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58" r:id="rId4"/>
    <p:sldId id="259" r:id="rId5"/>
    <p:sldId id="271" r:id="rId6"/>
    <p:sldId id="262" r:id="rId7"/>
    <p:sldId id="265" r:id="rId8"/>
    <p:sldId id="268" r:id="rId9"/>
    <p:sldId id="269" r:id="rId10"/>
    <p:sldId id="272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5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14BBB-6F49-4B8A-ABA8-305216B4C8C8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40C3F-5A01-476F-8DA4-88DC2D3AE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29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C3F-5A01-476F-8DA4-88DC2D3AE40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7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89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29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36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38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26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26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5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4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47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56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2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1CA76-5B98-4A00-A183-AFEA7C8FD0D4}" type="datetimeFigureOut">
              <a:rPr lang="ru-RU" smtClean="0"/>
              <a:t>28.09.2012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69195-A348-40DE-85C9-49E3BF591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83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ru-RU" sz="2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5338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Кибербезопасность</a:t>
            </a:r>
            <a:r>
              <a:rPr kumimoji="0" lang="ru-RU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335338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: российский парадокс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90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064896" cy="908720"/>
          </a:xfrm>
        </p:spPr>
        <p:txBody>
          <a:bodyPr/>
          <a:lstStyle/>
          <a:p>
            <a:r>
              <a:rPr lang="ru-RU" dirty="0" smtClean="0"/>
              <a:t>2012: работа над ошибками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12" y="764704"/>
            <a:ext cx="9180512" cy="597666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 smtClean="0"/>
              <a:t>Назначен </a:t>
            </a:r>
            <a:r>
              <a:rPr lang="ru-RU" sz="2000" dirty="0"/>
              <a:t>специальный </a:t>
            </a:r>
            <a:r>
              <a:rPr lang="ru-RU" sz="2000" dirty="0" smtClean="0"/>
              <a:t>координатор </a:t>
            </a:r>
            <a:r>
              <a:rPr lang="ru-RU" sz="2000" dirty="0"/>
              <a:t>по вопросам политического использования информационно-коммуникационных </a:t>
            </a:r>
            <a:r>
              <a:rPr lang="ru-RU" sz="2000" dirty="0" smtClean="0"/>
              <a:t>технологий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Деятельность по развитию концептуально-методического обеспечения работ возглавил Совбез(?)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Движение </a:t>
            </a:r>
            <a:r>
              <a:rPr lang="ru-RU" sz="2000" dirty="0"/>
              <a:t>к реализму: </a:t>
            </a:r>
            <a:r>
              <a:rPr lang="ru-RU" sz="2000" dirty="0" smtClean="0"/>
              <a:t>«Основные </a:t>
            </a:r>
            <a:r>
              <a:rPr lang="ru-RU" sz="2000" dirty="0"/>
              <a:t>направления государственной политики в области обеспечения безопасности автоматизированных систем управления производственными и технологическими процессами критически важных объектов инфраструктуры Российской </a:t>
            </a:r>
            <a:r>
              <a:rPr lang="ru-RU" sz="2000" dirty="0" smtClean="0"/>
              <a:t>Федерации»: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Долгосрочность (до 2020 г.);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Гибкость (с разбивкой на 3 этапа) и соответствующими «дорожными картами»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5  основных направлений: </a:t>
            </a:r>
            <a:r>
              <a:rPr lang="ru-RU" sz="2000" dirty="0"/>
              <a:t>в области нормативно-правовой базы, госрегулирования, промышленной и научно-технической политики, технологий и средств обеспечения ИБ, а также повышения квалификации кадров</a:t>
            </a:r>
            <a:r>
              <a:rPr lang="ru-RU" sz="20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Терминология: компьютерная атака, компьютерная угроза и т.п. и пр. Реализм в определении угроз - отсутствие </a:t>
            </a:r>
            <a:r>
              <a:rPr lang="ru-RU" sz="2000" dirty="0"/>
              <a:t>«информационных угроз» 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err="1" smtClean="0"/>
              <a:t>Мультистейкхолдеризм</a:t>
            </a:r>
            <a:r>
              <a:rPr lang="ru-RU" sz="2000" dirty="0"/>
              <a:t>(?): </a:t>
            </a:r>
            <a:r>
              <a:rPr lang="ru-RU" sz="2000" dirty="0" smtClean="0"/>
              <a:t>проведение </a:t>
            </a:r>
            <a:r>
              <a:rPr lang="ru-RU" sz="2000" dirty="0"/>
              <a:t>частными организациями и лицами исследований в области обнаружения уязвимостей программного обеспечения и оборудования</a:t>
            </a:r>
          </a:p>
          <a:p>
            <a:pPr marL="0" indent="0">
              <a:buNone/>
            </a:pPr>
            <a:r>
              <a:rPr lang="en-US" sz="2000" b="1" dirty="0" smtClean="0"/>
              <a:t>NB: </a:t>
            </a:r>
            <a:r>
              <a:rPr lang="ru-RU" sz="2000" b="1" dirty="0"/>
              <a:t> создание единой государственной системы обнаружения и предупреждения компьютерных атак на критическую информационную инфраструктуру и оценки уровня реальной защищенности ее </a:t>
            </a:r>
            <a:r>
              <a:rPr lang="ru-RU" sz="2000" b="1" dirty="0" smtClean="0"/>
              <a:t>элементов </a:t>
            </a:r>
            <a:endParaRPr lang="ru-RU" sz="2000" b="1" dirty="0"/>
          </a:p>
          <a:p>
            <a:pPr>
              <a:buFont typeface="Wingdings" pitchFamily="2" charset="2"/>
              <a:buChar char="§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0562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 еще 1 парадокс: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smtClean="0"/>
              <a:t>Развитие событий опровергает</a:t>
            </a:r>
            <a:r>
              <a:rPr lang="en-US" dirty="0" smtClean="0"/>
              <a:t> </a:t>
            </a:r>
            <a:r>
              <a:rPr lang="ru-RU" dirty="0" smtClean="0"/>
              <a:t>славянофильскую направленность</a:t>
            </a:r>
            <a:r>
              <a:rPr lang="en-US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94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Гипотеза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Интернет диктует свои закономерности: глобальность сети неизбежно изменяет парадигму сознания и заставляет разделять с миром общие ценности и подходы = европейский вектор России в сфере </a:t>
            </a:r>
            <a:r>
              <a:rPr lang="ru-RU" dirty="0" err="1" smtClean="0"/>
              <a:t>кибербезопасности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Альтернатива = Иран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74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Парадокс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sz="4000" dirty="0" smtClean="0"/>
              <a:t>Какая еще </a:t>
            </a:r>
            <a:r>
              <a:rPr lang="ru-RU" sz="4000" dirty="0" err="1" smtClean="0"/>
              <a:t>кибербезопасность</a:t>
            </a:r>
            <a:r>
              <a:rPr lang="en-US" sz="4000" dirty="0" smtClean="0"/>
              <a:t>???</a:t>
            </a:r>
          </a:p>
          <a:p>
            <a:pPr marL="0" indent="0" algn="ctr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34995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77809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 smtClean="0"/>
              <a:t>Извечный российский конфликт идеологий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268760"/>
            <a:ext cx="4608512" cy="55892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     </a:t>
            </a:r>
            <a:r>
              <a:rPr lang="ru-RU" dirty="0" smtClean="0"/>
              <a:t>Западники</a:t>
            </a:r>
            <a:endParaRPr lang="en-US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1800" b="1" dirty="0" smtClean="0">
              <a:solidFill>
                <a:srgbClr val="3399FF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 Россия  видит  свое  спасение  не  в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мистицизме,  не  в  аскетизме,  не  в  пиетизме,  а  в  успехах цивилизации,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просвещения  гуманности.  Ей  нужны не проповеди (довольно она слышала их!),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не  молитвы  (довольно  она  твердила  их!),  а пробуждение в народе чувства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человеческого  достоинства,  сколько  веков  потерянного  в  грязи и навозе,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права  и  законы,  сообразные  не  с  учением церкви, а со здравым смыслом и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b="1" dirty="0">
                <a:solidFill>
                  <a:srgbClr val="3399FF"/>
                </a:solidFill>
                <a:latin typeface="Arial" charset="0"/>
                <a:cs typeface="Arial" charset="0"/>
              </a:rPr>
              <a:t>справедливостью,  и  строгое, по возможности, их исполнение</a:t>
            </a:r>
            <a:endParaRPr lang="en-US" sz="1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1800" b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>
                <a:solidFill>
                  <a:srgbClr val="335338"/>
                </a:solidFill>
                <a:latin typeface="Arial" charset="0"/>
                <a:cs typeface="Arial" charset="0"/>
              </a:rPr>
              <a:t>Ratio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340768"/>
            <a:ext cx="435597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/>
              <a:t>Славофилы</a:t>
            </a:r>
            <a:endParaRPr lang="en-US" sz="32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3399FF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3399FF"/>
                </a:solidFill>
                <a:latin typeface="Arial" charset="0"/>
                <a:cs typeface="Arial" charset="0"/>
              </a:rPr>
              <a:t>Умом Россию не понять,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3399FF"/>
                </a:solidFill>
                <a:latin typeface="Arial" charset="0"/>
                <a:cs typeface="Arial" charset="0"/>
              </a:rPr>
              <a:t>Аршином общим не измерить: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3399FF"/>
                </a:solidFill>
                <a:latin typeface="Arial" charset="0"/>
                <a:cs typeface="Arial" charset="0"/>
              </a:rPr>
              <a:t>У ней особенная стать -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3399FF"/>
                </a:solidFill>
                <a:latin typeface="Arial" charset="0"/>
                <a:cs typeface="Arial" charset="0"/>
              </a:rPr>
              <a:t>В Россию можно только верить.</a:t>
            </a:r>
            <a:endParaRPr lang="en-US" b="1" dirty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 smtClean="0">
                <a:solidFill>
                  <a:srgbClr val="335338"/>
                </a:solidFill>
                <a:latin typeface="Arial" charset="0"/>
                <a:cs typeface="Arial" charset="0"/>
              </a:rPr>
              <a:t>Emotio</a:t>
            </a:r>
            <a:endParaRPr lang="ru-RU" b="1" dirty="0">
              <a:solidFill>
                <a:srgbClr val="335338"/>
              </a:solidFill>
              <a:latin typeface="Arial" charset="0"/>
              <a:cs typeface="Arial" charset="0"/>
            </a:endParaRPr>
          </a:p>
          <a:p>
            <a:endParaRPr lang="en-US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7616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политики России сегодня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Постимперский</a:t>
            </a:r>
            <a:r>
              <a:rPr lang="ru-RU" dirty="0" smtClean="0"/>
              <a:t> синдром</a:t>
            </a:r>
            <a:endParaRPr lang="en-US" dirty="0" smtClean="0"/>
          </a:p>
          <a:p>
            <a:r>
              <a:rPr lang="ru-RU" dirty="0" smtClean="0"/>
              <a:t>Антизападные настроения</a:t>
            </a:r>
            <a:endParaRPr lang="en-US" dirty="0" smtClean="0"/>
          </a:p>
          <a:p>
            <a:r>
              <a:rPr lang="ru-RU" dirty="0" smtClean="0"/>
              <a:t>Черно-белое видение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Ментальность осажденной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крепости + теория заговоров </a:t>
            </a:r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724128" y="1844824"/>
            <a:ext cx="731512" cy="23042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588224" y="1969046"/>
            <a:ext cx="2555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/>
              <a:t>Славофилы</a:t>
            </a:r>
            <a:endParaRPr lang="ru-RU" sz="3200" dirty="0"/>
          </a:p>
          <a:p>
            <a:r>
              <a:rPr lang="ru-RU" sz="3200" dirty="0"/>
              <a:t>«рулят»</a:t>
            </a:r>
          </a:p>
        </p:txBody>
      </p:sp>
    </p:spTree>
    <p:extLst>
      <p:ext uri="{BB962C8B-B14F-4D97-AF65-F5344CB8AC3E}">
        <p14:creationId xmlns:p14="http://schemas.microsoft.com/office/powerpoint/2010/main" val="2284909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2000: Доктрина информационной безопасности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4500" b="1" dirty="0"/>
              <a:t>совокупность официальных взглядов на цели, задачи, принципы и основные направления обеспечения информационной безопасности Российской </a:t>
            </a:r>
            <a:r>
              <a:rPr lang="ru-RU" sz="4500" b="1" dirty="0" smtClean="0"/>
              <a:t>Федерации</a:t>
            </a:r>
          </a:p>
          <a:p>
            <a:pPr marL="0" indent="0">
              <a:buNone/>
            </a:pPr>
            <a:r>
              <a:rPr lang="ru-RU" sz="4500" b="1" dirty="0"/>
              <a:t>Виды угроз информационной безопасности Российской Федерации</a:t>
            </a:r>
            <a:r>
              <a:rPr lang="ru-RU" sz="4500" dirty="0"/>
              <a:t/>
            </a:r>
            <a:br>
              <a:rPr lang="ru-RU" sz="4500" dirty="0"/>
            </a:br>
            <a:r>
              <a:rPr lang="ru-RU" sz="1800" dirty="0"/>
              <a:t>     </a:t>
            </a:r>
            <a:r>
              <a:rPr lang="ru-RU" sz="1800" dirty="0" smtClean="0"/>
              <a:t>угрозы: </a:t>
            </a:r>
            <a:r>
              <a:rPr lang="ru-RU" sz="1800" dirty="0"/>
              <a:t>конституционным правам и свободам человека и гражданина в области духовной жизни и информационной деятельности, индивидуальному, групповому и общественному сознанию, духовному возрождению России;</a:t>
            </a:r>
            <a:br>
              <a:rPr lang="ru-RU" sz="1800" dirty="0"/>
            </a:br>
            <a:r>
              <a:rPr lang="ru-RU" sz="1800" dirty="0"/>
              <a:t>     </a:t>
            </a:r>
            <a:r>
              <a:rPr lang="ru-RU" sz="4500" dirty="0" smtClean="0">
                <a:solidFill>
                  <a:srgbClr val="FF0000"/>
                </a:solidFill>
              </a:rPr>
              <a:t>информационному </a:t>
            </a:r>
            <a:r>
              <a:rPr lang="ru-RU" sz="4500" dirty="0">
                <a:solidFill>
                  <a:srgbClr val="FF0000"/>
                </a:solidFill>
              </a:rPr>
              <a:t>обеспечению государственной политики </a:t>
            </a:r>
            <a:r>
              <a:rPr lang="ru-RU" sz="1800" dirty="0"/>
              <a:t>Российской Федерации;</a:t>
            </a:r>
            <a:br>
              <a:rPr lang="ru-RU" sz="1800" dirty="0"/>
            </a:br>
            <a:r>
              <a:rPr lang="ru-RU" sz="1800" dirty="0"/>
              <a:t>     </a:t>
            </a:r>
            <a:r>
              <a:rPr lang="ru-RU" sz="1800" dirty="0" smtClean="0"/>
              <a:t> </a:t>
            </a:r>
            <a:r>
              <a:rPr lang="ru-RU" sz="1800" dirty="0"/>
              <a:t>развитию отечественной индустрии информации, включая индустрию средств информатизации, телекоммуникации и связи, обеспечению потребностей внутреннего рынка в ее продукции и выходу этой продукции на мировой рынок, а также обеспечению накопления, сохранности и эффективного использования отечественных информационных ресурсов;</a:t>
            </a:r>
            <a:br>
              <a:rPr lang="ru-RU" sz="1800" dirty="0"/>
            </a:br>
            <a:r>
              <a:rPr lang="ru-RU" sz="1800" dirty="0"/>
              <a:t>     угрозы безопасности информационных и телекоммуникационных средств и систем, как уже развернутых, так и создаваемых на территории России.</a:t>
            </a:r>
            <a:br>
              <a:rPr lang="ru-RU" sz="1800" dirty="0"/>
            </a:br>
            <a:r>
              <a:rPr lang="ru-RU" sz="1800" dirty="0"/>
              <a:t>     Угрозами конституционным </a:t>
            </a:r>
            <a:r>
              <a:rPr lang="ru-RU" sz="5500" dirty="0">
                <a:solidFill>
                  <a:srgbClr val="FF0000"/>
                </a:solidFill>
              </a:rPr>
              <a:t>правам и свободам человека и гражданина в области духовной жизни и информационной деятельности</a:t>
            </a:r>
            <a:r>
              <a:rPr lang="ru-RU" sz="1800" dirty="0"/>
              <a:t>, индивидуальному, групповому и </a:t>
            </a:r>
            <a:r>
              <a:rPr lang="ru-RU" sz="5500" dirty="0">
                <a:solidFill>
                  <a:srgbClr val="FF0000"/>
                </a:solidFill>
              </a:rPr>
              <a:t>общественному сознанию</a:t>
            </a:r>
            <a:r>
              <a:rPr lang="ru-RU" sz="1800" dirty="0"/>
              <a:t>, духовному возрождению России могут являться:</a:t>
            </a:r>
            <a:br>
              <a:rPr lang="ru-RU" sz="1800" dirty="0"/>
            </a:br>
            <a:r>
              <a:rPr lang="ru-RU" sz="1800" dirty="0"/>
              <a:t>       </a:t>
            </a:r>
            <a:r>
              <a:rPr lang="ru-RU" sz="5500" dirty="0">
                <a:solidFill>
                  <a:srgbClr val="FF0000"/>
                </a:solidFill>
              </a:rPr>
              <a:t>создание монополий на формирование, получение и распространение информации </a:t>
            </a:r>
            <a:r>
              <a:rPr lang="ru-RU" sz="1800" dirty="0"/>
              <a:t>в Российской Федерации, в том числе с использованием телекоммуникационных систем;</a:t>
            </a:r>
            <a:br>
              <a:rPr lang="ru-RU" sz="1800" dirty="0"/>
            </a:br>
            <a:r>
              <a:rPr lang="ru-RU" sz="1800" dirty="0"/>
              <a:t>     противодействие, в том числе со стороны криминальных структур, реализации гражданами своих конституционных прав на личную и семейную тайну, тайну переписки, телефонных переговоров и иных сообщений;</a:t>
            </a:r>
            <a:br>
              <a:rPr lang="ru-RU" sz="1800" dirty="0"/>
            </a:br>
            <a:r>
              <a:rPr lang="ru-RU" sz="1800" dirty="0"/>
              <a:t>     нерациональное, чрезмерное ограничение доступа к общественно необходимой информации;</a:t>
            </a:r>
            <a:br>
              <a:rPr lang="ru-RU" sz="1800" dirty="0"/>
            </a:br>
            <a:r>
              <a:rPr lang="ru-RU" sz="1800" dirty="0"/>
              <a:t>     противоправное применение специальных средств </a:t>
            </a:r>
            <a:r>
              <a:rPr lang="ru-RU" sz="5500" dirty="0">
                <a:solidFill>
                  <a:srgbClr val="FF0000"/>
                </a:solidFill>
              </a:rPr>
              <a:t>воздействия на индивидуальное, групповое и общественное сознание</a:t>
            </a:r>
            <a:r>
              <a:rPr lang="ru-RU" sz="1800" dirty="0">
                <a:solidFill>
                  <a:srgbClr val="FF0000"/>
                </a:solidFill>
              </a:rPr>
              <a:t>;</a:t>
            </a:r>
            <a:br>
              <a:rPr lang="ru-RU" sz="1800" dirty="0">
                <a:solidFill>
                  <a:srgbClr val="FF0000"/>
                </a:solidFill>
              </a:rPr>
            </a:br>
            <a:r>
              <a:rPr lang="ru-RU" sz="1800" dirty="0"/>
              <a:t>     неисполнение федеральными органами государственной власти, органами государственной власти субъектов Российской Федерации, органами местного самоуправления, организациями и гражданами требований федерального законодательства, регулирующего отношения в информационной сфере;</a:t>
            </a:r>
            <a:br>
              <a:rPr lang="ru-RU" sz="1800" dirty="0"/>
            </a:br>
            <a:r>
              <a:rPr lang="ru-RU" sz="1800" dirty="0"/>
              <a:t>     неправомерное ограничение доступа граждан к открытым информационным ресурсам федеральных органов государственной власти, органов государственной власти субъектов Российской Федерации, органов местного самоуправления, к открытым архивным материалам, к другой открытой социально значимой информации;</a:t>
            </a:r>
            <a:br>
              <a:rPr lang="ru-RU" sz="1800" dirty="0"/>
            </a:br>
            <a:r>
              <a:rPr lang="ru-RU" sz="1800" dirty="0"/>
              <a:t>     дезорганизация и разрушение системы накопления и сохранения культурных ценностей, включая архивы;</a:t>
            </a:r>
            <a:br>
              <a:rPr lang="ru-RU" sz="1800" dirty="0"/>
            </a:br>
            <a:r>
              <a:rPr lang="ru-RU" sz="1800" dirty="0"/>
              <a:t>     нарушение конституционных прав и свобод человека и гражданина в области массовой информации;</a:t>
            </a:r>
            <a:br>
              <a:rPr lang="ru-RU" sz="1800" dirty="0"/>
            </a:br>
            <a:r>
              <a:rPr lang="ru-RU" sz="1800" dirty="0"/>
              <a:t>     вытеснение российских информационных агентств, средств массовой информации с внутреннего информационного рынка и усиление зависимости духовной, экономической и политической сфер общественной жизни России от зарубежных информационных структур;</a:t>
            </a:r>
            <a:br>
              <a:rPr lang="ru-RU" sz="1800" dirty="0"/>
            </a:br>
            <a:r>
              <a:rPr lang="ru-RU" sz="1800" dirty="0"/>
              <a:t>     </a:t>
            </a:r>
            <a:r>
              <a:rPr lang="ru-RU" sz="5500" dirty="0">
                <a:solidFill>
                  <a:srgbClr val="FF0000"/>
                </a:solidFill>
              </a:rPr>
              <a:t>девальвация духовных ценностей</a:t>
            </a:r>
            <a:r>
              <a:rPr lang="ru-RU" sz="1800" dirty="0">
                <a:solidFill>
                  <a:srgbClr val="FF0000"/>
                </a:solidFill>
              </a:rPr>
              <a:t>, пропаганда образцов массовой культуры, основанных на культе насилия, на духовных и нравственных ценностях, противоречащих ценностям, принятым в российском обществе;</a:t>
            </a:r>
            <a:br>
              <a:rPr lang="ru-RU" sz="1800" dirty="0">
                <a:solidFill>
                  <a:srgbClr val="FF0000"/>
                </a:solidFill>
              </a:rPr>
            </a:br>
            <a:r>
              <a:rPr lang="ru-RU" sz="1800" dirty="0">
                <a:solidFill>
                  <a:srgbClr val="FF0000"/>
                </a:solidFill>
              </a:rPr>
              <a:t>     </a:t>
            </a:r>
            <a:r>
              <a:rPr lang="ru-RU" sz="5500" dirty="0">
                <a:solidFill>
                  <a:srgbClr val="FF0000"/>
                </a:solidFill>
              </a:rPr>
              <a:t>снижение духовного, нравственного и творческого потенциала населения России</a:t>
            </a:r>
            <a:r>
              <a:rPr lang="ru-RU" sz="1800" dirty="0"/>
              <a:t>, что существенно осложнит подготовку трудовых ресурсов для внедрения и использования новейших технологий, в том числе информационных;</a:t>
            </a:r>
            <a:br>
              <a:rPr lang="ru-RU" sz="1800" dirty="0"/>
            </a:br>
            <a:r>
              <a:rPr lang="ru-RU" sz="1800" dirty="0"/>
              <a:t>     манипулирование информацией (дезинформация, сокрытие или искажение информации).</a:t>
            </a:r>
            <a:br>
              <a:rPr lang="ru-RU" sz="1800" dirty="0"/>
            </a:br>
            <a:r>
              <a:rPr lang="ru-RU" sz="1800" dirty="0"/>
              <a:t>     монополизация информационного рынка России, его отдельных секторов отечественными и зарубежными информационными структурами;</a:t>
            </a:r>
            <a:br>
              <a:rPr lang="ru-RU" sz="1800" dirty="0"/>
            </a:br>
            <a:r>
              <a:rPr lang="ru-RU" sz="1800" dirty="0"/>
              <a:t>     блокирование деятельности государственных средств массовой информации по информированию российской и зарубежной аудитории;</a:t>
            </a:r>
            <a:br>
              <a:rPr lang="ru-RU" sz="1800" dirty="0"/>
            </a:br>
            <a:r>
              <a:rPr lang="ru-RU" sz="1800" dirty="0"/>
              <a:t>     низкая эффективность информационного обеспечения государственной политики Российской Федерации вследствие дефицита квалифицированных кадров, отсутствия системы формирования и реализации государственной информационной политики.</a:t>
            </a:r>
            <a:br>
              <a:rPr lang="ru-RU" sz="1800" dirty="0"/>
            </a:br>
            <a:r>
              <a:rPr lang="ru-RU" sz="1800" dirty="0"/>
              <a:t>      противодействие доступу Российской Федерации к новейшим информационным технологиям, взаимовыгодному и равноправному участию российских производителей в мировом разделении труда в индустрии информационных услуг, средств информатизации, телекоммуникации и связи, информационных продуктов, а также создание условий для усиления технологической зависимости России в области современных информационных технологий;</a:t>
            </a:r>
            <a:br>
              <a:rPr lang="ru-RU" sz="1800" dirty="0"/>
            </a:br>
            <a:r>
              <a:rPr lang="ru-RU" sz="1800" dirty="0"/>
              <a:t>     закупка органами государственной власти импортных средств информатизации, телекоммуникации и связи при наличии отечественных аналогов, не уступающих по своим характеристикам зарубежным образцам;</a:t>
            </a:r>
            <a:br>
              <a:rPr lang="ru-RU" sz="1800" dirty="0"/>
            </a:br>
            <a:r>
              <a:rPr lang="ru-RU" sz="1800" dirty="0"/>
              <a:t>     вытеснение с отечественного рынка российских производителей средств информатизации, телекоммуникации и связи;</a:t>
            </a:r>
            <a:br>
              <a:rPr lang="ru-RU" sz="1800" dirty="0"/>
            </a:br>
            <a:r>
              <a:rPr lang="ru-RU" sz="1800" dirty="0"/>
              <a:t>     увеличение оттока за рубеж специалистов и правообладателей интеллектуальной собственности.</a:t>
            </a:r>
            <a:br>
              <a:rPr lang="ru-RU" sz="1800" dirty="0"/>
            </a:br>
            <a:r>
              <a:rPr lang="ru-RU" sz="1800" dirty="0"/>
              <a:t>     Угрозами безопасности информационных и телекоммуникационных средств и систем, как уже развернутых, так и создаваемых на территории России, могут являться:</a:t>
            </a:r>
            <a:br>
              <a:rPr lang="ru-RU" sz="1800" dirty="0"/>
            </a:br>
            <a:r>
              <a:rPr lang="ru-RU" sz="1800" dirty="0"/>
              <a:t>     противоправные сбор и использование информации;</a:t>
            </a:r>
            <a:br>
              <a:rPr lang="ru-RU" sz="1800" dirty="0"/>
            </a:br>
            <a:r>
              <a:rPr lang="ru-RU" sz="1800" dirty="0"/>
              <a:t>     нарушения технологии обработки информации;</a:t>
            </a:r>
            <a:br>
              <a:rPr lang="ru-RU" sz="1800" dirty="0"/>
            </a:br>
            <a:r>
              <a:rPr lang="ru-RU" sz="1800" dirty="0"/>
              <a:t>     внедрение в аппаратные и программные изделия компонентов, реализующих функции, не предусмотренные документацией на эти изделия;</a:t>
            </a:r>
            <a:br>
              <a:rPr lang="ru-RU" sz="1800" dirty="0"/>
            </a:br>
            <a:r>
              <a:rPr lang="ru-RU" sz="1800" dirty="0"/>
              <a:t>     разработка и распространение программ, нарушающих нормальное функционирование информационных и информационно-телекоммуникационных систем, в том числе систем защиты информации;</a:t>
            </a:r>
            <a:br>
              <a:rPr lang="ru-RU" sz="1800" dirty="0"/>
            </a:br>
            <a:r>
              <a:rPr lang="ru-RU" sz="1800" dirty="0"/>
              <a:t>     уничтожение, повреждение, радиоэлектронное подавление или разрушение средств и систем обработки информации, телекоммуникации и связи;</a:t>
            </a:r>
            <a:br>
              <a:rPr lang="ru-RU" sz="1800" dirty="0"/>
            </a:br>
            <a:r>
              <a:rPr lang="ru-RU" sz="1800" dirty="0"/>
              <a:t>     воздействие на </a:t>
            </a:r>
            <a:r>
              <a:rPr lang="ru-RU" sz="1800" dirty="0" err="1"/>
              <a:t>парольно</a:t>
            </a:r>
            <a:r>
              <a:rPr lang="ru-RU" sz="1800" dirty="0"/>
              <a:t>-ключевые системы защиты автоматизированных систем обработки и передачи информации;</a:t>
            </a:r>
            <a:br>
              <a:rPr lang="ru-RU" sz="1800" dirty="0"/>
            </a:br>
            <a:r>
              <a:rPr lang="ru-RU" sz="1800" dirty="0"/>
              <a:t>     компрометация ключей и средств криптографической защиты информации;</a:t>
            </a:r>
            <a:br>
              <a:rPr lang="ru-RU" sz="1800" dirty="0"/>
            </a:br>
            <a:r>
              <a:rPr lang="ru-RU" sz="1800" dirty="0"/>
              <a:t>     утечка информации по техническим каналам;</a:t>
            </a:r>
            <a:br>
              <a:rPr lang="ru-RU" sz="1800" dirty="0"/>
            </a:br>
            <a:r>
              <a:rPr lang="ru-RU" sz="1800" dirty="0"/>
              <a:t>     внедрение электронных устройств для перехвата информации в технические средства обработки, хранения и передачи информации по каналам связи, а также в служебные помещения органов государственной власти, предприятий, учреждений и организаций независимо от формы собственности;</a:t>
            </a:r>
            <a:br>
              <a:rPr lang="ru-RU" sz="1800" dirty="0"/>
            </a:br>
            <a:r>
              <a:rPr lang="ru-RU" sz="1800" dirty="0"/>
              <a:t>     уничтожение, повреждение, разрушение или хищение машинных и других носителей информации;</a:t>
            </a:r>
            <a:br>
              <a:rPr lang="ru-RU" sz="1800" dirty="0"/>
            </a:br>
            <a:r>
              <a:rPr lang="ru-RU" sz="1800" dirty="0"/>
              <a:t>     перехват информации в сетях передачи данных и на линиях связи, дешифрование этой информации и навязывание ложной информации;</a:t>
            </a:r>
            <a:br>
              <a:rPr lang="ru-RU" sz="1800" dirty="0"/>
            </a:br>
            <a:r>
              <a:rPr lang="ru-RU" sz="1800" dirty="0"/>
              <a:t>     использование несертифицированных отечественных и зарубежных информационных технологий, средств защиты информации, средств информатизации, телекоммуникации и связи при создании и развитии российской информационной инфраструктуры;</a:t>
            </a:r>
            <a:br>
              <a:rPr lang="ru-RU" sz="1800" dirty="0"/>
            </a:br>
            <a:r>
              <a:rPr lang="ru-RU" sz="1800" dirty="0"/>
              <a:t>     несанкционированный доступ к информации, находящейся в банках и базах данных;</a:t>
            </a:r>
            <a:br>
              <a:rPr lang="ru-RU" sz="1800" dirty="0"/>
            </a:br>
            <a:r>
              <a:rPr lang="ru-RU" sz="1800" dirty="0"/>
              <a:t>     нарушение законных ограничений на распространение информации.</a:t>
            </a:r>
            <a:br>
              <a:rPr lang="ru-RU" sz="1800" dirty="0"/>
            </a:br>
            <a:r>
              <a:rPr lang="ru-RU" sz="1800" dirty="0"/>
              <a:t>      </a:t>
            </a:r>
            <a:r>
              <a:rPr lang="ru-RU" sz="5500" dirty="0" smtClean="0">
                <a:solidFill>
                  <a:srgbClr val="FF0000"/>
                </a:solidFill>
              </a:rPr>
              <a:t>деятельность </a:t>
            </a:r>
            <a:r>
              <a:rPr lang="ru-RU" sz="5500" dirty="0">
                <a:solidFill>
                  <a:srgbClr val="FF0000"/>
                </a:solidFill>
              </a:rPr>
              <a:t>иностранных политических, экономических, военных, разведывательных и информационных структур, направленная против интересов Российской Федерации в информационной сфере</a:t>
            </a:r>
            <a:r>
              <a:rPr lang="ru-RU" sz="1800" dirty="0"/>
              <a:t>;</a:t>
            </a:r>
            <a:br>
              <a:rPr lang="ru-RU" sz="1800" dirty="0"/>
            </a:br>
            <a:r>
              <a:rPr lang="ru-RU" sz="1800" dirty="0"/>
              <a:t>     стремление ряда стран к доминированию и ущемлению интересов России в мировом информационном пространстве, вытеснению ее с внешнего и внутреннего информационных рынков;</a:t>
            </a:r>
            <a:br>
              <a:rPr lang="ru-RU" sz="1800" dirty="0"/>
            </a:br>
            <a:r>
              <a:rPr lang="ru-RU" sz="1800" dirty="0"/>
              <a:t>     обострение международной конкуренции за обладание информационными технологиями и ресурсами;</a:t>
            </a:r>
            <a:br>
              <a:rPr lang="ru-RU" sz="1800" dirty="0"/>
            </a:br>
            <a:r>
              <a:rPr lang="ru-RU" sz="1800" dirty="0"/>
              <a:t>     деятельность международных террористических организаций;</a:t>
            </a:r>
            <a:br>
              <a:rPr lang="ru-RU" sz="1800" dirty="0"/>
            </a:br>
            <a:r>
              <a:rPr lang="ru-RU" sz="1800" dirty="0"/>
              <a:t>     увеличение технологического отрыва ведущих держав мира и наращивание их возможностей по противодействию созданию конкурентоспособных российских информационных технологий;</a:t>
            </a:r>
            <a:br>
              <a:rPr lang="ru-RU" sz="1800" dirty="0"/>
            </a:br>
            <a:r>
              <a:rPr lang="ru-RU" sz="1800" dirty="0"/>
              <a:t>     деятельность космических, воздушных, морских и наземных технических и иных средств (видов) разведки иностранных государств;</a:t>
            </a:r>
            <a:br>
              <a:rPr lang="ru-RU" sz="1800" dirty="0"/>
            </a:br>
            <a:r>
              <a:rPr lang="ru-RU" sz="1800" dirty="0"/>
              <a:t>     разработка рядом государств концепций информационных войн, предусматривающих создание средств опасного воздействия на информационные сферы других стран мира, нарушение нормального функционирования информационных и телекоммуникационных систем, сохранности информационных ресурсов, получение несанкционированного доступа к ним.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6022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05273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2011: Конвенция </a:t>
            </a:r>
            <a:r>
              <a:rPr lang="ru-RU" sz="3600" dirty="0"/>
              <a:t>об обеспечении международной информационной безопасности (концепция)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5832648"/>
          </a:xfrm>
        </p:spPr>
        <p:txBody>
          <a:bodyPr>
            <a:normAutofit fontScale="25000" lnSpcReduction="20000"/>
          </a:bodyPr>
          <a:lstStyle/>
          <a:p>
            <a:pPr lvl="1" indent="0" algn="just" eaLnBrk="0" fontAlgn="base" hangingPunct="0">
              <a:lnSpc>
                <a:spcPct val="150000"/>
              </a:lnSpc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Основные угрозы международному миру и безопасности в информационном </a:t>
            </a:r>
            <a:r>
              <a:rPr lang="ru-RU" sz="3600" b="1" i="1" u="sng" kern="0" dirty="0" smtClean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пространстве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 smtClean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1) использование </a:t>
            </a: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информационных технологий и средств для осуществления враждебных действий и актов агрессии;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40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2) </a:t>
            </a:r>
            <a:r>
              <a:rPr lang="ru-RU" sz="7200" b="1" i="1" u="sng" kern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целенаправленное деструктивное воздействие в информационном пространстве </a:t>
            </a: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на критически важные структуры другого государства;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3) неправомерное использование информационных ресурсов другого государства без согласования с государством, в информационном пространстве которого располагаются эти ресурсы;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4) действия в информационном пространстве с целью подрыва политической, экономической и социальной систем другого государства,</a:t>
            </a:r>
            <a:r>
              <a:rPr lang="ru-RU" sz="40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7200" b="1" i="1" u="sng" kern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психологическая обработка населения</a:t>
            </a:r>
            <a:r>
              <a:rPr lang="ru-RU" sz="40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, дестабилизирующая общество;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40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5) </a:t>
            </a: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использование международного информационного пространства государственными и негосударственными структурами, организациями, группами и отдельными лицами в террористических, экстремистских и иных преступных целях;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6) трансграничное распространение информации, противоречащей принципам и нормам международного права, а также национальным законодательствам государств;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7) использование информационной инфраструктуры для распространения информации, разжигающей межнациональную, межрасовую и межконфессиональную вражду, расистских и ксенофобских письменных материалов, изображений или любого другого представления идей или теорий, которые пропагандируют, способствуют или подстрекают к ненависти, дискриминации или насилию против любой личности или группы лиц, если в качестве предлога к этому используются факторы, основанные на расе, цвете кожи, национальном или этническом происхождении, а также религии;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40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8) </a:t>
            </a:r>
            <a:r>
              <a:rPr lang="ru-RU" sz="7200" b="1" i="1" u="sng" kern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манипулирование информационными потоками </a:t>
            </a: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в информационном пространстве других государств, дезинформация и сокрытие информации с целью искажения психологической и духовной среды общества, эрозия традиционных культурных, нравственных, этических и эстетических ценностей;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9) использование информационно-коммуникационных технологий и средств в ущерб основным правам и свободам человека, реализуемым в информационном пространстве;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10) противодействие доступу к новейшим информационно-коммуникационным технологиям, создание условий технологической зависимости в сфере информатизации в ущерб другим государствам;</a:t>
            </a:r>
          </a:p>
          <a:p>
            <a:pPr lvl="1" indent="0" algn="just" eaLnBrk="0" fontAlgn="base" hangingPunct="0">
              <a:lnSpc>
                <a:spcPct val="120000"/>
              </a:lnSpc>
              <a:spcBef>
                <a:spcPts val="0"/>
              </a:spcBef>
              <a:buClr>
                <a:srgbClr val="2F86B1"/>
              </a:buClr>
              <a:buNone/>
            </a:pPr>
            <a:r>
              <a:rPr lang="ru-RU" sz="40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    11) </a:t>
            </a: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информационная экспансия, </a:t>
            </a:r>
            <a:r>
              <a:rPr lang="ru-RU" sz="7200" b="1" i="1" u="sng" kern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приобретения контроля над национальными информационными ресурсами </a:t>
            </a:r>
            <a:r>
              <a:rPr lang="ru-RU" sz="3600" b="1" i="1" u="sng" kern="0" dirty="0">
                <a:solidFill>
                  <a:srgbClr val="3399FF"/>
                </a:solidFill>
                <a:latin typeface="Times New Roman"/>
                <a:ea typeface="Times New Roman"/>
                <a:cs typeface="Times New Roman"/>
              </a:rPr>
              <a:t>другого государства.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71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>2</a:t>
            </a:r>
            <a:r>
              <a:rPr lang="en-US" sz="2000" dirty="0" smtClean="0"/>
              <a:t>011</a:t>
            </a:r>
            <a:r>
              <a:rPr lang="ru-RU" sz="2000" dirty="0"/>
              <a:t>: </a:t>
            </a:r>
            <a:r>
              <a:rPr lang="ru-RU" sz="2000" dirty="0" smtClean="0"/>
              <a:t>Проект кодекс правил </a:t>
            </a:r>
            <a:r>
              <a:rPr lang="ru-RU" sz="2000" dirty="0"/>
              <a:t>поведения в области обеспечения международной информационной безопасности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12900" y="7540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408583"/>
              </p:ext>
            </p:extLst>
          </p:nvPr>
        </p:nvGraphicFramePr>
        <p:xfrm>
          <a:off x="0" y="620688"/>
          <a:ext cx="9144000" cy="6816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5166"/>
                <a:gridCol w="6928834"/>
              </a:tblGrid>
              <a:tr h="759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Миссия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to identify states’ rights and obligations in the information space by setting rules of constructive and responsible behavior and conditions of cooperation in using ICT for socio-economic development and in line with the task to maintain international stability and security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258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Средства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Voluntary assumption of certain obligations 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45464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Приоритеты политики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Экономической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Assisting developing countries in their efforts to enhance capacity building on information security and to close the digital divide.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679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Защиты сетей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Reaffirming all States' rights and responsibilities to protect, in accordance with relevant laws and regulations,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their information space </a:t>
                      </a:r>
                      <a:r>
                        <a:rPr lang="en-US" sz="1400" dirty="0">
                          <a:effectLst/>
                        </a:rPr>
                        <a:t>and critical information infrastructure from threats, disturbance, attack and sabotage.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1010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Обеспечения следования закону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Fully respect the rights and freedom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in information space</a:t>
                      </a:r>
                      <a:r>
                        <a:rPr lang="en-US" sz="1400" dirty="0">
                          <a:effectLst/>
                        </a:rPr>
                        <a:t>…. on the premise of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complying with relevant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national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laws and regulations</a:t>
                      </a:r>
                      <a:r>
                        <a:rPr lang="en-US" sz="1400" dirty="0">
                          <a:effectLst/>
                        </a:rPr>
                        <a:t>…. comply with the UN Charter and universally recognized norms governing international relations: respect for the sovereignty, territorial integrity and political independence of all states for human rights and fundamental freedoms, and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respect for diversity of history, culture and social systems of all countries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528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Военной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Preventing hostile activities or aggression with the use of IT; generation of threats to international peace and security; non-proliferation of information weapons and technologies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924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Управления Интернетом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Promotion of establishment of a multilateral, transparent and democratic international management of the </a:t>
                      </a:r>
                      <a:r>
                        <a:rPr lang="en-US" sz="1400" dirty="0" smtClean="0">
                          <a:effectLst/>
                        </a:rPr>
                        <a:t>Internet, bolstering  </a:t>
                      </a:r>
                      <a:r>
                        <a:rPr lang="en-US" sz="1400" dirty="0">
                          <a:effectLst/>
                        </a:rPr>
                        <a:t>bilateral, regional and international cooperation, promote the United Nations' important role in formulation of international norms, peaceful settlement of international disputes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537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Международного развития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Assisting developing countries in their efforts to enhance capacity-building on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information security </a:t>
                      </a:r>
                      <a:r>
                        <a:rPr lang="en-US" sz="1400" dirty="0">
                          <a:effectLst/>
                        </a:rPr>
                        <a:t>and to close the digital divide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  <a:tr h="445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Свободы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Интернета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Full respect of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rights and freedoms in the information space…. on the premise of complying with relevant national laws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564" marR="24564" marT="5991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9388" y="15255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53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579296" cy="90872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en-US" sz="2000" dirty="0" smtClean="0"/>
              <a:t>2</a:t>
            </a:r>
            <a:r>
              <a:rPr lang="ru-RU" sz="2000" dirty="0" smtClean="0"/>
              <a:t>011-</a:t>
            </a:r>
            <a:r>
              <a:rPr lang="en-US" sz="2000" dirty="0" smtClean="0"/>
              <a:t>12</a:t>
            </a:r>
            <a:r>
              <a:rPr lang="ru-RU" sz="2000" dirty="0" smtClean="0"/>
              <a:t>: </a:t>
            </a:r>
            <a:r>
              <a:rPr lang="en-US" sz="2000" dirty="0" smtClean="0"/>
              <a:t> </a:t>
            </a:r>
            <a:r>
              <a:rPr lang="ru-RU" sz="2000" dirty="0"/>
              <a:t>КОНЦЕПТУАЛЬНЫЕ ВЗГЛЯДЫ НА ДЕЯТЕЛЬНОСТЬ ВООРУЖЕННЫХ СИЛ РОССИЙСКОЙ ФЕДЕРАЦИИ </a:t>
            </a:r>
            <a:r>
              <a:rPr lang="ru-RU" sz="2000" dirty="0" smtClean="0"/>
              <a:t>В </a:t>
            </a:r>
            <a:r>
              <a:rPr lang="ru-RU" sz="2000" dirty="0"/>
              <a:t>ИНФОРМАЦИОННОМ ПРОСТРАНСТВЕ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9036496" cy="6021288"/>
          </a:xfrm>
        </p:spPr>
        <p:txBody>
          <a:bodyPr>
            <a:normAutofit/>
          </a:bodyPr>
          <a:lstStyle/>
          <a:p>
            <a:pPr indent="457200" algn="just">
              <a:spcBef>
                <a:spcPts val="0"/>
              </a:spcBef>
            </a:pPr>
            <a:r>
              <a:rPr lang="ru-RU" sz="1400" b="1" dirty="0" smtClean="0">
                <a:latin typeface="Times New Roman"/>
                <a:ea typeface="Times New Roman"/>
              </a:rPr>
              <a:t>Секретно разработан МО в 2011 и без помпы представлен на сайте МО в 2012 </a:t>
            </a:r>
          </a:p>
          <a:p>
            <a:pPr indent="457200" algn="just">
              <a:spcBef>
                <a:spcPts val="0"/>
              </a:spcBef>
            </a:pPr>
            <a:r>
              <a:rPr lang="ru-RU" sz="1600" b="1" dirty="0" smtClean="0">
                <a:latin typeface="Times New Roman"/>
                <a:ea typeface="Times New Roman"/>
              </a:rPr>
              <a:t>НАКОНЕЦ-ТО определяет:</a:t>
            </a:r>
          </a:p>
          <a:p>
            <a:pPr marL="571500" indent="-228600" algn="just">
              <a:spcBef>
                <a:spcPts val="0"/>
              </a:spcBef>
              <a:buAutoNum type="arabicParenR"/>
            </a:pPr>
            <a:r>
              <a:rPr lang="ru-RU" sz="1200" b="1" u="sng" dirty="0" smtClean="0">
                <a:latin typeface="Times New Roman"/>
                <a:ea typeface="Times New Roman"/>
              </a:rPr>
              <a:t>Международная </a:t>
            </a:r>
            <a:r>
              <a:rPr lang="ru-RU" sz="1200" b="1" u="sng" dirty="0">
                <a:latin typeface="Times New Roman"/>
                <a:ea typeface="Times New Roman"/>
              </a:rPr>
              <a:t>информационная безопасность </a:t>
            </a:r>
            <a:r>
              <a:rPr lang="ru-RU" sz="1200" b="1" dirty="0">
                <a:latin typeface="Times New Roman"/>
                <a:ea typeface="Times New Roman"/>
              </a:rPr>
              <a:t>- состояние международных отношений, исключающее нарушение мировой стабильности и создание угрозы безопасности государств и мирового сообщества в информационном </a:t>
            </a:r>
            <a:r>
              <a:rPr lang="ru-RU" sz="1200" b="1" dirty="0" smtClean="0">
                <a:latin typeface="Times New Roman"/>
                <a:ea typeface="Times New Roman"/>
              </a:rPr>
              <a:t>пространстве</a:t>
            </a:r>
          </a:p>
          <a:p>
            <a:pPr marL="571500" indent="-228600" algn="just">
              <a:spcBef>
                <a:spcPts val="0"/>
              </a:spcBef>
              <a:buAutoNum type="arabicParenR"/>
            </a:pPr>
            <a:r>
              <a:rPr lang="ru-RU" sz="1200" b="1" u="sng" dirty="0">
                <a:latin typeface="Times New Roman"/>
                <a:ea typeface="Times New Roman"/>
              </a:rPr>
              <a:t>Информационное пространство </a:t>
            </a:r>
            <a:r>
              <a:rPr lang="ru-RU" sz="1200" b="1" dirty="0">
                <a:latin typeface="Times New Roman"/>
                <a:ea typeface="Times New Roman"/>
              </a:rPr>
              <a:t>- сфера деятельности, связанная с формированием, созданием, преобразованием, передачей, использованием, хранением информации, оказывающая воздействие, в том числе на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</a:rPr>
              <a:t>индивидуальное и общественное сознание</a:t>
            </a:r>
            <a:r>
              <a:rPr lang="ru-RU" sz="1200" b="1" dirty="0">
                <a:latin typeface="Times New Roman"/>
                <a:ea typeface="Times New Roman"/>
              </a:rPr>
              <a:t>, информационную инфраструктуру и собственно информацию</a:t>
            </a:r>
            <a:r>
              <a:rPr lang="en-US" sz="1200" b="1" dirty="0">
                <a:latin typeface="Times New Roman"/>
                <a:ea typeface="Times New Roman"/>
              </a:rPr>
              <a:t>	 </a:t>
            </a:r>
            <a:r>
              <a:rPr lang="en-US" sz="1200" b="1" dirty="0" smtClean="0">
                <a:latin typeface="Times New Roman"/>
                <a:ea typeface="Times New Roman"/>
              </a:rPr>
              <a:t>           </a:t>
            </a:r>
            <a:endParaRPr lang="ru-RU" sz="1200" b="1" dirty="0" smtClean="0">
              <a:latin typeface="Times New Roman"/>
              <a:ea typeface="Times New Roman"/>
            </a:endParaRPr>
          </a:p>
          <a:p>
            <a:pPr marL="571500" indent="-228600" algn="just">
              <a:spcBef>
                <a:spcPts val="0"/>
              </a:spcBef>
              <a:buAutoNum type="arabicParenR"/>
            </a:pPr>
            <a:r>
              <a:rPr lang="en-US" sz="1200" b="1" dirty="0" smtClean="0">
                <a:latin typeface="Times New Roman"/>
                <a:ea typeface="Times New Roman"/>
              </a:rPr>
              <a:t> </a:t>
            </a:r>
            <a:r>
              <a:rPr lang="ru-RU" sz="1600" b="1" dirty="0" smtClean="0">
                <a:latin typeface="Times New Roman"/>
                <a:ea typeface="Times New Roman"/>
              </a:rPr>
              <a:t>Возможные союзники</a:t>
            </a:r>
            <a:r>
              <a:rPr lang="en-US" sz="1200" b="1" dirty="0" smtClean="0">
                <a:latin typeface="Times New Roman"/>
                <a:ea typeface="Times New Roman"/>
              </a:rPr>
              <a:t>: </a:t>
            </a:r>
            <a:r>
              <a:rPr lang="ru-RU" sz="1200" b="1" dirty="0" smtClean="0">
                <a:latin typeface="Times New Roman"/>
                <a:ea typeface="Times New Roman"/>
              </a:rPr>
              <a:t>страны ОДКБ</a:t>
            </a:r>
            <a:r>
              <a:rPr lang="en-US" sz="1200" b="1" dirty="0" smtClean="0">
                <a:latin typeface="Times New Roman"/>
                <a:ea typeface="Times New Roman"/>
              </a:rPr>
              <a:t>, </a:t>
            </a:r>
            <a:r>
              <a:rPr lang="ru-RU" sz="1200" b="1" dirty="0" smtClean="0">
                <a:latin typeface="Times New Roman"/>
                <a:ea typeface="Times New Roman"/>
              </a:rPr>
              <a:t>СНГ и ШОС </a:t>
            </a:r>
            <a:endParaRPr lang="en-US" sz="1200" b="1" dirty="0" smtClean="0">
              <a:latin typeface="Times New Roman"/>
              <a:ea typeface="Times New Roman"/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smtClean="0">
                <a:latin typeface="Times New Roman"/>
                <a:ea typeface="Times New Roman"/>
              </a:rPr>
              <a:t>5 </a:t>
            </a:r>
            <a:r>
              <a:rPr lang="ru-RU" sz="1600" b="1" dirty="0" smtClean="0">
                <a:latin typeface="Times New Roman"/>
                <a:ea typeface="Times New Roman"/>
              </a:rPr>
              <a:t>базовых принципов </a:t>
            </a:r>
            <a:r>
              <a:rPr lang="ru-RU" sz="1200" b="1" dirty="0" smtClean="0">
                <a:latin typeface="Times New Roman"/>
                <a:ea typeface="Times New Roman"/>
              </a:rPr>
              <a:t>в развитие концепции коллективной безопасности,</a:t>
            </a:r>
            <a:r>
              <a:rPr lang="en-US" sz="1200" b="1" dirty="0" smtClean="0">
                <a:latin typeface="Times New Roman"/>
                <a:ea typeface="Times New Roman"/>
              </a:rPr>
              <a:t> </a:t>
            </a:r>
            <a:r>
              <a:rPr lang="ru-RU" sz="1200" b="1" dirty="0" smtClean="0">
                <a:latin typeface="Times New Roman"/>
                <a:ea typeface="Times New Roman"/>
              </a:rPr>
              <a:t>верховенства принципов </a:t>
            </a:r>
            <a:r>
              <a:rPr lang="ru-RU" sz="1200" b="1" dirty="0">
                <a:latin typeface="Times New Roman"/>
                <a:ea typeface="Times New Roman"/>
              </a:rPr>
              <a:t>и норм международного </a:t>
            </a:r>
            <a:r>
              <a:rPr lang="ru-RU" sz="1200" b="1" dirty="0" smtClean="0">
                <a:latin typeface="Times New Roman"/>
                <a:ea typeface="Times New Roman"/>
              </a:rPr>
              <a:t>права и инноваций</a:t>
            </a:r>
            <a:r>
              <a:rPr lang="en-US" sz="1200" b="1" dirty="0" smtClean="0">
                <a:latin typeface="Times New Roman"/>
                <a:ea typeface="Times New Roman"/>
              </a:rPr>
              <a:t>.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latin typeface="Times New Roman"/>
                <a:ea typeface="Times New Roman"/>
              </a:rPr>
              <a:t>Оборонительный характер</a:t>
            </a:r>
            <a:r>
              <a:rPr lang="en-US" sz="1200" b="1" dirty="0" smtClean="0">
                <a:latin typeface="Times New Roman"/>
                <a:ea typeface="Times New Roman"/>
              </a:rPr>
              <a:t>:  </a:t>
            </a:r>
            <a:r>
              <a:rPr lang="ru-RU" sz="1200" b="1" dirty="0" smtClean="0">
                <a:latin typeface="Times New Roman"/>
                <a:ea typeface="Times New Roman"/>
              </a:rPr>
              <a:t>3 элемента</a:t>
            </a:r>
            <a:r>
              <a:rPr lang="en-US" sz="1200" b="1" dirty="0" smtClean="0">
                <a:latin typeface="Times New Roman"/>
                <a:ea typeface="Times New Roman"/>
              </a:rPr>
              <a:t>: </a:t>
            </a:r>
            <a:r>
              <a:rPr lang="ru-RU" sz="1200" b="1" dirty="0" smtClean="0">
                <a:latin typeface="Times New Roman"/>
                <a:ea typeface="Times New Roman"/>
              </a:rPr>
              <a:t>сдерживание</a:t>
            </a:r>
            <a:r>
              <a:rPr lang="en-US" sz="1200" b="1" dirty="0" smtClean="0">
                <a:latin typeface="Times New Roman"/>
                <a:ea typeface="Times New Roman"/>
              </a:rPr>
              <a:t>, </a:t>
            </a:r>
            <a:r>
              <a:rPr lang="ru-RU" sz="1200" b="1" dirty="0" smtClean="0">
                <a:latin typeface="Times New Roman"/>
                <a:ea typeface="Times New Roman"/>
              </a:rPr>
              <a:t>предупреждение</a:t>
            </a:r>
            <a:r>
              <a:rPr lang="en-US" sz="1200" b="1" dirty="0" smtClean="0">
                <a:latin typeface="Times New Roman"/>
                <a:ea typeface="Times New Roman"/>
              </a:rPr>
              <a:t> </a:t>
            </a:r>
            <a:r>
              <a:rPr lang="ru-RU" sz="1200" b="1" dirty="0" smtClean="0">
                <a:latin typeface="Times New Roman"/>
                <a:ea typeface="Times New Roman"/>
              </a:rPr>
              <a:t>и мирное разрешение конфликтов  </a:t>
            </a:r>
            <a:r>
              <a:rPr lang="ru-RU" sz="1200" b="1" dirty="0">
                <a:latin typeface="Times New Roman"/>
                <a:ea typeface="Times New Roman"/>
              </a:rPr>
              <a:t>в </a:t>
            </a:r>
            <a:r>
              <a:rPr lang="ru-RU" sz="1200" b="1" dirty="0" smtClean="0">
                <a:latin typeface="Times New Roman"/>
                <a:ea typeface="Times New Roman"/>
              </a:rPr>
              <a:t>информационном пространстве, </a:t>
            </a:r>
            <a:r>
              <a:rPr lang="ru-RU" sz="1600" b="1" dirty="0" smtClean="0">
                <a:latin typeface="Times New Roman"/>
                <a:ea typeface="Times New Roman"/>
              </a:rPr>
              <a:t>НО</a:t>
            </a:r>
            <a:r>
              <a:rPr lang="en-US" sz="1600" b="1" dirty="0" smtClean="0">
                <a:latin typeface="Times New Roman"/>
                <a:ea typeface="Times New Roman"/>
              </a:rPr>
              <a:t>: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smtClean="0">
                <a:latin typeface="Times New Roman"/>
                <a:ea typeface="Times New Roman"/>
              </a:rPr>
              <a:t>3.2.3. “</a:t>
            </a:r>
            <a:r>
              <a:rPr lang="ru-RU" sz="1200" b="1" dirty="0" smtClean="0">
                <a:latin typeface="Times New Roman"/>
                <a:ea typeface="Times New Roman"/>
              </a:rPr>
              <a:t>В </a:t>
            </a:r>
            <a:r>
              <a:rPr lang="ru-RU" sz="1200" b="1" dirty="0">
                <a:latin typeface="Times New Roman"/>
                <a:ea typeface="Times New Roman"/>
              </a:rPr>
              <a:t>условиях эскалации конфликта в информационном пространстве и перехода его в кризисную фазу воспользоваться правом на индивидуальную или коллективную самооборону с применением любых избранных способов и средств, не противоречащих общепризнанным нормам и принципам международного права</a:t>
            </a:r>
            <a:r>
              <a:rPr lang="en-US" sz="1200" b="1" dirty="0" smtClean="0">
                <a:latin typeface="Times New Roman"/>
                <a:ea typeface="Times New Roman"/>
              </a:rPr>
              <a:t>”, </a:t>
            </a:r>
            <a:r>
              <a:rPr lang="ru-RU" sz="1200" b="1" dirty="0" smtClean="0">
                <a:latin typeface="Times New Roman"/>
                <a:ea typeface="Times New Roman"/>
              </a:rPr>
              <a:t>а также</a:t>
            </a:r>
            <a:endParaRPr lang="en-US" sz="1200" b="1" dirty="0" smtClean="0">
              <a:latin typeface="Times New Roman"/>
              <a:ea typeface="Times New Roman"/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 smtClean="0">
                <a:latin typeface="Times New Roman"/>
                <a:ea typeface="Times New Roman"/>
              </a:rPr>
              <a:t>3.2.5. “</a:t>
            </a:r>
            <a:r>
              <a:rPr lang="ru-RU" sz="1200" b="1" dirty="0" smtClean="0">
                <a:latin typeface="Times New Roman"/>
                <a:ea typeface="Times New Roman"/>
              </a:rPr>
              <a:t>В </a:t>
            </a:r>
            <a:r>
              <a:rPr lang="ru-RU" sz="1200" b="1" dirty="0">
                <a:latin typeface="Times New Roman"/>
                <a:ea typeface="Times New Roman"/>
              </a:rPr>
              <a:t>интересах индивидуальной и коллективной самообороны размещать свои силы и средства обеспечения информационной безопасности на территории других государств в соответствии с соглашениями, выработанными ими на добровольной основе в ходе переговоров, а также в соответствии с международным правом</a:t>
            </a:r>
            <a:r>
              <a:rPr lang="en-US" sz="1200" b="1" dirty="0" smtClean="0">
                <a:latin typeface="Times New Roman"/>
                <a:ea typeface="Times New Roman"/>
              </a:rPr>
              <a:t>”</a:t>
            </a:r>
          </a:p>
          <a:p>
            <a:pPr marL="0" lvl="0" indent="0" algn="just">
              <a:lnSpc>
                <a:spcPct val="150000"/>
              </a:lnSpc>
              <a:buNone/>
              <a:tabLst>
                <a:tab pos="521970" algn="l"/>
              </a:tabLst>
            </a:pPr>
            <a:r>
              <a:rPr lang="ru-RU" sz="1600" b="1" dirty="0" smtClean="0">
                <a:latin typeface="Times New Roman"/>
                <a:ea typeface="Times New Roman"/>
              </a:rPr>
              <a:t>Меры доверия </a:t>
            </a:r>
            <a:r>
              <a:rPr lang="en-US" sz="1600" b="1" dirty="0" smtClean="0">
                <a:latin typeface="Times New Roman"/>
                <a:ea typeface="Times New Roman"/>
              </a:rPr>
              <a:t>( </a:t>
            </a:r>
            <a:r>
              <a:rPr lang="ru-RU" sz="1600" b="1" dirty="0" smtClean="0">
                <a:latin typeface="Times New Roman"/>
                <a:ea typeface="Times New Roman"/>
              </a:rPr>
              <a:t>Раздел</a:t>
            </a:r>
            <a:r>
              <a:rPr lang="en-US" sz="1600" b="1" dirty="0" smtClean="0">
                <a:latin typeface="Times New Roman"/>
                <a:ea typeface="Times New Roman"/>
              </a:rPr>
              <a:t> 4).</a:t>
            </a:r>
          </a:p>
          <a:p>
            <a:pPr marL="0" lvl="0" indent="0" algn="just">
              <a:lnSpc>
                <a:spcPct val="150000"/>
              </a:lnSpc>
              <a:buNone/>
              <a:tabLst>
                <a:tab pos="521970" algn="l"/>
              </a:tabLst>
            </a:pPr>
            <a:r>
              <a:rPr lang="ru-RU" sz="1200" b="1" dirty="0">
                <a:latin typeface="Times New Roman"/>
                <a:ea typeface="Times New Roman"/>
              </a:rPr>
              <a:t>1. Обмен национальными концепциями обеспечения безопасности в информационном пространстве.</a:t>
            </a:r>
          </a:p>
          <a:p>
            <a:pPr marL="0" lvl="0" indent="0" algn="just">
              <a:lnSpc>
                <a:spcPct val="150000"/>
              </a:lnSpc>
              <a:buNone/>
              <a:tabLst>
                <a:tab pos="521970" algn="l"/>
              </a:tabLst>
            </a:pPr>
            <a:r>
              <a:rPr lang="ru-RU" sz="1200" b="1" dirty="0">
                <a:latin typeface="Times New Roman"/>
                <a:ea typeface="Times New Roman"/>
              </a:rPr>
              <a:t>2. Оперативный обмен информацией о кризисных событиях и угрозах в информационном пространстве и принимаемых мерах в отношении их урегулирования и нейтрализации.</a:t>
            </a:r>
          </a:p>
          <a:p>
            <a:pPr marL="0" lvl="0" indent="0" algn="just">
              <a:lnSpc>
                <a:spcPct val="150000"/>
              </a:lnSpc>
              <a:buNone/>
              <a:tabLst>
                <a:tab pos="521970" algn="l"/>
              </a:tabLst>
            </a:pPr>
            <a:r>
              <a:rPr lang="ru-RU" sz="1200" b="1" dirty="0">
                <a:latin typeface="Times New Roman"/>
                <a:ea typeface="Times New Roman"/>
              </a:rPr>
              <a:t>3. Консультации по вопросам деятельности в информационном пространстве, которая может вызывать озабоченность сторон, и сотрудничество в отношении урегулирования конфликтных ситуаций военного характера.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200" b="1" dirty="0">
              <a:latin typeface="Times New Roman"/>
              <a:ea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1100" dirty="0">
              <a:latin typeface="Times New Roman"/>
              <a:ea typeface="Times New Roman"/>
            </a:endParaRPr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latin typeface="Times New Roman"/>
              <a:ea typeface="Times New Roman"/>
            </a:endParaRPr>
          </a:p>
          <a:p>
            <a:pPr indent="457200" algn="just">
              <a:spcBef>
                <a:spcPts val="0"/>
              </a:spcBef>
              <a:spcAft>
                <a:spcPts val="0"/>
              </a:spcAft>
            </a:pPr>
            <a:endParaRPr lang="ru-RU" sz="1200" dirty="0">
              <a:latin typeface="Times New Roman"/>
              <a:ea typeface="Times New Roman"/>
            </a:endParaRPr>
          </a:p>
          <a:p>
            <a:pPr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1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6512" y="0"/>
            <a:ext cx="9180512" cy="620688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Policy Making </a:t>
            </a:r>
            <a:r>
              <a:rPr lang="en-US" sz="3200" i="1" dirty="0" smtClean="0"/>
              <a:t>à </a:t>
            </a:r>
            <a:r>
              <a:rPr lang="en-US" sz="3200" i="1" dirty="0"/>
              <a:t>la </a:t>
            </a:r>
            <a:r>
              <a:rPr lang="en-US" sz="3200" i="1" dirty="0" err="1" smtClean="0"/>
              <a:t>Russe</a:t>
            </a:r>
            <a:r>
              <a:rPr lang="ru-RU" sz="3200" i="1" dirty="0" smtClean="0"/>
              <a:t> в 2011 г.</a:t>
            </a:r>
            <a:endParaRPr lang="ru-RU" sz="32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6120680"/>
          </a:xfrm>
        </p:spPr>
        <p:txBody>
          <a:bodyPr>
            <a:noAutofit/>
          </a:bodyPr>
          <a:lstStyle/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Wingdings" pitchFamily="2" charset="2"/>
              <a:buChar char="Ø"/>
            </a:pPr>
            <a:r>
              <a:rPr lang="ru-RU" sz="2000" dirty="0" smtClean="0"/>
              <a:t>Большое количество крупных инициатив </a:t>
            </a:r>
            <a:r>
              <a:rPr lang="en-US" sz="2000" dirty="0" smtClean="0"/>
              <a:t>(</a:t>
            </a:r>
            <a:r>
              <a:rPr lang="ru-RU" sz="2000" dirty="0" smtClean="0"/>
              <a:t>УИ</a:t>
            </a:r>
            <a:r>
              <a:rPr lang="en-US" sz="2000" dirty="0" smtClean="0"/>
              <a:t>, </a:t>
            </a:r>
            <a:r>
              <a:rPr lang="ru-RU" sz="2000" dirty="0" err="1" smtClean="0"/>
              <a:t>инфобезопасность</a:t>
            </a:r>
            <a:r>
              <a:rPr lang="en-US" sz="2000" dirty="0" smtClean="0"/>
              <a:t>);</a:t>
            </a:r>
            <a:endParaRPr lang="en-US" sz="2000" dirty="0"/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Wingdings" pitchFamily="2" charset="2"/>
              <a:buChar char="Ø"/>
            </a:pPr>
            <a:r>
              <a:rPr lang="ru-RU" sz="2000" dirty="0"/>
              <a:t>Отсутствие </a:t>
            </a:r>
            <a:r>
              <a:rPr lang="ru-RU" sz="2000" dirty="0" smtClean="0"/>
              <a:t>последовательности и координации</a:t>
            </a:r>
            <a:r>
              <a:rPr lang="en-US" sz="2000" dirty="0" smtClean="0"/>
              <a:t> (</a:t>
            </a:r>
            <a:r>
              <a:rPr lang="ru-RU" sz="2000" dirty="0" smtClean="0"/>
              <a:t>нет единого плана? Нет единого координатора?</a:t>
            </a:r>
            <a:r>
              <a:rPr lang="en-US" sz="2000" dirty="0" smtClean="0"/>
              <a:t>);</a:t>
            </a:r>
            <a:endParaRPr lang="en-US" sz="2000" dirty="0"/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Wingdings" pitchFamily="2" charset="2"/>
              <a:buChar char="Ø"/>
            </a:pPr>
            <a:r>
              <a:rPr lang="ru-RU" sz="2000" dirty="0" smtClean="0"/>
              <a:t>Россия – вне или на обочине основных международных инициатив </a:t>
            </a:r>
            <a:r>
              <a:rPr lang="en-US" sz="2000" dirty="0" smtClean="0"/>
              <a:t>(</a:t>
            </a:r>
            <a:r>
              <a:rPr lang="ru-RU" sz="2000" dirty="0" smtClean="0"/>
              <a:t>в области </a:t>
            </a:r>
            <a:r>
              <a:rPr lang="ru-RU" sz="2000" dirty="0" err="1" smtClean="0"/>
              <a:t>кибербезопасности</a:t>
            </a:r>
            <a:r>
              <a:rPr lang="en-US" sz="2000" dirty="0" smtClean="0"/>
              <a:t>);</a:t>
            </a:r>
            <a:endParaRPr lang="en-US" sz="2000" dirty="0"/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Wingdings" pitchFamily="2" charset="2"/>
              <a:buChar char="Ø"/>
            </a:pPr>
            <a:r>
              <a:rPr lang="ru-RU" sz="2000" dirty="0" smtClean="0"/>
              <a:t>«Странные» союзники и соавторы</a:t>
            </a:r>
            <a:r>
              <a:rPr lang="en-US" sz="2000" dirty="0" smtClean="0"/>
              <a:t>;</a:t>
            </a:r>
            <a:endParaRPr lang="en-US" sz="2000" dirty="0"/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Wingdings" pitchFamily="2" charset="2"/>
              <a:buChar char="Ø"/>
            </a:pPr>
            <a:r>
              <a:rPr lang="en-US" sz="2000" dirty="0"/>
              <a:t> </a:t>
            </a:r>
            <a:r>
              <a:rPr lang="ru-RU" sz="2000" dirty="0" smtClean="0"/>
              <a:t>Стиль</a:t>
            </a:r>
            <a:r>
              <a:rPr lang="en-US" sz="2000" dirty="0" smtClean="0"/>
              <a:t> policy </a:t>
            </a:r>
            <a:r>
              <a:rPr lang="en-US" sz="2000" dirty="0"/>
              <a:t>making </a:t>
            </a:r>
            <a:r>
              <a:rPr lang="en-US" sz="2000" dirty="0" smtClean="0"/>
              <a:t>:</a:t>
            </a:r>
            <a:endParaRPr lang="en-US" sz="2000" dirty="0"/>
          </a:p>
          <a:p>
            <a:pPr marL="51435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Courier New" pitchFamily="49" charset="0"/>
              <a:buChar char="o"/>
            </a:pPr>
            <a:r>
              <a:rPr lang="ru-RU" sz="2000" dirty="0" smtClean="0"/>
              <a:t>Эмоциональный, а не рациональный</a:t>
            </a:r>
            <a:endParaRPr lang="en-US" sz="2000" dirty="0"/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Courier New" pitchFamily="49" charset="0"/>
              <a:buChar char="o"/>
            </a:pPr>
            <a:r>
              <a:rPr lang="ru-RU" sz="2000" dirty="0" smtClean="0"/>
              <a:t>реактивный</a:t>
            </a:r>
            <a:r>
              <a:rPr lang="en-US" sz="2000" dirty="0" smtClean="0"/>
              <a:t>, </a:t>
            </a:r>
            <a:r>
              <a:rPr lang="ru-RU" sz="2000" dirty="0" smtClean="0"/>
              <a:t>а не </a:t>
            </a:r>
            <a:r>
              <a:rPr lang="ru-RU" sz="2000" dirty="0" err="1" smtClean="0"/>
              <a:t>проактивный</a:t>
            </a:r>
            <a:r>
              <a:rPr lang="en-US" sz="2000" dirty="0" smtClean="0"/>
              <a:t>; </a:t>
            </a:r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Courier New" pitchFamily="49" charset="0"/>
              <a:buChar char="o"/>
            </a:pPr>
            <a:r>
              <a:rPr lang="en-US" sz="2000" dirty="0" smtClean="0"/>
              <a:t>“</a:t>
            </a:r>
            <a:r>
              <a:rPr lang="ru-RU" sz="2000" dirty="0" smtClean="0"/>
              <a:t>асимметричный</a:t>
            </a:r>
            <a:r>
              <a:rPr lang="en-US" sz="2000" dirty="0" smtClean="0"/>
              <a:t>”, </a:t>
            </a:r>
            <a:r>
              <a:rPr lang="ru-RU" sz="2000" dirty="0" smtClean="0"/>
              <a:t>а не пропорциональный</a:t>
            </a:r>
          </a:p>
          <a:p>
            <a:pPr marL="514350" lvl="0" indent="-171450" algn="just" eaLnBrk="0" fontAlgn="base" hangingPunct="0">
              <a:lnSpc>
                <a:spcPct val="150000"/>
              </a:lnSpc>
              <a:spcBef>
                <a:spcPts val="0"/>
              </a:spcBef>
              <a:buClr>
                <a:srgbClr val="368463"/>
              </a:buClr>
              <a:buFont typeface="Courier New" pitchFamily="49" charset="0"/>
              <a:buChar char="o"/>
            </a:pPr>
            <a:r>
              <a:rPr lang="ru-RU" sz="2000" dirty="0" smtClean="0"/>
              <a:t>Региональный, а не глобальный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62630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1144</Words>
  <Application>Microsoft Office PowerPoint</Application>
  <PresentationFormat>Экран (4:3)</PresentationFormat>
  <Paragraphs>121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Кибербезопасность: российский парадокс</vt:lpstr>
      <vt:lpstr>Парадокс 1</vt:lpstr>
      <vt:lpstr>Извечный российский конфликт идеологий</vt:lpstr>
      <vt:lpstr>Основы политики России сегодня</vt:lpstr>
      <vt:lpstr>2000: Доктрина информационной безопасности </vt:lpstr>
      <vt:lpstr>  2011: Конвенция об обеспечении международной информационной безопасности (концепция)  </vt:lpstr>
      <vt:lpstr>2011: Проект кодекс правил поведения в области обеспечения международной информационной безопасности</vt:lpstr>
      <vt:lpstr>  2011-12:  КОНЦЕПТУАЛЬНЫЕ ВЗГЛЯДЫ НА ДЕЯТЕЛЬНОСТЬ ВООРУЖЕННЫХ СИЛ РОССИЙСКОЙ ФЕДЕРАЦИИ В ИНФОРМАЦИОННОМ ПРОСТРАНСТВЕ  </vt:lpstr>
      <vt:lpstr>Policy Making à la Russe в 2011 г.</vt:lpstr>
      <vt:lpstr>2012: работа над ошибками</vt:lpstr>
      <vt:lpstr>И еще 1 парадокс:</vt:lpstr>
      <vt:lpstr>Гипотеза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Security: Russia’s Paradox</dc:title>
  <dc:creator>Leonid</dc:creator>
  <cp:lastModifiedBy>Leonid</cp:lastModifiedBy>
  <cp:revision>38</cp:revision>
  <cp:lastPrinted>2012-09-28T05:39:09Z</cp:lastPrinted>
  <dcterms:created xsi:type="dcterms:W3CDTF">2012-03-13T23:10:37Z</dcterms:created>
  <dcterms:modified xsi:type="dcterms:W3CDTF">2012-09-28T05:40:58Z</dcterms:modified>
</cp:coreProperties>
</file>