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4" r:id="rId2"/>
  </p:sldMasterIdLst>
  <p:notesMasterIdLst>
    <p:notesMasterId r:id="rId30"/>
  </p:notesMasterIdLst>
  <p:handoutMasterIdLst>
    <p:handoutMasterId r:id="rId31"/>
  </p:handoutMasterIdLst>
  <p:sldIdLst>
    <p:sldId id="257" r:id="rId3"/>
    <p:sldId id="292" r:id="rId4"/>
    <p:sldId id="369" r:id="rId5"/>
    <p:sldId id="398" r:id="rId6"/>
    <p:sldId id="399" r:id="rId7"/>
    <p:sldId id="400" r:id="rId8"/>
    <p:sldId id="397" r:id="rId9"/>
    <p:sldId id="370" r:id="rId10"/>
    <p:sldId id="294" r:id="rId11"/>
    <p:sldId id="276" r:id="rId12"/>
    <p:sldId id="375" r:id="rId13"/>
    <p:sldId id="309" r:id="rId14"/>
    <p:sldId id="378" r:id="rId15"/>
    <p:sldId id="379" r:id="rId16"/>
    <p:sldId id="402" r:id="rId17"/>
    <p:sldId id="269" r:id="rId18"/>
    <p:sldId id="282" r:id="rId19"/>
    <p:sldId id="409" r:id="rId20"/>
    <p:sldId id="408" r:id="rId21"/>
    <p:sldId id="405" r:id="rId22"/>
    <p:sldId id="406" r:id="rId23"/>
    <p:sldId id="407" r:id="rId24"/>
    <p:sldId id="403" r:id="rId25"/>
    <p:sldId id="401" r:id="rId26"/>
    <p:sldId id="297" r:id="rId27"/>
    <p:sldId id="310" r:id="rId28"/>
    <p:sldId id="312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7" autoAdjust="0"/>
    <p:restoredTop sz="99167" autoAdjust="0"/>
  </p:normalViewPr>
  <p:slideViewPr>
    <p:cSldViewPr snapToGrid="0" snapToObjects="1">
      <p:cViewPr>
        <p:scale>
          <a:sx n="125" d="100"/>
          <a:sy n="125" d="100"/>
        </p:scale>
        <p:origin x="-1064" y="3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notesMaster" Target="notesMasters/notesMaster1.xml"/><Relationship Id="rId31" Type="http://schemas.openxmlformats.org/officeDocument/2006/relationships/handoutMaster" Target="handoutMasters/handout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A5B9CF-D153-564C-B224-A793B88FF5AC}" type="datetimeFigureOut">
              <a:rPr lang="fr-FR" smtClean="0"/>
              <a:t>28/09/12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50604-A5ED-0347-8798-7163C9B85AF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681143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FA49F-22E7-9449-AD58-53691A2D07A8}" type="datetimeFigureOut">
              <a:rPr lang="en-US" smtClean="0"/>
              <a:pPr/>
              <a:t>28/09/12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C7F4E-9098-3E41-8A17-1EC7AD8362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6065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BBE0F6CA-8B4D-4142-95BC-DB80F1CCC556}" type="slidenum">
              <a:rPr lang="en-US" sz="1200"/>
              <a:pPr/>
              <a:t>1</a:t>
            </a:fld>
            <a:endParaRPr lang="en-US" sz="1200"/>
          </a:p>
        </p:txBody>
      </p:sp>
      <p:sp>
        <p:nvSpPr>
          <p:cNvPr id="1638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b"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r" eaLnBrk="1" hangingPunct="1"/>
            <a:fld id="{06BADE4F-E106-BB46-B814-E2343D545B9C}" type="slidenum">
              <a:rPr lang="en-US" sz="1200">
                <a:latin typeface="Arial" charset="0"/>
              </a:rPr>
              <a:pPr algn="r" eaLnBrk="1" hangingPunct="1"/>
              <a:t>1</a:t>
            </a:fld>
            <a:endParaRPr lang="en-US" sz="1200">
              <a:latin typeface="Arial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solidFill>
            <a:srgbClr val="FFFFFF"/>
          </a:solidFill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1432" tIns="45716" rIns="91432" bIns="45716"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66169" indent="-166169">
              <a:buFontTx/>
              <a:buChar char="•"/>
            </a:pPr>
            <a:r>
              <a:rPr lang="en-US" dirty="0" smtClean="0">
                <a:ea typeface="ＭＳ Ｐゴシック" pitchFamily="34" charset="-128"/>
              </a:rPr>
              <a:t>1969 and 1972 is when we first started seeing the beginnings of the internet with the Arpanet and email. </a:t>
            </a:r>
          </a:p>
          <a:p>
            <a:pPr marL="166169" indent="-166169">
              <a:buFontTx/>
              <a:buChar char="•"/>
            </a:pPr>
            <a:r>
              <a:rPr lang="en-US" dirty="0" smtClean="0">
                <a:ea typeface="ＭＳ Ｐゴシック" pitchFamily="34" charset="-128"/>
              </a:rPr>
              <a:t>By 1991 we had the world wide web. Remember first e-mail address?</a:t>
            </a:r>
          </a:p>
          <a:p>
            <a:pPr marL="166169" indent="-166169">
              <a:buFontTx/>
              <a:buChar char="•"/>
            </a:pPr>
            <a:r>
              <a:rPr lang="en-US" dirty="0" smtClean="0">
                <a:ea typeface="ＭＳ Ｐゴシック" pitchFamily="34" charset="-128"/>
              </a:rPr>
              <a:t>‘90s brought wireless connectivity. That’s when search engines started coming into play. Yahoo was founded in 1995; Google was</a:t>
            </a:r>
          </a:p>
          <a:p>
            <a:pPr marL="166169" indent="-166169">
              <a:buFontTx/>
              <a:buChar char="•"/>
            </a:pPr>
            <a:r>
              <a:rPr lang="en-US" dirty="0" smtClean="0">
                <a:ea typeface="ＭＳ Ｐゴシック" pitchFamily="34" charset="-128"/>
              </a:rPr>
              <a:t>founded in 1998. It’s when we first started seeing the first bits of social networking and blogs started coming on – sharing of music and images over the internet.</a:t>
            </a:r>
          </a:p>
          <a:p>
            <a:pPr marL="166169" indent="-166169">
              <a:buFontTx/>
              <a:buChar char="•"/>
            </a:pPr>
            <a:r>
              <a:rPr lang="en-US" dirty="0" smtClean="0">
                <a:ea typeface="ＭＳ Ｐゴシック" pitchFamily="34" charset="-128"/>
              </a:rPr>
              <a:t>2000s, that’s when social media is really kicking up with </a:t>
            </a:r>
            <a:r>
              <a:rPr lang="en-US" dirty="0" err="1" smtClean="0">
                <a:ea typeface="ＭＳ Ｐゴシック" pitchFamily="34" charset="-128"/>
              </a:rPr>
              <a:t>Facebook</a:t>
            </a:r>
            <a:r>
              <a:rPr lang="en-US" dirty="0" smtClean="0">
                <a:ea typeface="ＭＳ Ｐゴシック" pitchFamily="34" charset="-128"/>
              </a:rPr>
              <a:t> and Twitter. We’re starting to see people be able to access the internet on their phones and Voice over IP, which are things like Skype.</a:t>
            </a: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393"/>
            <a:fld id="{02BC0CEA-85C8-4C21-9B2C-F2C4D48FC3CD}" type="slidenum">
              <a:rPr lang="en-US" smtClean="0">
                <a:ea typeface="ＭＳ Ｐゴシック" pitchFamily="34" charset="-128"/>
              </a:rPr>
              <a:pPr defTabSz="912393"/>
              <a:t>7</a:t>
            </a:fld>
            <a:endParaRPr 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Article 7, Section 2</a:t>
            </a: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DA8639-81BC-42F4-AC02-1C63A323976D}" type="slidenum">
              <a:rPr lang="en-US" smtClean="0">
                <a:solidFill>
                  <a:srgbClr val="000000"/>
                </a:solidFill>
                <a:ea typeface="ＭＳ Ｐゴシック" pitchFamily="34" charset="-128"/>
              </a:rPr>
              <a:pPr/>
              <a:t>12</a:t>
            </a:fld>
            <a:endParaRPr lang="en-US" smtClean="0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290F507D-A62E-974A-A0C5-DB278AAE3286}" type="slidenum">
              <a:rPr lang="en-US" sz="1200"/>
              <a:pPr/>
              <a:t>17</a:t>
            </a:fld>
            <a:endParaRPr lang="en-US" sz="1200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Indonesia, Saudi Arabia and Turkey not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present</a:t>
            </a:r>
          </a:p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Ukraine was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ccNSO</a:t>
            </a:r>
            <a:r>
              <a:rPr lang="en-US" baseline="0" dirty="0" smtClean="0">
                <a:ea typeface="ＭＳ Ｐゴシック" charset="0"/>
                <a:cs typeface="ＭＳ Ｐゴシック" charset="0"/>
              </a:rPr>
              <a:t> member 113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Relationship Id="rId3" Type="http://schemas.openxmlformats.org/officeDocument/2006/relationships/image" Target="../media/image6.jp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ICANN - ENOG - Odessa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90C8-CA75-604C-AF2D-A37C8AD7F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46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ICANN - ENOG - Odessa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90C8-CA75-604C-AF2D-A37C8AD7F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ICANN - ENOG - Odessa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90C8-CA75-604C-AF2D-A37C8AD7F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881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1370013" y="301625"/>
            <a:ext cx="7313612" cy="5640388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83568" y="6248400"/>
            <a:ext cx="1907232" cy="457200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fr-FR" smtClean="0"/>
              <a:t>22-23/05/2012</a:t>
            </a:r>
            <a:endParaRPr lang="en-GB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fr-FR" smtClean="0"/>
              <a:t>ICANN - ENOG - Odessa 2012</a:t>
            </a:r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C9C04F1-A3FD-4417-B9C7-CB4BC478CF4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00200"/>
            <a:ext cx="8534400" cy="4343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534400" cy="1143000"/>
          </a:xfrm>
          <a:prstGeom prst="rect">
            <a:avLst/>
          </a:prstGeom>
        </p:spPr>
        <p:txBody>
          <a:bodyPr anchor="b"/>
          <a:lstStyle>
            <a:lvl1pPr algn="l"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902450" y="64579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FFFFFF"/>
                </a:solidFill>
                <a:latin typeface="Calibri" pitchFamily="34" charset="0"/>
              </a:defRPr>
            </a:lvl1pPr>
          </a:lstStyle>
          <a:p>
            <a:pPr defTabSz="457200"/>
            <a:fld id="{603D97B8-191D-4B50-A963-4810F55667EF}" type="slidenum">
              <a:rPr lang="en-US" sz="1800"/>
              <a:pPr defTabSz="457200"/>
              <a:t>‹#›</a:t>
            </a:fld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33518750"/>
      </p:ext>
    </p:extLst>
  </p:cSld>
  <p:clrMapOvr>
    <a:masterClrMapping/>
  </p:clrMapOvr>
  <p:transition xmlns:p14="http://schemas.microsoft.com/office/powerpoint/2010/main"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60552" y="3410419"/>
            <a:ext cx="5407763" cy="9334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0552" y="441070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pic>
        <p:nvPicPr>
          <p:cNvPr id="4" name="Picture 3" descr="bar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0364" cy="2183420"/>
          </a:xfrm>
          <a:prstGeom prst="rect">
            <a:avLst/>
          </a:prstGeom>
        </p:spPr>
      </p:pic>
      <p:pic>
        <p:nvPicPr>
          <p:cNvPr id="5" name="Picture 4" descr="bars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941" y="6037825"/>
            <a:ext cx="457200" cy="842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54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>
                  <a:lumMod val="50000"/>
                </a:schemeClr>
              </a:buClr>
              <a:defRPr/>
            </a:lvl1pPr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599691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  <a:prstGeom prst="rect">
            <a:avLst/>
          </a:prstGeo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rgbClr val="FF8510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81514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914400"/>
            <a:endParaRPr lang="en-US" dirty="0">
              <a:solidFill>
                <a:prstClr val="white"/>
              </a:solidFill>
              <a:latin typeface="Rockwel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162F1D00-BD13-4404-86B0-79703945A0A7}" type="slidenum">
              <a:rPr lang="en-US" smtClean="0">
                <a:solidFill>
                  <a:prstClr val="black"/>
                </a:solidFill>
                <a:latin typeface="Rockwell"/>
              </a:rPr>
              <a:pPr defTabSz="914400"/>
              <a:t>‹#›</a:t>
            </a:fld>
            <a:endParaRPr lang="en-US">
              <a:solidFill>
                <a:prstClr val="black"/>
              </a:solidFill>
              <a:latin typeface="Rockwell"/>
            </a:endParaRPr>
          </a:p>
        </p:txBody>
      </p:sp>
    </p:spTree>
    <p:extLst>
      <p:ext uri="{BB962C8B-B14F-4D97-AF65-F5344CB8AC3E}">
        <p14:creationId xmlns:p14="http://schemas.microsoft.com/office/powerpoint/2010/main" val="12329254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D728701E-CAF4-4159-9B3E-41C86DFFA30D}" type="datetimeFigureOut">
              <a:rPr lang="en-US" smtClean="0">
                <a:solidFill>
                  <a:prstClr val="black"/>
                </a:solidFill>
                <a:latin typeface="Rockwell"/>
              </a:rPr>
              <a:pPr defTabSz="914400"/>
              <a:t>28/09/12</a:t>
            </a:fld>
            <a:endParaRPr lang="en-US">
              <a:solidFill>
                <a:prstClr val="black"/>
              </a:solidFill>
              <a:latin typeface="Rockwel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n-US">
              <a:solidFill>
                <a:prstClr val="black"/>
              </a:solidFill>
              <a:latin typeface="Rockwell"/>
            </a:endParaRPr>
          </a:p>
        </p:txBody>
      </p:sp>
    </p:spTree>
    <p:extLst>
      <p:ext uri="{BB962C8B-B14F-4D97-AF65-F5344CB8AC3E}">
        <p14:creationId xmlns:p14="http://schemas.microsoft.com/office/powerpoint/2010/main" val="229457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ICANN - ENOG - Odessa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90C8-CA75-604C-AF2D-A37C8AD7F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343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ICANN - ENOG - Odessa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90C8-CA75-604C-AF2D-A37C8AD7F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853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1"/>
            </a:lvl1pPr>
            <a:lvl2pPr>
              <a:defRPr sz="2400" b="1"/>
            </a:lvl2pPr>
            <a:lvl3pPr>
              <a:defRPr sz="2000" b="1"/>
            </a:lvl3pPr>
            <a:lvl4pPr>
              <a:defRPr sz="1800" b="1"/>
            </a:lvl4pPr>
            <a:lvl5pPr>
              <a:defRPr sz="1800" b="1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1"/>
            </a:lvl1pPr>
            <a:lvl2pPr>
              <a:defRPr sz="2400" b="1"/>
            </a:lvl2pPr>
            <a:lvl3pPr>
              <a:defRPr sz="2000" b="1"/>
            </a:lvl3pPr>
            <a:lvl4pPr>
              <a:defRPr sz="1800" b="1"/>
            </a:lvl4pPr>
            <a:lvl5pPr>
              <a:defRPr sz="1800" b="1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ICANN - ENOG - Odessa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90C8-CA75-604C-AF2D-A37C8AD7F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686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ICANN - ENOG - Odessa 2012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90C8-CA75-604C-AF2D-A37C8AD7F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151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ICANN - ENOG - Odessa 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90C8-CA75-604C-AF2D-A37C8AD7F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928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212008" y="6356350"/>
            <a:ext cx="1153692" cy="365125"/>
          </a:xfrm>
        </p:spPr>
        <p:txBody>
          <a:bodyPr/>
          <a:lstStyle/>
          <a:p>
            <a:r>
              <a:rPr lang="fr-FR" smtClean="0"/>
              <a:t>22-23/05/2012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27148" y="6356350"/>
            <a:ext cx="2895600" cy="365125"/>
          </a:xfrm>
        </p:spPr>
        <p:txBody>
          <a:bodyPr/>
          <a:lstStyle/>
          <a:p>
            <a:r>
              <a:rPr lang="fr-FR" smtClean="0"/>
              <a:t>ICANN - ENOG - Odessa 2012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90C8-CA75-604C-AF2D-A37C8AD7F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52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ICANN - ENOG - Odessa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90C8-CA75-604C-AF2D-A37C8AD7F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875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ICANN - ENOG - Odessa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90C8-CA75-604C-AF2D-A37C8AD7F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263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theme" Target="../theme/theme2.xml"/><Relationship Id="rId7" Type="http://schemas.openxmlformats.org/officeDocument/2006/relationships/image" Target="../media/image3.jpg"/><Relationship Id="rId8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12008" y="6356350"/>
            <a:ext cx="1290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28/09/2012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8011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ICANN - IGF – Kiev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390C8-CA75-604C-AF2D-A37C8AD7F89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9" descr="ICANNLogodkbluesm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699125"/>
            <a:ext cx="14478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" y="6165528"/>
            <a:ext cx="2580640" cy="69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54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pic>
        <p:nvPicPr>
          <p:cNvPr id="2" name="Picture 1" descr="bar.jp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778000"/>
          </a:xfrm>
          <a:prstGeom prst="rect">
            <a:avLst/>
          </a:prstGeom>
        </p:spPr>
      </p:pic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875" y="6013084"/>
            <a:ext cx="1412125" cy="730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1336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>
            <a:lumMod val="50000"/>
          </a:schemeClr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rgbClr val="FF8510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7.png"/><Relationship Id="rId3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hyperlink" Target="http://myigf.com/archives/author/dsmiley/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wmf"/></Relationships>
</file>

<file path=ppt/slides/_rels/slide2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3.png"/><Relationship Id="rId12" Type="http://schemas.openxmlformats.org/officeDocument/2006/relationships/image" Target="../media/image24.jpeg"/><Relationship Id="rId13" Type="http://schemas.openxmlformats.org/officeDocument/2006/relationships/image" Target="../media/image25.jpeg"/><Relationship Id="rId1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hyperlink" Target="mailto:sebastien@bachollet.com" TargetMode="External"/><Relationship Id="rId3" Type="http://schemas.openxmlformats.org/officeDocument/2006/relationships/hyperlink" Target="http://sebastien.bachollet.fr/" TargetMode="External"/><Relationship Id="rId4" Type="http://schemas.openxmlformats.org/officeDocument/2006/relationships/hyperlink" Target="https://st.icann.org/alac/index.cgi?at_large_advisory_committee" TargetMode="External"/><Relationship Id="rId5" Type="http://schemas.openxmlformats.org/officeDocument/2006/relationships/hyperlink" Target="http://www.isoc.fr/" TargetMode="External"/><Relationship Id="rId6" Type="http://schemas.openxmlformats.org/officeDocument/2006/relationships/hyperlink" Target="http://www.isoc.fr/article.php3?id_article=20" TargetMode="External"/><Relationship Id="rId7" Type="http://schemas.openxmlformats.org/officeDocument/2006/relationships/hyperlink" Target="http://cigref.typepad.fr/cigref_publications/2006/08/2003_gopolitiqu.html" TargetMode="External"/><Relationship Id="rId8" Type="http://schemas.openxmlformats.org/officeDocument/2006/relationships/image" Target="../media/image20.jpeg"/><Relationship Id="rId9" Type="http://schemas.openxmlformats.org/officeDocument/2006/relationships/image" Target="../media/image21.png"/><Relationship Id="rId10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6.jpeg"/><Relationship Id="rId3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Footer Placeholder 4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400">
                <a:latin typeface="Arial" charset="0"/>
              </a:rPr>
              <a:t/>
            </a:r>
            <a:br>
              <a:rPr lang="en-US" sz="1400">
                <a:latin typeface="Arial" charset="0"/>
              </a:rPr>
            </a:br>
            <a:endParaRPr lang="en-US" sz="800">
              <a:latin typeface="Arial" charset="0"/>
            </a:endParaRPr>
          </a:p>
        </p:txBody>
      </p:sp>
      <p:sp>
        <p:nvSpPr>
          <p:cNvPr id="15362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r" eaLnBrk="1" hangingPunct="1"/>
            <a:fld id="{8A355A6F-B65B-9843-99EF-CACB881D9EDF}" type="slidenum">
              <a:rPr lang="en-US" sz="900">
                <a:latin typeface="Arial Narrow" charset="0"/>
              </a:rPr>
              <a:pPr algn="r" eaLnBrk="1" hangingPunct="1"/>
              <a:t>1</a:t>
            </a:fld>
            <a:r>
              <a:rPr lang="en-US" sz="900">
                <a:latin typeface="Arial Narrow" charset="0"/>
              </a:rPr>
              <a:t/>
            </a:r>
            <a:br>
              <a:rPr lang="en-US" sz="900">
                <a:latin typeface="Arial Narrow" charset="0"/>
              </a:rPr>
            </a:br>
            <a:endParaRPr lang="en-US" sz="800">
              <a:latin typeface="Arial Narrow" charset="0"/>
            </a:endParaRPr>
          </a:p>
        </p:txBody>
      </p:sp>
      <p:pic>
        <p:nvPicPr>
          <p:cNvPr id="15363" name="Picture 10" descr="PPslide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69549"/>
            <a:ext cx="7929880" cy="1470025"/>
          </a:xfrm>
        </p:spPr>
        <p:txBody>
          <a:bodyPr anchorCtr="0">
            <a:noAutofit/>
          </a:bodyPr>
          <a:lstStyle/>
          <a:p>
            <a:pPr>
              <a:lnSpc>
                <a:spcPct val="85000"/>
              </a:lnSpc>
              <a:defRPr/>
            </a:pPr>
            <a:r>
              <a:rPr lang="en-US" sz="5400" b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rPr>
              <a:t>Multi-Stakeholder Models</a:t>
            </a:r>
            <a:br>
              <a:rPr lang="en-US" sz="5400" b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54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rPr>
              <a:t>Internet Governance</a:t>
            </a:r>
            <a:endParaRPr lang="en-US" sz="5400" b="0" dirty="0">
              <a:solidFill>
                <a:srgbClr val="0033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0" indent="0" algn="ctr" eaLnBrk="1" hangingPunct="1">
              <a:lnSpc>
                <a:spcPct val="85000"/>
              </a:lnSpc>
              <a:buFont typeface="Wingdings" charset="0"/>
              <a:buNone/>
              <a:defRPr/>
            </a:pPr>
            <a:r>
              <a:rPr lang="en-US" b="1" dirty="0" smtClean="0">
                <a:solidFill>
                  <a:srgbClr val="0054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rPr>
              <a:t>Sébastien Bachollet</a:t>
            </a:r>
            <a:endParaRPr lang="en-US" dirty="0">
              <a:solidFill>
                <a:srgbClr val="00548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 algn="ctr" eaLnBrk="1" hangingPunct="1">
              <a:lnSpc>
                <a:spcPct val="85000"/>
              </a:lnSpc>
              <a:buFont typeface="Wingdings" charset="0"/>
              <a:buNone/>
              <a:defRPr/>
            </a:pPr>
            <a:r>
              <a:rPr lang="en-US" dirty="0" smtClean="0">
                <a:solidFill>
                  <a:srgbClr val="0054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rPr>
              <a:t>ICANN </a:t>
            </a:r>
            <a:r>
              <a:rPr lang="en-US" dirty="0">
                <a:solidFill>
                  <a:srgbClr val="0054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rPr>
              <a:t>Board of Directors</a:t>
            </a:r>
          </a:p>
        </p:txBody>
      </p:sp>
      <p:pic>
        <p:nvPicPr>
          <p:cNvPr id="15366" name="Picture 9" descr="ICANNLogodkblues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699125"/>
            <a:ext cx="14478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Rectangle 11"/>
          <p:cNvSpPr>
            <a:spLocks noChangeArrowheads="1"/>
          </p:cNvSpPr>
          <p:nvPr/>
        </p:nvSpPr>
        <p:spPr bwMode="auto">
          <a:xfrm>
            <a:off x="5457825" y="374332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endParaRPr lang="en-US" sz="1800">
              <a:latin typeface="Arial Narrow" charset="0"/>
            </a:endParaRPr>
          </a:p>
        </p:txBody>
      </p:sp>
      <p:sp>
        <p:nvSpPr>
          <p:cNvPr id="15368" name="Text Box 12"/>
          <p:cNvSpPr txBox="1">
            <a:spLocks noChangeArrowheads="1"/>
          </p:cNvSpPr>
          <p:nvPr/>
        </p:nvSpPr>
        <p:spPr bwMode="auto">
          <a:xfrm>
            <a:off x="1611824" y="5286216"/>
            <a:ext cx="573437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b="1" dirty="0" smtClean="0">
                <a:solidFill>
                  <a:srgbClr val="005480"/>
                </a:solidFill>
                <a:latin typeface="Trebuchet MS" charset="0"/>
              </a:rPr>
              <a:t>Kiev, </a:t>
            </a:r>
            <a:r>
              <a:rPr lang="en-US" b="1" dirty="0">
                <a:solidFill>
                  <a:srgbClr val="005480"/>
                </a:solidFill>
                <a:latin typeface="Trebuchet MS" charset="0"/>
              </a:rPr>
              <a:t>Ukraine, </a:t>
            </a:r>
            <a:r>
              <a:rPr lang="en-US" b="1" smtClean="0">
                <a:solidFill>
                  <a:srgbClr val="005480"/>
                </a:solidFill>
                <a:latin typeface="Trebuchet MS" charset="0"/>
              </a:rPr>
              <a:t>28 September 2012</a:t>
            </a:r>
            <a:endParaRPr lang="en-US" b="1" dirty="0">
              <a:solidFill>
                <a:srgbClr val="005480"/>
              </a:solidFill>
              <a:latin typeface="Trebuchet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427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The Internet Ecosystem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ISOC; outreach, training, promoting open use and development of the Internet for all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IETF; internet technical standards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W3C; World 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Wide Web Consortium; develops web standards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IGF; </a:t>
            </a:r>
            <a:r>
              <a:rPr lang="en-US" sz="2800" dirty="0" err="1">
                <a:latin typeface="Arial" charset="0"/>
                <a:ea typeface="ＭＳ Ｐゴシック" charset="0"/>
                <a:cs typeface="ＭＳ Ｐゴシック" charset="0"/>
              </a:rPr>
              <a:t>multistakeholder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 ( civil society, technical communities and governments) can discuss public policy aspects of the Internet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ICANN has a narrow technical mandate in a broad and vibrant 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ecology</a:t>
            </a: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0963" name="Picture 9" descr="ICANNLogodkblues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699125"/>
            <a:ext cx="14478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ICANN - ENOG - Odessa 2012</a:t>
            </a: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90C8-CA75-604C-AF2D-A37C8AD7F89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64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ICANN</a:t>
            </a:r>
            <a:endParaRPr lang="en-GB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mtClean="0"/>
              <a:t>International Corporation for Addresses, Names and Numbers</a:t>
            </a:r>
          </a:p>
          <a:p>
            <a:pPr lvl="1"/>
            <a:r>
              <a:rPr lang="en-GB" smtClean="0"/>
              <a:t>Founded in 1998</a:t>
            </a:r>
          </a:p>
          <a:p>
            <a:pPr lvl="1"/>
            <a:r>
              <a:rPr lang="en-GB" smtClean="0"/>
              <a:t>Not-for-profit public-benefit corporation with participants from all over the world dedicated to keeping the Internet secure, stable and interoperable. It promotes competition and develops policy on the Internet’s unique identifiers:</a:t>
            </a:r>
          </a:p>
          <a:p>
            <a:pPr lvl="2"/>
            <a:r>
              <a:rPr lang="en-GB" smtClean="0"/>
              <a:t>Domain Names</a:t>
            </a:r>
          </a:p>
          <a:p>
            <a:pPr lvl="2"/>
            <a:r>
              <a:rPr lang="en-GB" smtClean="0"/>
              <a:t>IP Addresses</a:t>
            </a:r>
          </a:p>
          <a:p>
            <a:pPr lvl="1"/>
            <a:r>
              <a:rPr lang="en-GB" smtClean="0"/>
              <a:t>Took over these functions from the US Government</a:t>
            </a:r>
            <a:endParaRPr lang="en-GB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en-US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ICANN - ENOG - Odessa 2012</a:t>
            </a:r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90C8-CA75-604C-AF2D-A37C8AD7F891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Line 46"/>
          <p:cNvSpPr>
            <a:spLocks noChangeShapeType="1"/>
          </p:cNvSpPr>
          <p:nvPr/>
        </p:nvSpPr>
        <p:spPr bwMode="auto">
          <a:xfrm flipH="1" flipV="1">
            <a:off x="7408352" y="3810000"/>
            <a:ext cx="0" cy="533400"/>
          </a:xfrm>
          <a:prstGeom prst="line">
            <a:avLst/>
          </a:prstGeom>
          <a:noFill/>
          <a:ln w="31750">
            <a:solidFill>
              <a:srgbClr val="47412D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fr-FR">
              <a:solidFill>
                <a:srgbClr val="004263"/>
              </a:solidFill>
              <a:latin typeface="Arial Narrow" pitchFamily="34" charset="0"/>
            </a:endParaRPr>
          </a:p>
        </p:txBody>
      </p:sp>
      <p:cxnSp>
        <p:nvCxnSpPr>
          <p:cNvPr id="83" name="Straight Arrow Connector 82"/>
          <p:cNvCxnSpPr>
            <a:cxnSpLocks noChangeShapeType="1"/>
          </p:cNvCxnSpPr>
          <p:nvPr/>
        </p:nvCxnSpPr>
        <p:spPr bwMode="auto">
          <a:xfrm rot="5400000" flipH="1" flipV="1">
            <a:off x="4503227" y="2919413"/>
            <a:ext cx="1881188" cy="468312"/>
          </a:xfrm>
          <a:prstGeom prst="straightConnector1">
            <a:avLst/>
          </a:prstGeom>
          <a:noFill/>
          <a:ln w="31750">
            <a:solidFill>
              <a:srgbClr val="502878"/>
            </a:solidFill>
            <a:round/>
            <a:headEnd/>
            <a:tailEnd type="triangle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sp>
        <p:nvSpPr>
          <p:cNvPr id="6148" name="Rectangle 2"/>
          <p:cNvSpPr>
            <a:spLocks noChangeArrowheads="1"/>
          </p:cNvSpPr>
          <p:nvPr/>
        </p:nvSpPr>
        <p:spPr bwMode="auto">
          <a:xfrm>
            <a:off x="609600" y="511175"/>
            <a:ext cx="7924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>
                <a:solidFill>
                  <a:srgbClr val="004263"/>
                </a:solidFill>
                <a:latin typeface="Arial Narrow" pitchFamily="34" charset="0"/>
              </a:rPr>
              <a:t>ICANN multi-stakeholder model</a:t>
            </a:r>
          </a:p>
        </p:txBody>
      </p:sp>
      <p:sp>
        <p:nvSpPr>
          <p:cNvPr id="6149" name="Line 4"/>
          <p:cNvSpPr>
            <a:spLocks noChangeShapeType="1"/>
          </p:cNvSpPr>
          <p:nvPr/>
        </p:nvSpPr>
        <p:spPr bwMode="auto">
          <a:xfrm flipH="1" flipV="1">
            <a:off x="6371715" y="2197100"/>
            <a:ext cx="384175" cy="566738"/>
          </a:xfrm>
          <a:prstGeom prst="line">
            <a:avLst/>
          </a:prstGeom>
          <a:noFill/>
          <a:ln w="31750">
            <a:solidFill>
              <a:srgbClr val="47412D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eaLnBrk="1" hangingPunct="1"/>
            <a:endParaRPr lang="fr-FR">
              <a:solidFill>
                <a:srgbClr val="004263"/>
              </a:solidFill>
              <a:latin typeface="Arial Narrow" pitchFamily="34" charset="0"/>
            </a:endParaRPr>
          </a:p>
        </p:txBody>
      </p:sp>
      <p:sp>
        <p:nvSpPr>
          <p:cNvPr id="6150" name="AutoShape 5"/>
          <p:cNvSpPr>
            <a:spLocks noChangeArrowheads="1"/>
          </p:cNvSpPr>
          <p:nvPr/>
        </p:nvSpPr>
        <p:spPr bwMode="auto">
          <a:xfrm>
            <a:off x="2391852" y="1371600"/>
            <a:ext cx="4570413" cy="457200"/>
          </a:xfrm>
          <a:prstGeom prst="roundRect">
            <a:avLst>
              <a:gd name="adj" fmla="val 16667"/>
            </a:avLst>
          </a:prstGeom>
          <a:solidFill>
            <a:srgbClr val="808080"/>
          </a:solidFill>
          <a:ln w="25400">
            <a:solidFill>
              <a:srgbClr val="808080"/>
            </a:solidFill>
            <a:round/>
            <a:headEnd/>
            <a:tailEnd/>
          </a:ln>
        </p:spPr>
        <p:txBody>
          <a:bodyPr wrap="none" tIns="137160" anchor="ctr" anchorCtr="1"/>
          <a:lstStyle/>
          <a:p>
            <a:pPr algn="ctr"/>
            <a:r>
              <a:rPr lang="en-US" sz="1800" b="1">
                <a:solidFill>
                  <a:srgbClr val="FFFFFF"/>
                </a:solidFill>
                <a:latin typeface="Arial" charset="0"/>
              </a:rPr>
              <a:t>Board of Directors</a:t>
            </a:r>
            <a:endParaRPr lang="en-US" sz="18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151" name="Rectangle 6"/>
          <p:cNvSpPr>
            <a:spLocks noChangeArrowheads="1"/>
          </p:cNvSpPr>
          <p:nvPr/>
        </p:nvSpPr>
        <p:spPr bwMode="auto">
          <a:xfrm>
            <a:off x="2391852" y="1752600"/>
            <a:ext cx="4572000" cy="152400"/>
          </a:xfrm>
          <a:prstGeom prst="rect">
            <a:avLst/>
          </a:prstGeom>
          <a:solidFill>
            <a:srgbClr val="808080"/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fr-FR">
              <a:solidFill>
                <a:srgbClr val="004263"/>
              </a:solidFill>
              <a:latin typeface="Arial Narrow" pitchFamily="34" charset="0"/>
            </a:endParaRPr>
          </a:p>
        </p:txBody>
      </p:sp>
      <p:sp>
        <p:nvSpPr>
          <p:cNvPr id="6152" name="AutoShape 7"/>
          <p:cNvSpPr>
            <a:spLocks noChangeArrowheads="1"/>
          </p:cNvSpPr>
          <p:nvPr/>
        </p:nvSpPr>
        <p:spPr bwMode="auto">
          <a:xfrm>
            <a:off x="337627" y="1925638"/>
            <a:ext cx="1444625" cy="423862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>
                <a:solidFill>
                  <a:srgbClr val="FFFFFF"/>
                </a:solidFill>
                <a:latin typeface="Arial" charset="0"/>
              </a:rPr>
              <a:t>President and CEO</a:t>
            </a:r>
          </a:p>
        </p:txBody>
      </p:sp>
      <p:sp>
        <p:nvSpPr>
          <p:cNvPr id="6153" name="Rectangle 8"/>
          <p:cNvSpPr>
            <a:spLocks noChangeArrowheads="1"/>
          </p:cNvSpPr>
          <p:nvPr/>
        </p:nvSpPr>
        <p:spPr bwMode="auto">
          <a:xfrm>
            <a:off x="2542665" y="2043113"/>
            <a:ext cx="171450" cy="169862"/>
          </a:xfrm>
          <a:prstGeom prst="rect">
            <a:avLst/>
          </a:prstGeom>
          <a:solidFill>
            <a:srgbClr val="800000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fr-FR" sz="1200" b="1">
                <a:solidFill>
                  <a:srgbClr val="FFFFFF"/>
                </a:solidFill>
                <a:latin typeface="Arial Narrow" pitchFamily="34" charset="0"/>
              </a:rPr>
              <a:t>16</a:t>
            </a:r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2883977" y="2043113"/>
            <a:ext cx="169863" cy="16986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fr-FR" sz="1200" b="1" dirty="0">
                <a:solidFill>
                  <a:srgbClr val="FFFFFF"/>
                </a:solidFill>
                <a:latin typeface="Arial Narrow" pitchFamily="34" charset="0"/>
              </a:rPr>
              <a:t>9</a:t>
            </a:r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3053840" y="2043113"/>
            <a:ext cx="169862" cy="16986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fr-FR" sz="1200" b="1" dirty="0">
                <a:solidFill>
                  <a:srgbClr val="FFFFFF"/>
                </a:solidFill>
                <a:latin typeface="Arial Narrow" pitchFamily="34" charset="0"/>
              </a:rPr>
              <a:t>10</a:t>
            </a:r>
          </a:p>
        </p:txBody>
      </p:sp>
      <p:sp>
        <p:nvSpPr>
          <p:cNvPr id="6156" name="Rectangle 11"/>
          <p:cNvSpPr>
            <a:spLocks noChangeArrowheads="1"/>
          </p:cNvSpPr>
          <p:nvPr/>
        </p:nvSpPr>
        <p:spPr bwMode="auto">
          <a:xfrm>
            <a:off x="3223702" y="2043113"/>
            <a:ext cx="169863" cy="169862"/>
          </a:xfrm>
          <a:prstGeom prst="rect">
            <a:avLst/>
          </a:prstGeom>
          <a:solidFill>
            <a:srgbClr val="99CC00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fr-FR" sz="1200" b="1">
                <a:solidFill>
                  <a:srgbClr val="FFFFFF"/>
                </a:solidFill>
                <a:latin typeface="Arial Narrow" pitchFamily="34" charset="0"/>
              </a:rPr>
              <a:t>13</a:t>
            </a:r>
          </a:p>
        </p:txBody>
      </p:sp>
      <p:sp>
        <p:nvSpPr>
          <p:cNvPr id="6157" name="Rectangle 12"/>
          <p:cNvSpPr>
            <a:spLocks noChangeArrowheads="1"/>
          </p:cNvSpPr>
          <p:nvPr/>
        </p:nvSpPr>
        <p:spPr bwMode="auto">
          <a:xfrm>
            <a:off x="3393565" y="2043113"/>
            <a:ext cx="169862" cy="169862"/>
          </a:xfrm>
          <a:prstGeom prst="rect">
            <a:avLst/>
          </a:prstGeom>
          <a:solidFill>
            <a:srgbClr val="99CC00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fr-FR" sz="1200" b="1">
                <a:solidFill>
                  <a:srgbClr val="FFFFFF"/>
                </a:solidFill>
                <a:latin typeface="Arial Narrow" pitchFamily="34" charset="0"/>
              </a:rPr>
              <a:t>14</a:t>
            </a:r>
          </a:p>
        </p:txBody>
      </p:sp>
      <p:sp>
        <p:nvSpPr>
          <p:cNvPr id="6158" name="Rectangle 13"/>
          <p:cNvSpPr>
            <a:spLocks noChangeArrowheads="1"/>
          </p:cNvSpPr>
          <p:nvPr/>
        </p:nvSpPr>
        <p:spPr bwMode="auto">
          <a:xfrm>
            <a:off x="3563427" y="2043113"/>
            <a:ext cx="169863" cy="169862"/>
          </a:xfrm>
          <a:prstGeom prst="rect">
            <a:avLst/>
          </a:prstGeom>
          <a:solidFill>
            <a:srgbClr val="660066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fr-FR" sz="1200" b="1">
                <a:solidFill>
                  <a:srgbClr val="FFFFFF"/>
                </a:solidFill>
                <a:latin typeface="Arial Narrow" pitchFamily="34" charset="0"/>
              </a:rPr>
              <a:t>11</a:t>
            </a:r>
          </a:p>
        </p:txBody>
      </p:sp>
      <p:sp>
        <p:nvSpPr>
          <p:cNvPr id="6159" name="Rectangle 14"/>
          <p:cNvSpPr>
            <a:spLocks noChangeArrowheads="1"/>
          </p:cNvSpPr>
          <p:nvPr/>
        </p:nvSpPr>
        <p:spPr bwMode="auto">
          <a:xfrm>
            <a:off x="3733290" y="2043113"/>
            <a:ext cx="169862" cy="169862"/>
          </a:xfrm>
          <a:prstGeom prst="rect">
            <a:avLst/>
          </a:prstGeom>
          <a:solidFill>
            <a:srgbClr val="660066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fr-FR" sz="1200" b="1">
                <a:solidFill>
                  <a:srgbClr val="FFFFFF"/>
                </a:solidFill>
                <a:latin typeface="Arial Narrow" pitchFamily="34" charset="0"/>
              </a:rPr>
              <a:t>12</a:t>
            </a:r>
          </a:p>
        </p:txBody>
      </p:sp>
      <p:sp>
        <p:nvSpPr>
          <p:cNvPr id="6160" name="Rectangle 15"/>
          <p:cNvSpPr>
            <a:spLocks noChangeArrowheads="1"/>
          </p:cNvSpPr>
          <p:nvPr/>
        </p:nvSpPr>
        <p:spPr bwMode="auto">
          <a:xfrm>
            <a:off x="4090477" y="2043113"/>
            <a:ext cx="169863" cy="169862"/>
          </a:xfrm>
          <a:prstGeom prst="rect">
            <a:avLst/>
          </a:prstGeom>
          <a:solidFill>
            <a:srgbClr val="376092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fr-FR" sz="1200" b="1" dirty="0">
                <a:solidFill>
                  <a:srgbClr val="FFFFFF"/>
                </a:solidFill>
                <a:latin typeface="Arial Narrow" pitchFamily="34" charset="0"/>
              </a:rPr>
              <a:t>1</a:t>
            </a:r>
          </a:p>
        </p:txBody>
      </p:sp>
      <p:sp>
        <p:nvSpPr>
          <p:cNvPr id="6161" name="Rectangle 16"/>
          <p:cNvSpPr>
            <a:spLocks noChangeArrowheads="1"/>
          </p:cNvSpPr>
          <p:nvPr/>
        </p:nvSpPr>
        <p:spPr bwMode="auto">
          <a:xfrm>
            <a:off x="4260340" y="2043113"/>
            <a:ext cx="169862" cy="169862"/>
          </a:xfrm>
          <a:prstGeom prst="rect">
            <a:avLst/>
          </a:prstGeom>
          <a:solidFill>
            <a:srgbClr val="376092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fr-FR" sz="1200" b="1">
                <a:solidFill>
                  <a:srgbClr val="FFFFFF"/>
                </a:solidFill>
                <a:latin typeface="Arial Narrow" pitchFamily="34" charset="0"/>
              </a:rPr>
              <a:t>2</a:t>
            </a:r>
          </a:p>
        </p:txBody>
      </p:sp>
      <p:sp>
        <p:nvSpPr>
          <p:cNvPr id="6162" name="Rectangle 17"/>
          <p:cNvSpPr>
            <a:spLocks noChangeArrowheads="1"/>
          </p:cNvSpPr>
          <p:nvPr/>
        </p:nvSpPr>
        <p:spPr bwMode="auto">
          <a:xfrm>
            <a:off x="4430202" y="2043113"/>
            <a:ext cx="169863" cy="169862"/>
          </a:xfrm>
          <a:prstGeom prst="rect">
            <a:avLst/>
          </a:prstGeom>
          <a:solidFill>
            <a:srgbClr val="376092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fr-FR" sz="1200" b="1">
                <a:solidFill>
                  <a:srgbClr val="FFFFFF"/>
                </a:solidFill>
                <a:latin typeface="Arial Narrow" pitchFamily="34" charset="0"/>
              </a:rPr>
              <a:t>3</a:t>
            </a:r>
          </a:p>
        </p:txBody>
      </p:sp>
      <p:sp>
        <p:nvSpPr>
          <p:cNvPr id="6163" name="Rectangle 18"/>
          <p:cNvSpPr>
            <a:spLocks noChangeArrowheads="1"/>
          </p:cNvSpPr>
          <p:nvPr/>
        </p:nvSpPr>
        <p:spPr bwMode="auto">
          <a:xfrm>
            <a:off x="4600065" y="2043113"/>
            <a:ext cx="169862" cy="169862"/>
          </a:xfrm>
          <a:prstGeom prst="rect">
            <a:avLst/>
          </a:prstGeom>
          <a:solidFill>
            <a:srgbClr val="376092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fr-FR" sz="1200" b="1">
                <a:solidFill>
                  <a:srgbClr val="FFFFFF"/>
                </a:solidFill>
                <a:latin typeface="Arial Narrow" pitchFamily="34" charset="0"/>
              </a:rPr>
              <a:t>4</a:t>
            </a:r>
          </a:p>
        </p:txBody>
      </p:sp>
      <p:sp>
        <p:nvSpPr>
          <p:cNvPr id="6164" name="Rectangle 19"/>
          <p:cNvSpPr>
            <a:spLocks noChangeArrowheads="1"/>
          </p:cNvSpPr>
          <p:nvPr/>
        </p:nvSpPr>
        <p:spPr bwMode="auto">
          <a:xfrm>
            <a:off x="4769927" y="2043113"/>
            <a:ext cx="171450" cy="169862"/>
          </a:xfrm>
          <a:prstGeom prst="rect">
            <a:avLst/>
          </a:prstGeom>
          <a:solidFill>
            <a:srgbClr val="376092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fr-FR" sz="1200" b="1">
                <a:solidFill>
                  <a:srgbClr val="FFFFFF"/>
                </a:solidFill>
                <a:latin typeface="Arial Narrow" pitchFamily="34" charset="0"/>
              </a:rPr>
              <a:t>5</a:t>
            </a:r>
          </a:p>
        </p:txBody>
      </p:sp>
      <p:sp>
        <p:nvSpPr>
          <p:cNvPr id="6165" name="Rectangle 20"/>
          <p:cNvSpPr>
            <a:spLocks noChangeArrowheads="1"/>
          </p:cNvSpPr>
          <p:nvPr/>
        </p:nvSpPr>
        <p:spPr bwMode="auto">
          <a:xfrm>
            <a:off x="4941377" y="2043113"/>
            <a:ext cx="169863" cy="169862"/>
          </a:xfrm>
          <a:prstGeom prst="rect">
            <a:avLst/>
          </a:prstGeom>
          <a:solidFill>
            <a:srgbClr val="376092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fr-FR" sz="1200" b="1">
                <a:solidFill>
                  <a:srgbClr val="FFFFFF"/>
                </a:solidFill>
                <a:latin typeface="Arial Narrow" pitchFamily="34" charset="0"/>
              </a:rPr>
              <a:t>6</a:t>
            </a:r>
          </a:p>
        </p:txBody>
      </p:sp>
      <p:sp>
        <p:nvSpPr>
          <p:cNvPr id="6166" name="Rectangle 21"/>
          <p:cNvSpPr>
            <a:spLocks noChangeArrowheads="1"/>
          </p:cNvSpPr>
          <p:nvPr/>
        </p:nvSpPr>
        <p:spPr bwMode="auto">
          <a:xfrm>
            <a:off x="5111240" y="2043113"/>
            <a:ext cx="169862" cy="169862"/>
          </a:xfrm>
          <a:prstGeom prst="rect">
            <a:avLst/>
          </a:prstGeom>
          <a:solidFill>
            <a:srgbClr val="376092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fr-FR" sz="1200" b="1">
                <a:solidFill>
                  <a:srgbClr val="FFFFFF"/>
                </a:solidFill>
                <a:latin typeface="Arial Narrow" pitchFamily="34" charset="0"/>
              </a:rPr>
              <a:t>7</a:t>
            </a:r>
          </a:p>
        </p:txBody>
      </p:sp>
      <p:sp>
        <p:nvSpPr>
          <p:cNvPr id="6167" name="Rectangle 22"/>
          <p:cNvSpPr>
            <a:spLocks noChangeArrowheads="1"/>
          </p:cNvSpPr>
          <p:nvPr/>
        </p:nvSpPr>
        <p:spPr bwMode="auto">
          <a:xfrm>
            <a:off x="5281102" y="2043113"/>
            <a:ext cx="169863" cy="169862"/>
          </a:xfrm>
          <a:prstGeom prst="rect">
            <a:avLst/>
          </a:prstGeom>
          <a:solidFill>
            <a:srgbClr val="376092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fr-FR" sz="1200" b="1">
                <a:solidFill>
                  <a:srgbClr val="FFFFFF"/>
                </a:solidFill>
                <a:latin typeface="Arial Narrow" pitchFamily="34" charset="0"/>
              </a:rPr>
              <a:t>8</a:t>
            </a:r>
          </a:p>
        </p:txBody>
      </p:sp>
      <p:sp>
        <p:nvSpPr>
          <p:cNvPr id="6168" name="Rectangle 23"/>
          <p:cNvSpPr>
            <a:spLocks noChangeArrowheads="1"/>
          </p:cNvSpPr>
          <p:nvPr/>
        </p:nvSpPr>
        <p:spPr bwMode="auto">
          <a:xfrm>
            <a:off x="5612890" y="2043113"/>
            <a:ext cx="169862" cy="169862"/>
          </a:xfrm>
          <a:prstGeom prst="rect">
            <a:avLst/>
          </a:prstGeom>
          <a:solidFill>
            <a:srgbClr val="502878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fr-FR" sz="1200" b="1">
                <a:solidFill>
                  <a:srgbClr val="FFFFFF"/>
                </a:solidFill>
                <a:latin typeface="Arial Narrow" pitchFamily="34" charset="0"/>
              </a:rPr>
              <a:t>15</a:t>
            </a:r>
          </a:p>
        </p:txBody>
      </p:sp>
      <p:sp>
        <p:nvSpPr>
          <p:cNvPr id="6169" name="AutoShape 29"/>
          <p:cNvSpPr>
            <a:spLocks noChangeArrowheads="1"/>
          </p:cNvSpPr>
          <p:nvPr/>
        </p:nvSpPr>
        <p:spPr bwMode="auto">
          <a:xfrm>
            <a:off x="4523865" y="4032250"/>
            <a:ext cx="1106487" cy="425450"/>
          </a:xfrm>
          <a:prstGeom prst="roundRect">
            <a:avLst>
              <a:gd name="adj" fmla="val 16667"/>
            </a:avLst>
          </a:prstGeom>
          <a:solidFill>
            <a:srgbClr val="502878"/>
          </a:solidFill>
          <a:ln w="9525">
            <a:solidFill>
              <a:srgbClr val="47412D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1200" b="1">
              <a:solidFill>
                <a:srgbClr val="FFFFFF"/>
              </a:solidFill>
              <a:latin typeface="Arial" charset="0"/>
            </a:endParaRPr>
          </a:p>
          <a:p>
            <a:pPr algn="ctr"/>
            <a:r>
              <a:rPr lang="en-US" sz="1200" b="1">
                <a:solidFill>
                  <a:srgbClr val="FFFFFF"/>
                </a:solidFill>
                <a:latin typeface="Arial" charset="0"/>
              </a:rPr>
              <a:t>At-Large</a:t>
            </a:r>
          </a:p>
          <a:p>
            <a:pPr algn="ctr"/>
            <a:endParaRPr lang="en-US" sz="9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170" name="AutoShape 30"/>
          <p:cNvSpPr>
            <a:spLocks noChangeArrowheads="1"/>
          </p:cNvSpPr>
          <p:nvPr/>
        </p:nvSpPr>
        <p:spPr bwMode="auto">
          <a:xfrm>
            <a:off x="5730365" y="4032250"/>
            <a:ext cx="1106487" cy="1644650"/>
          </a:xfrm>
          <a:prstGeom prst="roundRect">
            <a:avLst>
              <a:gd name="adj" fmla="val 16667"/>
            </a:avLst>
          </a:prstGeom>
          <a:solidFill>
            <a:srgbClr val="47412D"/>
          </a:solidFill>
          <a:ln w="9525">
            <a:solidFill>
              <a:srgbClr val="47412D"/>
            </a:solidFill>
            <a:round/>
            <a:headEnd/>
            <a:tailEnd/>
          </a:ln>
        </p:spPr>
        <p:txBody>
          <a:bodyPr wrap="none"/>
          <a:lstStyle/>
          <a:p>
            <a:pPr algn="ctr"/>
            <a:r>
              <a:rPr lang="en-US" sz="1200">
                <a:solidFill>
                  <a:srgbClr val="FFFFFF"/>
                </a:solidFill>
                <a:latin typeface="Arial" charset="0"/>
              </a:rPr>
              <a:t>Security &amp; </a:t>
            </a:r>
          </a:p>
          <a:p>
            <a:pPr algn="ctr"/>
            <a:r>
              <a:rPr lang="en-US" sz="1200">
                <a:solidFill>
                  <a:srgbClr val="FFFFFF"/>
                </a:solidFill>
                <a:latin typeface="Arial" charset="0"/>
              </a:rPr>
              <a:t>Stability </a:t>
            </a:r>
          </a:p>
          <a:p>
            <a:pPr algn="ctr"/>
            <a:r>
              <a:rPr lang="en-US" sz="1200">
                <a:solidFill>
                  <a:srgbClr val="FFFFFF"/>
                </a:solidFill>
                <a:latin typeface="Arial" charset="0"/>
              </a:rPr>
              <a:t>Advisory </a:t>
            </a:r>
            <a:br>
              <a:rPr lang="en-US" sz="1200">
                <a:solidFill>
                  <a:srgbClr val="FFFFFF"/>
                </a:solidFill>
                <a:latin typeface="Arial" charset="0"/>
              </a:rPr>
            </a:br>
            <a:r>
              <a:rPr lang="en-US" sz="1200">
                <a:solidFill>
                  <a:srgbClr val="FFFFFF"/>
                </a:solidFill>
                <a:latin typeface="Arial" charset="0"/>
              </a:rPr>
              <a:t>Committee</a:t>
            </a:r>
          </a:p>
        </p:txBody>
      </p:sp>
      <p:sp>
        <p:nvSpPr>
          <p:cNvPr id="6171" name="AutoShape 31"/>
          <p:cNvSpPr>
            <a:spLocks noChangeArrowheads="1"/>
          </p:cNvSpPr>
          <p:nvPr/>
        </p:nvSpPr>
        <p:spPr bwMode="auto">
          <a:xfrm>
            <a:off x="6911465" y="4032250"/>
            <a:ext cx="1106487" cy="1644650"/>
          </a:xfrm>
          <a:prstGeom prst="roundRect">
            <a:avLst>
              <a:gd name="adj" fmla="val 16667"/>
            </a:avLst>
          </a:prstGeom>
          <a:solidFill>
            <a:srgbClr val="47412D"/>
          </a:solidFill>
          <a:ln w="9525">
            <a:solidFill>
              <a:srgbClr val="47412D"/>
            </a:solidFill>
            <a:round/>
            <a:headEnd/>
            <a:tailEnd/>
          </a:ln>
        </p:spPr>
        <p:txBody>
          <a:bodyPr wrap="none"/>
          <a:lstStyle/>
          <a:p>
            <a:pPr algn="ctr"/>
            <a:r>
              <a:rPr lang="en-US" sz="1200">
                <a:solidFill>
                  <a:srgbClr val="FFFFFF"/>
                </a:solidFill>
                <a:latin typeface="Arial" charset="0"/>
              </a:rPr>
              <a:t>Root Server </a:t>
            </a:r>
          </a:p>
          <a:p>
            <a:pPr algn="ctr"/>
            <a:r>
              <a:rPr lang="en-US" sz="1200">
                <a:solidFill>
                  <a:srgbClr val="FFFFFF"/>
                </a:solidFill>
                <a:latin typeface="Arial" charset="0"/>
              </a:rPr>
              <a:t>System </a:t>
            </a:r>
          </a:p>
          <a:p>
            <a:pPr algn="ctr"/>
            <a:r>
              <a:rPr lang="en-US" sz="1200">
                <a:solidFill>
                  <a:srgbClr val="FFFFFF"/>
                </a:solidFill>
                <a:latin typeface="Arial" charset="0"/>
              </a:rPr>
              <a:t>Advisory </a:t>
            </a:r>
            <a:br>
              <a:rPr lang="en-US" sz="1200">
                <a:solidFill>
                  <a:srgbClr val="FFFFFF"/>
                </a:solidFill>
                <a:latin typeface="Arial" charset="0"/>
              </a:rPr>
            </a:br>
            <a:r>
              <a:rPr lang="en-US" sz="1200">
                <a:solidFill>
                  <a:srgbClr val="FFFFFF"/>
                </a:solidFill>
                <a:latin typeface="Arial" charset="0"/>
              </a:rPr>
              <a:t>Committee</a:t>
            </a:r>
          </a:p>
        </p:txBody>
      </p:sp>
      <p:sp>
        <p:nvSpPr>
          <p:cNvPr id="6172" name="Line 32"/>
          <p:cNvSpPr>
            <a:spLocks noChangeShapeType="1"/>
          </p:cNvSpPr>
          <p:nvPr/>
        </p:nvSpPr>
        <p:spPr bwMode="auto">
          <a:xfrm>
            <a:off x="1056765" y="2633663"/>
            <a:ext cx="0" cy="255587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fr-FR">
              <a:solidFill>
                <a:srgbClr val="004263"/>
              </a:solidFill>
              <a:latin typeface="Arial Narrow" pitchFamily="34" charset="0"/>
            </a:endParaRPr>
          </a:p>
        </p:txBody>
      </p:sp>
      <p:sp>
        <p:nvSpPr>
          <p:cNvPr id="6173" name="AutoShape 33"/>
          <p:cNvSpPr>
            <a:spLocks noChangeArrowheads="1"/>
          </p:cNvSpPr>
          <p:nvPr/>
        </p:nvSpPr>
        <p:spPr bwMode="auto">
          <a:xfrm>
            <a:off x="334452" y="2474913"/>
            <a:ext cx="1444625" cy="1344612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>
                <a:solidFill>
                  <a:srgbClr val="FFFFFF"/>
                </a:solidFill>
                <a:latin typeface="Arial" charset="0"/>
              </a:rPr>
              <a:t>ICANN Staff</a:t>
            </a:r>
          </a:p>
          <a:p>
            <a:pPr algn="ctr"/>
            <a:r>
              <a:rPr lang="en-US" sz="1000">
                <a:solidFill>
                  <a:srgbClr val="FFFFFF"/>
                </a:solidFill>
                <a:latin typeface="Arial" charset="0"/>
              </a:rPr>
              <a:t>MDR – 68</a:t>
            </a:r>
            <a:br>
              <a:rPr lang="en-US" sz="1000">
                <a:solidFill>
                  <a:srgbClr val="FFFFFF"/>
                </a:solidFill>
                <a:latin typeface="Arial" charset="0"/>
              </a:rPr>
            </a:br>
            <a:r>
              <a:rPr lang="en-US" sz="1000">
                <a:solidFill>
                  <a:srgbClr val="FFFFFF"/>
                </a:solidFill>
                <a:latin typeface="Arial" charset="0"/>
              </a:rPr>
              <a:t>SV – 11</a:t>
            </a:r>
          </a:p>
          <a:p>
            <a:pPr algn="ctr"/>
            <a:r>
              <a:rPr lang="en-US" sz="1000">
                <a:solidFill>
                  <a:srgbClr val="FFFFFF"/>
                </a:solidFill>
                <a:latin typeface="Arial" charset="0"/>
              </a:rPr>
              <a:t>DC – 9</a:t>
            </a:r>
          </a:p>
          <a:p>
            <a:pPr algn="ctr"/>
            <a:r>
              <a:rPr lang="en-US" sz="1000">
                <a:solidFill>
                  <a:srgbClr val="FFFFFF"/>
                </a:solidFill>
                <a:latin typeface="Arial" charset="0"/>
              </a:rPr>
              <a:t>Sydney - 5</a:t>
            </a:r>
          </a:p>
          <a:p>
            <a:pPr algn="ctr"/>
            <a:r>
              <a:rPr lang="en-US" sz="1000">
                <a:solidFill>
                  <a:srgbClr val="FFFFFF"/>
                </a:solidFill>
                <a:latin typeface="Arial" charset="0"/>
              </a:rPr>
              <a:t>Brussels -  5</a:t>
            </a:r>
          </a:p>
          <a:p>
            <a:pPr algn="ctr"/>
            <a:r>
              <a:rPr lang="en-US" sz="1000">
                <a:solidFill>
                  <a:srgbClr val="FFFFFF"/>
                </a:solidFill>
                <a:latin typeface="Arial" charset="0"/>
              </a:rPr>
              <a:t>Other US - 11</a:t>
            </a:r>
            <a:br>
              <a:rPr lang="en-US" sz="1000">
                <a:solidFill>
                  <a:srgbClr val="FFFFFF"/>
                </a:solidFill>
                <a:latin typeface="Arial" charset="0"/>
              </a:rPr>
            </a:br>
            <a:r>
              <a:rPr lang="en-US" sz="1000">
                <a:solidFill>
                  <a:srgbClr val="FFFFFF"/>
                </a:solidFill>
                <a:latin typeface="Arial" charset="0"/>
              </a:rPr>
              <a:t>Other non-US - 14</a:t>
            </a:r>
          </a:p>
        </p:txBody>
      </p:sp>
      <p:sp>
        <p:nvSpPr>
          <p:cNvPr id="6174" name="Line 34"/>
          <p:cNvSpPr>
            <a:spLocks noChangeShapeType="1"/>
          </p:cNvSpPr>
          <p:nvPr/>
        </p:nvSpPr>
        <p:spPr bwMode="auto">
          <a:xfrm flipH="1" flipV="1">
            <a:off x="4720715" y="2209800"/>
            <a:ext cx="0" cy="304800"/>
          </a:xfrm>
          <a:prstGeom prst="line">
            <a:avLst/>
          </a:prstGeom>
          <a:noFill/>
          <a:ln w="31750">
            <a:solidFill>
              <a:srgbClr val="37609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eaLnBrk="1" hangingPunct="1"/>
            <a:endParaRPr lang="fr-FR">
              <a:solidFill>
                <a:srgbClr val="004263"/>
              </a:solidFill>
              <a:latin typeface="Arial Narrow" pitchFamily="34" charset="0"/>
            </a:endParaRPr>
          </a:p>
        </p:txBody>
      </p:sp>
      <p:sp>
        <p:nvSpPr>
          <p:cNvPr id="6175" name="Line 35"/>
          <p:cNvSpPr>
            <a:spLocks noChangeShapeType="1"/>
          </p:cNvSpPr>
          <p:nvPr/>
        </p:nvSpPr>
        <p:spPr bwMode="auto">
          <a:xfrm flipV="1">
            <a:off x="2258502" y="2209800"/>
            <a:ext cx="1123950" cy="2133600"/>
          </a:xfrm>
          <a:prstGeom prst="line">
            <a:avLst/>
          </a:prstGeom>
          <a:noFill/>
          <a:ln w="31750">
            <a:solidFill>
              <a:srgbClr val="99CC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eaLnBrk="1" hangingPunct="1"/>
            <a:endParaRPr lang="fr-FR">
              <a:solidFill>
                <a:srgbClr val="004263"/>
              </a:solidFill>
              <a:latin typeface="Arial Narrow" pitchFamily="34" charset="0"/>
            </a:endParaRPr>
          </a:p>
        </p:txBody>
      </p:sp>
      <p:sp>
        <p:nvSpPr>
          <p:cNvPr id="6176" name="Line 36"/>
          <p:cNvSpPr>
            <a:spLocks noChangeShapeType="1"/>
          </p:cNvSpPr>
          <p:nvPr/>
        </p:nvSpPr>
        <p:spPr bwMode="auto">
          <a:xfrm flipV="1">
            <a:off x="3445952" y="2209800"/>
            <a:ext cx="285750" cy="2209800"/>
          </a:xfrm>
          <a:prstGeom prst="line">
            <a:avLst/>
          </a:prstGeom>
          <a:noFill/>
          <a:ln w="31750">
            <a:solidFill>
              <a:srgbClr val="6600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eaLnBrk="1" hangingPunct="1"/>
            <a:endParaRPr lang="fr-FR">
              <a:solidFill>
                <a:srgbClr val="004263"/>
              </a:solidFill>
              <a:latin typeface="Arial Narrow" pitchFamily="34" charset="0"/>
            </a:endParaRPr>
          </a:p>
        </p:txBody>
      </p:sp>
      <p:sp>
        <p:nvSpPr>
          <p:cNvPr id="14373" name="Line 37"/>
          <p:cNvSpPr>
            <a:spLocks noChangeShapeType="1"/>
          </p:cNvSpPr>
          <p:nvPr/>
        </p:nvSpPr>
        <p:spPr bwMode="auto">
          <a:xfrm flipV="1">
            <a:off x="1267902" y="2212975"/>
            <a:ext cx="1770063" cy="2206625"/>
          </a:xfrm>
          <a:prstGeom prst="line">
            <a:avLst/>
          </a:prstGeom>
          <a:noFill/>
          <a:ln w="31750">
            <a:solidFill>
              <a:schemeClr val="accent6">
                <a:lumMod val="75000"/>
              </a:schemeClr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solidFill>
                <a:srgbClr val="004263"/>
              </a:solidFill>
              <a:latin typeface="Arial Narrow" pitchFamily="34" charset="0"/>
              <a:ea typeface="ＭＳ Ｐゴシック"/>
            </a:endParaRPr>
          </a:p>
        </p:txBody>
      </p:sp>
      <p:sp>
        <p:nvSpPr>
          <p:cNvPr id="6178" name="Rectangle 39"/>
          <p:cNvSpPr>
            <a:spLocks noChangeArrowheads="1"/>
          </p:cNvSpPr>
          <p:nvPr/>
        </p:nvSpPr>
        <p:spPr bwMode="auto">
          <a:xfrm>
            <a:off x="4247640" y="2874963"/>
            <a:ext cx="11049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00">
                <a:solidFill>
                  <a:srgbClr val="131313"/>
                </a:solidFill>
                <a:latin typeface="Arial" charset="0"/>
              </a:rPr>
              <a:t>Per ICANN Bylaws, Article VII, section 2</a:t>
            </a:r>
          </a:p>
        </p:txBody>
      </p:sp>
      <p:sp>
        <p:nvSpPr>
          <p:cNvPr id="6179" name="AutoShape 40"/>
          <p:cNvSpPr>
            <a:spLocks noChangeArrowheads="1"/>
          </p:cNvSpPr>
          <p:nvPr/>
        </p:nvSpPr>
        <p:spPr bwMode="auto">
          <a:xfrm>
            <a:off x="4109527" y="2619375"/>
            <a:ext cx="1104900" cy="763588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37609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sz="1800">
              <a:solidFill>
                <a:srgbClr val="004263"/>
              </a:solidFill>
              <a:latin typeface="Arial" charset="0"/>
            </a:endParaRPr>
          </a:p>
        </p:txBody>
      </p:sp>
      <p:sp>
        <p:nvSpPr>
          <p:cNvPr id="6180" name="Rectangle 41"/>
          <p:cNvSpPr>
            <a:spLocks noChangeArrowheads="1"/>
          </p:cNvSpPr>
          <p:nvPr/>
        </p:nvSpPr>
        <p:spPr bwMode="auto">
          <a:xfrm>
            <a:off x="4106352" y="2776538"/>
            <a:ext cx="1106488" cy="74612"/>
          </a:xfrm>
          <a:prstGeom prst="rect">
            <a:avLst/>
          </a:prstGeom>
          <a:solidFill>
            <a:srgbClr val="666699"/>
          </a:solidFill>
          <a:ln w="9525">
            <a:solidFill>
              <a:srgbClr val="6666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fr-FR">
              <a:solidFill>
                <a:srgbClr val="004263"/>
              </a:solidFill>
              <a:latin typeface="Arial Narrow" pitchFamily="34" charset="0"/>
            </a:endParaRPr>
          </a:p>
        </p:txBody>
      </p:sp>
      <p:sp>
        <p:nvSpPr>
          <p:cNvPr id="6181" name="AutoShape 42"/>
          <p:cNvSpPr>
            <a:spLocks noChangeArrowheads="1"/>
          </p:cNvSpPr>
          <p:nvPr/>
        </p:nvSpPr>
        <p:spPr bwMode="auto">
          <a:xfrm>
            <a:off x="4107940" y="2474913"/>
            <a:ext cx="1106487" cy="425450"/>
          </a:xfrm>
          <a:prstGeom prst="roundRect">
            <a:avLst>
              <a:gd name="adj" fmla="val 16667"/>
            </a:avLst>
          </a:prstGeom>
          <a:solidFill>
            <a:srgbClr val="376092"/>
          </a:solidFill>
          <a:ln w="9525">
            <a:solidFill>
              <a:srgbClr val="37609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>
                <a:solidFill>
                  <a:srgbClr val="FFFFFF"/>
                </a:solidFill>
                <a:latin typeface="Arial" charset="0"/>
              </a:rPr>
              <a:t>Nominating </a:t>
            </a:r>
          </a:p>
          <a:p>
            <a:pPr algn="ctr"/>
            <a:r>
              <a:rPr lang="en-US" sz="1200">
                <a:solidFill>
                  <a:srgbClr val="FFFFFF"/>
                </a:solidFill>
                <a:latin typeface="Arial" charset="0"/>
              </a:rPr>
              <a:t>Committee</a:t>
            </a:r>
          </a:p>
        </p:txBody>
      </p:sp>
      <p:sp>
        <p:nvSpPr>
          <p:cNvPr id="6182" name="AutoShape 43"/>
          <p:cNvSpPr>
            <a:spLocks noChangeArrowheads="1"/>
          </p:cNvSpPr>
          <p:nvPr/>
        </p:nvSpPr>
        <p:spPr bwMode="auto">
          <a:xfrm>
            <a:off x="2391852" y="1447800"/>
            <a:ext cx="4570413" cy="765175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808080"/>
            </a:solidFill>
            <a:round/>
            <a:headEnd/>
            <a:tailEnd/>
          </a:ln>
        </p:spPr>
        <p:txBody>
          <a:bodyPr wrap="none"/>
          <a:lstStyle/>
          <a:p>
            <a:pPr algn="ctr"/>
            <a:endParaRPr lang="fr-FR" sz="1800">
              <a:solidFill>
                <a:srgbClr val="004263"/>
              </a:solidFill>
              <a:latin typeface="Arial" charset="0"/>
            </a:endParaRPr>
          </a:p>
        </p:txBody>
      </p:sp>
      <p:sp>
        <p:nvSpPr>
          <p:cNvPr id="6183" name="Line 44"/>
          <p:cNvSpPr>
            <a:spLocks noChangeShapeType="1"/>
          </p:cNvSpPr>
          <p:nvPr/>
        </p:nvSpPr>
        <p:spPr bwMode="auto">
          <a:xfrm flipV="1">
            <a:off x="1782252" y="2120900"/>
            <a:ext cx="781050" cy="0"/>
          </a:xfrm>
          <a:prstGeom prst="line">
            <a:avLst/>
          </a:prstGeom>
          <a:noFill/>
          <a:ln w="31750">
            <a:solidFill>
              <a:srgbClr val="8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eaLnBrk="1" hangingPunct="1"/>
            <a:endParaRPr lang="fr-FR">
              <a:solidFill>
                <a:srgbClr val="004263"/>
              </a:solidFill>
              <a:latin typeface="Arial Narrow" pitchFamily="34" charset="0"/>
            </a:endParaRPr>
          </a:p>
        </p:txBody>
      </p:sp>
      <p:sp>
        <p:nvSpPr>
          <p:cNvPr id="6184" name="Line 46"/>
          <p:cNvSpPr>
            <a:spLocks noChangeShapeType="1"/>
          </p:cNvSpPr>
          <p:nvPr/>
        </p:nvSpPr>
        <p:spPr bwMode="auto">
          <a:xfrm flipH="1" flipV="1">
            <a:off x="6014527" y="2209800"/>
            <a:ext cx="0" cy="1905000"/>
          </a:xfrm>
          <a:prstGeom prst="line">
            <a:avLst/>
          </a:prstGeom>
          <a:noFill/>
          <a:ln w="31750">
            <a:solidFill>
              <a:srgbClr val="47412D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eaLnBrk="1" hangingPunct="1"/>
            <a:endParaRPr lang="fr-FR">
              <a:solidFill>
                <a:srgbClr val="004263"/>
              </a:solidFill>
              <a:latin typeface="Arial Narrow" pitchFamily="34" charset="0"/>
            </a:endParaRPr>
          </a:p>
        </p:txBody>
      </p:sp>
      <p:sp>
        <p:nvSpPr>
          <p:cNvPr id="14384" name="AutoShape 51"/>
          <p:cNvSpPr>
            <a:spLocks noChangeArrowheads="1"/>
          </p:cNvSpPr>
          <p:nvPr/>
        </p:nvSpPr>
        <p:spPr bwMode="auto">
          <a:xfrm>
            <a:off x="582102" y="4032250"/>
            <a:ext cx="1106488" cy="425450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  <a:ln w="9525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1200" b="1" dirty="0">
                <a:solidFill>
                  <a:srgbClr val="FFFFFF"/>
                </a:solidFill>
                <a:latin typeface="Arial" charset="0"/>
                <a:ea typeface="ＭＳ Ｐゴシック"/>
              </a:rPr>
              <a:t>ASO</a:t>
            </a:r>
          </a:p>
        </p:txBody>
      </p:sp>
      <p:sp>
        <p:nvSpPr>
          <p:cNvPr id="6186" name="AutoShape 52"/>
          <p:cNvSpPr>
            <a:spLocks noChangeArrowheads="1"/>
          </p:cNvSpPr>
          <p:nvPr/>
        </p:nvSpPr>
        <p:spPr bwMode="auto">
          <a:xfrm>
            <a:off x="1775902" y="4032250"/>
            <a:ext cx="1106488" cy="425450"/>
          </a:xfrm>
          <a:prstGeom prst="roundRect">
            <a:avLst>
              <a:gd name="adj" fmla="val 16667"/>
            </a:avLst>
          </a:prstGeom>
          <a:solidFill>
            <a:srgbClr val="99CC00"/>
          </a:solidFill>
          <a:ln w="9525">
            <a:solidFill>
              <a:srgbClr val="99CC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>
                <a:solidFill>
                  <a:srgbClr val="FFFFFF"/>
                </a:solidFill>
                <a:latin typeface="Arial" charset="0"/>
              </a:rPr>
              <a:t>GNSO</a:t>
            </a:r>
          </a:p>
        </p:txBody>
      </p:sp>
      <p:sp>
        <p:nvSpPr>
          <p:cNvPr id="6187" name="AutoShape 53"/>
          <p:cNvSpPr>
            <a:spLocks noChangeArrowheads="1"/>
          </p:cNvSpPr>
          <p:nvPr/>
        </p:nvSpPr>
        <p:spPr bwMode="auto">
          <a:xfrm>
            <a:off x="2958590" y="4032250"/>
            <a:ext cx="1106487" cy="425450"/>
          </a:xfrm>
          <a:prstGeom prst="roundRect">
            <a:avLst>
              <a:gd name="adj" fmla="val 16667"/>
            </a:avLst>
          </a:prstGeom>
          <a:solidFill>
            <a:srgbClr val="660066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>
                <a:solidFill>
                  <a:srgbClr val="FFFFFF"/>
                </a:solidFill>
                <a:latin typeface="Arial" charset="0"/>
              </a:rPr>
              <a:t>ccNSO</a:t>
            </a:r>
          </a:p>
        </p:txBody>
      </p:sp>
      <p:sp>
        <p:nvSpPr>
          <p:cNvPr id="6188" name="Rectangle 54"/>
          <p:cNvSpPr>
            <a:spLocks noChangeArrowheads="1"/>
          </p:cNvSpPr>
          <p:nvPr/>
        </p:nvSpPr>
        <p:spPr bwMode="auto">
          <a:xfrm>
            <a:off x="582102" y="4525963"/>
            <a:ext cx="1189038" cy="106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00" b="1">
                <a:solidFill>
                  <a:srgbClr val="131313"/>
                </a:solidFill>
                <a:latin typeface="Arial" charset="0"/>
              </a:rPr>
              <a:t>Regional Internet Registries</a:t>
            </a:r>
          </a:p>
          <a:p>
            <a:r>
              <a:rPr lang="en-US" sz="900">
                <a:solidFill>
                  <a:srgbClr val="131313"/>
                </a:solidFill>
                <a:latin typeface="Arial" charset="0"/>
              </a:rPr>
              <a:t> ARIN</a:t>
            </a:r>
          </a:p>
          <a:p>
            <a:r>
              <a:rPr lang="en-US" sz="900">
                <a:solidFill>
                  <a:srgbClr val="131313"/>
                </a:solidFill>
                <a:latin typeface="Arial" charset="0"/>
              </a:rPr>
              <a:t> RIPE NCC</a:t>
            </a:r>
          </a:p>
          <a:p>
            <a:r>
              <a:rPr lang="en-US" sz="900">
                <a:solidFill>
                  <a:srgbClr val="131313"/>
                </a:solidFill>
                <a:latin typeface="Arial" charset="0"/>
              </a:rPr>
              <a:t> LACNIC</a:t>
            </a:r>
          </a:p>
          <a:p>
            <a:r>
              <a:rPr lang="en-US" sz="900">
                <a:solidFill>
                  <a:srgbClr val="131313"/>
                </a:solidFill>
                <a:latin typeface="Arial" charset="0"/>
              </a:rPr>
              <a:t> APNIC</a:t>
            </a:r>
          </a:p>
          <a:p>
            <a:r>
              <a:rPr lang="en-US" sz="900">
                <a:solidFill>
                  <a:srgbClr val="131313"/>
                </a:solidFill>
                <a:latin typeface="Arial" charset="0"/>
              </a:rPr>
              <a:t> AfriNIC</a:t>
            </a:r>
          </a:p>
        </p:txBody>
      </p:sp>
      <p:sp>
        <p:nvSpPr>
          <p:cNvPr id="6189" name="AutoShape 55"/>
          <p:cNvSpPr>
            <a:spLocks noChangeArrowheads="1"/>
          </p:cNvSpPr>
          <p:nvPr/>
        </p:nvSpPr>
        <p:spPr bwMode="auto">
          <a:xfrm>
            <a:off x="582102" y="4032250"/>
            <a:ext cx="1104900" cy="164465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4D9FBB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sz="1800" baseline="-25000">
              <a:solidFill>
                <a:srgbClr val="004263"/>
              </a:solidFill>
              <a:latin typeface="Arial" charset="0"/>
            </a:endParaRPr>
          </a:p>
        </p:txBody>
      </p:sp>
      <p:sp>
        <p:nvSpPr>
          <p:cNvPr id="6190" name="Rectangle 56"/>
          <p:cNvSpPr>
            <a:spLocks noChangeArrowheads="1"/>
          </p:cNvSpPr>
          <p:nvPr/>
        </p:nvSpPr>
        <p:spPr bwMode="auto">
          <a:xfrm>
            <a:off x="1771140" y="4525963"/>
            <a:ext cx="1104900" cy="106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solidFill>
                  <a:srgbClr val="131313"/>
                </a:solidFill>
                <a:latin typeface="Arial" charset="0"/>
              </a:rPr>
              <a:t> </a:t>
            </a:r>
            <a:r>
              <a:rPr lang="en-US" sz="900">
                <a:solidFill>
                  <a:srgbClr val="131313"/>
                </a:solidFill>
                <a:latin typeface="Arial" charset="0"/>
              </a:rPr>
              <a:t>gTLD Registries gTLD Registrars</a:t>
            </a:r>
          </a:p>
          <a:p>
            <a:r>
              <a:rPr lang="en-US" sz="900">
                <a:solidFill>
                  <a:srgbClr val="131313"/>
                </a:solidFill>
                <a:latin typeface="Arial" charset="0"/>
              </a:rPr>
              <a:t> IP interests</a:t>
            </a:r>
          </a:p>
          <a:p>
            <a:r>
              <a:rPr lang="en-US" sz="900">
                <a:solidFill>
                  <a:srgbClr val="131313"/>
                </a:solidFill>
                <a:latin typeface="Arial" charset="0"/>
              </a:rPr>
              <a:t> ISPs</a:t>
            </a:r>
          </a:p>
          <a:p>
            <a:r>
              <a:rPr lang="en-US" sz="900">
                <a:solidFill>
                  <a:srgbClr val="131313"/>
                </a:solidFill>
                <a:latin typeface="Arial" charset="0"/>
              </a:rPr>
              <a:t> Businesses</a:t>
            </a:r>
          </a:p>
          <a:p>
            <a:r>
              <a:rPr lang="en-US" sz="900">
                <a:solidFill>
                  <a:srgbClr val="131313"/>
                </a:solidFill>
                <a:latin typeface="Arial" charset="0"/>
              </a:rPr>
              <a:t> Universities</a:t>
            </a:r>
          </a:p>
          <a:p>
            <a:r>
              <a:rPr lang="en-US" sz="900">
                <a:solidFill>
                  <a:srgbClr val="131313"/>
                </a:solidFill>
                <a:latin typeface="Arial" charset="0"/>
              </a:rPr>
              <a:t> Consumers</a:t>
            </a:r>
          </a:p>
        </p:txBody>
      </p:sp>
      <p:sp>
        <p:nvSpPr>
          <p:cNvPr id="6191" name="AutoShape 57"/>
          <p:cNvSpPr>
            <a:spLocks noChangeArrowheads="1"/>
          </p:cNvSpPr>
          <p:nvPr/>
        </p:nvSpPr>
        <p:spPr bwMode="auto">
          <a:xfrm>
            <a:off x="1775902" y="4032250"/>
            <a:ext cx="1104900" cy="164465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99CC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sz="1800">
              <a:solidFill>
                <a:srgbClr val="004263"/>
              </a:solidFill>
              <a:latin typeface="Arial" charset="0"/>
            </a:endParaRPr>
          </a:p>
        </p:txBody>
      </p:sp>
      <p:sp>
        <p:nvSpPr>
          <p:cNvPr id="6192" name="Rectangle 58"/>
          <p:cNvSpPr>
            <a:spLocks noChangeArrowheads="1"/>
          </p:cNvSpPr>
          <p:nvPr/>
        </p:nvSpPr>
        <p:spPr bwMode="auto">
          <a:xfrm>
            <a:off x="2958590" y="4525963"/>
            <a:ext cx="11049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00" b="1">
                <a:solidFill>
                  <a:srgbClr val="131313"/>
                </a:solidFill>
                <a:latin typeface="Arial" charset="0"/>
              </a:rPr>
              <a:t>ccTLD registries</a:t>
            </a:r>
            <a:r>
              <a:rPr lang="en-US" sz="900">
                <a:solidFill>
                  <a:srgbClr val="131313"/>
                </a:solidFill>
                <a:latin typeface="Arial" charset="0"/>
              </a:rPr>
              <a:t> (.us, .uk, .au, .it, .be, .nl, etc.)</a:t>
            </a:r>
          </a:p>
        </p:txBody>
      </p:sp>
      <p:sp>
        <p:nvSpPr>
          <p:cNvPr id="6193" name="AutoShape 59"/>
          <p:cNvSpPr>
            <a:spLocks noChangeArrowheads="1"/>
          </p:cNvSpPr>
          <p:nvPr/>
        </p:nvSpPr>
        <p:spPr bwMode="auto">
          <a:xfrm>
            <a:off x="2958590" y="4032250"/>
            <a:ext cx="1104900" cy="164465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66006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 sz="1800">
              <a:solidFill>
                <a:srgbClr val="004263"/>
              </a:solidFill>
              <a:latin typeface="Arial" charset="0"/>
            </a:endParaRPr>
          </a:p>
        </p:txBody>
      </p:sp>
      <p:sp>
        <p:nvSpPr>
          <p:cNvPr id="6194" name="Rectangle 61"/>
          <p:cNvSpPr>
            <a:spLocks noChangeArrowheads="1"/>
          </p:cNvSpPr>
          <p:nvPr/>
        </p:nvSpPr>
        <p:spPr bwMode="auto">
          <a:xfrm>
            <a:off x="1775902" y="4381500"/>
            <a:ext cx="1106488" cy="76200"/>
          </a:xfrm>
          <a:prstGeom prst="rect">
            <a:avLst/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fr-FR">
              <a:solidFill>
                <a:srgbClr val="004263"/>
              </a:solidFill>
              <a:latin typeface="Arial Narrow" pitchFamily="34" charset="0"/>
            </a:endParaRPr>
          </a:p>
        </p:txBody>
      </p:sp>
      <p:sp>
        <p:nvSpPr>
          <p:cNvPr id="6195" name="Rectangle 62"/>
          <p:cNvSpPr>
            <a:spLocks noChangeArrowheads="1"/>
          </p:cNvSpPr>
          <p:nvPr/>
        </p:nvSpPr>
        <p:spPr bwMode="auto">
          <a:xfrm>
            <a:off x="2958590" y="4381500"/>
            <a:ext cx="1106487" cy="76200"/>
          </a:xfrm>
          <a:prstGeom prst="rect">
            <a:avLst/>
          </a:prstGeom>
          <a:solidFill>
            <a:srgbClr val="660066"/>
          </a:solidFill>
          <a:ln w="9525">
            <a:solidFill>
              <a:srgbClr val="66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fr-FR">
              <a:solidFill>
                <a:srgbClr val="004263"/>
              </a:solidFill>
              <a:latin typeface="Arial Narrow" pitchFamily="34" charset="0"/>
            </a:endParaRPr>
          </a:p>
        </p:txBody>
      </p:sp>
      <p:sp>
        <p:nvSpPr>
          <p:cNvPr id="6196" name="AutoShape 64"/>
          <p:cNvSpPr>
            <a:spLocks noChangeArrowheads="1"/>
          </p:cNvSpPr>
          <p:nvPr/>
        </p:nvSpPr>
        <p:spPr bwMode="auto">
          <a:xfrm>
            <a:off x="7365490" y="2592388"/>
            <a:ext cx="1106487" cy="1069975"/>
          </a:xfrm>
          <a:prstGeom prst="roundRect">
            <a:avLst>
              <a:gd name="adj" fmla="val 16667"/>
            </a:avLst>
          </a:prstGeom>
          <a:solidFill>
            <a:srgbClr val="47412D"/>
          </a:solidFill>
          <a:ln w="9525">
            <a:solidFill>
              <a:srgbClr val="47412D"/>
            </a:solidFill>
            <a:round/>
            <a:headEnd/>
            <a:tailEnd/>
          </a:ln>
        </p:spPr>
        <p:txBody>
          <a:bodyPr wrap="none"/>
          <a:lstStyle/>
          <a:p>
            <a:pPr algn="ctr"/>
            <a:r>
              <a:rPr lang="en-US" sz="1200">
                <a:solidFill>
                  <a:srgbClr val="FFFFFF"/>
                </a:solidFill>
                <a:latin typeface="Arial" charset="0"/>
              </a:rPr>
              <a:t>Internet </a:t>
            </a:r>
            <a:br>
              <a:rPr lang="en-US" sz="1200">
                <a:solidFill>
                  <a:srgbClr val="FFFFFF"/>
                </a:solidFill>
                <a:latin typeface="Arial" charset="0"/>
              </a:rPr>
            </a:br>
            <a:r>
              <a:rPr lang="en-US" sz="1200">
                <a:solidFill>
                  <a:srgbClr val="FFFFFF"/>
                </a:solidFill>
                <a:latin typeface="Arial" charset="0"/>
              </a:rPr>
              <a:t>Engineering</a:t>
            </a:r>
            <a:br>
              <a:rPr lang="en-US" sz="1200">
                <a:solidFill>
                  <a:srgbClr val="FFFFFF"/>
                </a:solidFill>
                <a:latin typeface="Arial" charset="0"/>
              </a:rPr>
            </a:br>
            <a:r>
              <a:rPr lang="en-US" sz="1200">
                <a:solidFill>
                  <a:srgbClr val="FFFFFF"/>
                </a:solidFill>
                <a:latin typeface="Arial" charset="0"/>
              </a:rPr>
              <a:t>Task Force</a:t>
            </a:r>
          </a:p>
        </p:txBody>
      </p:sp>
      <p:sp>
        <p:nvSpPr>
          <p:cNvPr id="6197" name="Line 65"/>
          <p:cNvSpPr>
            <a:spLocks noChangeShapeType="1"/>
          </p:cNvSpPr>
          <p:nvPr/>
        </p:nvSpPr>
        <p:spPr bwMode="auto">
          <a:xfrm flipH="1" flipV="1">
            <a:off x="6570152" y="2222500"/>
            <a:ext cx="906463" cy="422275"/>
          </a:xfrm>
          <a:prstGeom prst="line">
            <a:avLst/>
          </a:prstGeom>
          <a:noFill/>
          <a:ln w="31750">
            <a:solidFill>
              <a:srgbClr val="47412D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eaLnBrk="1" hangingPunct="1"/>
            <a:endParaRPr lang="fr-FR">
              <a:solidFill>
                <a:srgbClr val="004263"/>
              </a:solidFill>
              <a:latin typeface="Arial Narrow" pitchFamily="34" charset="0"/>
            </a:endParaRPr>
          </a:p>
        </p:txBody>
      </p:sp>
      <p:sp>
        <p:nvSpPr>
          <p:cNvPr id="6198" name="TextBox 66"/>
          <p:cNvSpPr txBox="1">
            <a:spLocks noChangeArrowheads="1"/>
          </p:cNvSpPr>
          <p:nvPr/>
        </p:nvSpPr>
        <p:spPr bwMode="auto">
          <a:xfrm>
            <a:off x="-663575" y="917575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fr-FR">
              <a:solidFill>
                <a:srgbClr val="004263"/>
              </a:solidFill>
              <a:latin typeface="Arial Narrow" pitchFamily="34" charset="0"/>
            </a:endParaRPr>
          </a:p>
        </p:txBody>
      </p:sp>
      <p:sp>
        <p:nvSpPr>
          <p:cNvPr id="66" name="Rounded Rectangle 65"/>
          <p:cNvSpPr>
            <a:spLocks noChangeArrowheads="1"/>
          </p:cNvSpPr>
          <p:nvPr/>
        </p:nvSpPr>
        <p:spPr bwMode="auto">
          <a:xfrm>
            <a:off x="4523865" y="4032250"/>
            <a:ext cx="1106487" cy="1644650"/>
          </a:xfrm>
          <a:prstGeom prst="roundRect">
            <a:avLst>
              <a:gd name="adj" fmla="val 16667"/>
            </a:avLst>
          </a:prstGeom>
          <a:noFill/>
          <a:ln w="6350">
            <a:solidFill>
              <a:srgbClr val="502878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latin typeface="Calibri"/>
              <a:ea typeface="ＭＳ Ｐゴシック"/>
            </a:endParaRPr>
          </a:p>
        </p:txBody>
      </p:sp>
      <p:sp>
        <p:nvSpPr>
          <p:cNvPr id="6200" name="Rectangle 62"/>
          <p:cNvSpPr>
            <a:spLocks noChangeArrowheads="1"/>
          </p:cNvSpPr>
          <p:nvPr/>
        </p:nvSpPr>
        <p:spPr bwMode="auto">
          <a:xfrm>
            <a:off x="4523865" y="4381500"/>
            <a:ext cx="1106487" cy="76200"/>
          </a:xfrm>
          <a:prstGeom prst="rect">
            <a:avLst/>
          </a:prstGeom>
          <a:solidFill>
            <a:srgbClr val="502878"/>
          </a:solidFill>
          <a:ln w="9525">
            <a:solidFill>
              <a:srgbClr val="502878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fr-FR">
              <a:solidFill>
                <a:srgbClr val="004263"/>
              </a:solidFill>
              <a:latin typeface="Arial Narrow" pitchFamily="34" charset="0"/>
            </a:endParaRPr>
          </a:p>
        </p:txBody>
      </p:sp>
      <p:sp>
        <p:nvSpPr>
          <p:cNvPr id="6201" name="Rectangle 68"/>
          <p:cNvSpPr>
            <a:spLocks noChangeArrowheads="1"/>
          </p:cNvSpPr>
          <p:nvPr/>
        </p:nvSpPr>
        <p:spPr bwMode="auto">
          <a:xfrm>
            <a:off x="4523865" y="4471988"/>
            <a:ext cx="10858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00" b="1">
                <a:solidFill>
                  <a:srgbClr val="131313"/>
                </a:solidFill>
                <a:latin typeface="Arial" charset="0"/>
              </a:rPr>
              <a:t>Internet Users</a:t>
            </a:r>
          </a:p>
          <a:p>
            <a:r>
              <a:rPr lang="en-US" sz="900">
                <a:solidFill>
                  <a:srgbClr val="131313"/>
                </a:solidFill>
                <a:latin typeface="Arial" charset="0"/>
              </a:rPr>
              <a:t>(At-Large Advisory Committee,</a:t>
            </a:r>
            <a:br>
              <a:rPr lang="en-US" sz="900">
                <a:solidFill>
                  <a:srgbClr val="131313"/>
                </a:solidFill>
                <a:latin typeface="Arial" charset="0"/>
              </a:rPr>
            </a:br>
            <a:r>
              <a:rPr lang="en-US" sz="900">
                <a:solidFill>
                  <a:srgbClr val="131313"/>
                </a:solidFill>
                <a:latin typeface="Arial" charset="0"/>
              </a:rPr>
              <a:t>in conjunction with  RALOs)</a:t>
            </a:r>
            <a:endParaRPr lang="en-US" sz="900">
              <a:solidFill>
                <a:srgbClr val="004263"/>
              </a:solidFill>
              <a:latin typeface="Arial Narrow" pitchFamily="34" charset="0"/>
            </a:endParaRPr>
          </a:p>
        </p:txBody>
      </p:sp>
      <p:sp>
        <p:nvSpPr>
          <p:cNvPr id="69" name="Rectangle à coins arrondis 68"/>
          <p:cNvSpPr/>
          <p:nvPr/>
        </p:nvSpPr>
        <p:spPr>
          <a:xfrm>
            <a:off x="5754177" y="5334000"/>
            <a:ext cx="1066800" cy="3048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1200" b="1" dirty="0">
                <a:solidFill>
                  <a:srgbClr val="FFFFFF"/>
                </a:solidFill>
              </a:rPr>
              <a:t>SSAC</a:t>
            </a:r>
          </a:p>
        </p:txBody>
      </p:sp>
      <p:sp>
        <p:nvSpPr>
          <p:cNvPr id="70" name="Rectangle à coins arrondis 69"/>
          <p:cNvSpPr/>
          <p:nvPr/>
        </p:nvSpPr>
        <p:spPr>
          <a:xfrm>
            <a:off x="6930515" y="5334000"/>
            <a:ext cx="1066800" cy="3048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1200" b="1" dirty="0">
                <a:solidFill>
                  <a:srgbClr val="FFFFFF"/>
                </a:solidFill>
              </a:rPr>
              <a:t>RSSAC</a:t>
            </a:r>
          </a:p>
        </p:txBody>
      </p:sp>
      <p:sp>
        <p:nvSpPr>
          <p:cNvPr id="6204" name="Line 46"/>
          <p:cNvSpPr>
            <a:spLocks noChangeShapeType="1"/>
          </p:cNvSpPr>
          <p:nvPr/>
        </p:nvSpPr>
        <p:spPr bwMode="auto">
          <a:xfrm flipH="1" flipV="1">
            <a:off x="6200265" y="2209800"/>
            <a:ext cx="0" cy="1600200"/>
          </a:xfrm>
          <a:prstGeom prst="line">
            <a:avLst/>
          </a:prstGeom>
          <a:noFill/>
          <a:ln w="31750">
            <a:solidFill>
              <a:srgbClr val="47412D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eaLnBrk="1" hangingPunct="1"/>
            <a:endParaRPr lang="fr-FR">
              <a:solidFill>
                <a:srgbClr val="004263"/>
              </a:solidFill>
              <a:latin typeface="Arial Narrow" pitchFamily="34" charset="0"/>
            </a:endParaRPr>
          </a:p>
        </p:txBody>
      </p:sp>
      <p:grpSp>
        <p:nvGrpSpPr>
          <p:cNvPr id="2" name="Groupe 78"/>
          <p:cNvGrpSpPr>
            <a:grpSpLocks/>
          </p:cNvGrpSpPr>
          <p:nvPr/>
        </p:nvGrpSpPr>
        <p:grpSpPr bwMode="auto">
          <a:xfrm>
            <a:off x="6373302" y="2592388"/>
            <a:ext cx="957263" cy="1069975"/>
            <a:chOff x="6248400" y="2592388"/>
            <a:chExt cx="956932" cy="1069975"/>
          </a:xfrm>
        </p:grpSpPr>
        <p:sp>
          <p:nvSpPr>
            <p:cNvPr id="6221" name="AutoShape 45"/>
            <p:cNvSpPr>
              <a:spLocks noChangeArrowheads="1"/>
            </p:cNvSpPr>
            <p:nvPr/>
          </p:nvSpPr>
          <p:spPr bwMode="auto">
            <a:xfrm>
              <a:off x="6261100" y="2592388"/>
              <a:ext cx="935038" cy="1069975"/>
            </a:xfrm>
            <a:prstGeom prst="roundRect">
              <a:avLst>
                <a:gd name="adj" fmla="val 16667"/>
              </a:avLst>
            </a:prstGeom>
            <a:solidFill>
              <a:srgbClr val="47412D"/>
            </a:solidFill>
            <a:ln w="9525">
              <a:solidFill>
                <a:srgbClr val="47412D"/>
              </a:solidFill>
              <a:round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en-US" sz="1200">
                  <a:solidFill>
                    <a:srgbClr val="FFFFFF"/>
                  </a:solidFill>
                  <a:latin typeface="Arial" charset="0"/>
                </a:rPr>
                <a:t>Technical </a:t>
              </a:r>
            </a:p>
            <a:p>
              <a:pPr algn="ctr"/>
              <a:r>
                <a:rPr lang="en-US" sz="1200">
                  <a:solidFill>
                    <a:srgbClr val="FFFFFF"/>
                  </a:solidFill>
                  <a:latin typeface="Arial" charset="0"/>
                </a:rPr>
                <a:t>Liaison </a:t>
              </a:r>
            </a:p>
            <a:p>
              <a:pPr algn="ctr"/>
              <a:r>
                <a:rPr lang="en-US" sz="1200">
                  <a:solidFill>
                    <a:srgbClr val="FFFFFF"/>
                  </a:solidFill>
                  <a:latin typeface="Arial" charset="0"/>
                </a:rPr>
                <a:t>Group</a:t>
              </a:r>
            </a:p>
          </p:txBody>
        </p:sp>
        <p:sp>
          <p:nvSpPr>
            <p:cNvPr id="72" name="Rectangle à coins arrondis 71"/>
            <p:cNvSpPr/>
            <p:nvPr/>
          </p:nvSpPr>
          <p:spPr>
            <a:xfrm>
              <a:off x="6248400" y="3341688"/>
              <a:ext cx="956932" cy="304800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fr-FR" sz="1200" b="1" dirty="0">
                  <a:solidFill>
                    <a:srgbClr val="FFFFFF"/>
                  </a:solidFill>
                </a:rPr>
                <a:t>TLG</a:t>
              </a:r>
            </a:p>
          </p:txBody>
        </p:sp>
      </p:grpSp>
      <p:sp>
        <p:nvSpPr>
          <p:cNvPr id="73" name="Rectangle à coins arrondis 72"/>
          <p:cNvSpPr/>
          <p:nvPr/>
        </p:nvSpPr>
        <p:spPr>
          <a:xfrm>
            <a:off x="7441690" y="3341688"/>
            <a:ext cx="957262" cy="3048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1200" b="1" dirty="0">
                <a:solidFill>
                  <a:srgbClr val="FFFFFF"/>
                </a:solidFill>
              </a:rPr>
              <a:t>IETF</a:t>
            </a:r>
          </a:p>
        </p:txBody>
      </p:sp>
      <p:sp>
        <p:nvSpPr>
          <p:cNvPr id="81" name="Rectangle à coins arrondis 80"/>
          <p:cNvSpPr/>
          <p:nvPr/>
        </p:nvSpPr>
        <p:spPr>
          <a:xfrm>
            <a:off x="4547677" y="5334000"/>
            <a:ext cx="1066800" cy="3048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1200" b="1" dirty="0">
                <a:solidFill>
                  <a:srgbClr val="502878"/>
                </a:solidFill>
              </a:rPr>
              <a:t>ALAC</a:t>
            </a:r>
          </a:p>
        </p:txBody>
      </p:sp>
      <p:sp>
        <p:nvSpPr>
          <p:cNvPr id="6208" name="Line 46"/>
          <p:cNvSpPr>
            <a:spLocks noChangeShapeType="1"/>
          </p:cNvSpPr>
          <p:nvPr/>
        </p:nvSpPr>
        <p:spPr bwMode="auto">
          <a:xfrm flipH="1" flipV="1">
            <a:off x="6189152" y="3821113"/>
            <a:ext cx="1219200" cy="0"/>
          </a:xfrm>
          <a:prstGeom prst="line">
            <a:avLst/>
          </a:prstGeom>
          <a:noFill/>
          <a:ln w="31750">
            <a:solidFill>
              <a:srgbClr val="47412D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fr-FR">
              <a:solidFill>
                <a:srgbClr val="004263"/>
              </a:solidFill>
              <a:latin typeface="Arial Narrow" pitchFamily="34" charset="0"/>
            </a:endParaRPr>
          </a:p>
        </p:txBody>
      </p:sp>
      <p:sp>
        <p:nvSpPr>
          <p:cNvPr id="6209" name="ZoneTexte 75"/>
          <p:cNvSpPr txBox="1">
            <a:spLocks noChangeArrowheads="1"/>
          </p:cNvSpPr>
          <p:nvPr/>
        </p:nvSpPr>
        <p:spPr bwMode="auto">
          <a:xfrm>
            <a:off x="304800" y="685800"/>
            <a:ext cx="4937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>
                <a:solidFill>
                  <a:srgbClr val="004263"/>
                </a:solidFill>
                <a:latin typeface="Arial Narrow" pitchFamily="34" charset="0"/>
              </a:rPr>
              <a:t>V2</a:t>
            </a:r>
          </a:p>
        </p:txBody>
      </p:sp>
      <p:sp>
        <p:nvSpPr>
          <p:cNvPr id="77" name="Ellipse 76"/>
          <p:cNvSpPr/>
          <p:nvPr/>
        </p:nvSpPr>
        <p:spPr>
          <a:xfrm>
            <a:off x="5916102" y="2017713"/>
            <a:ext cx="179388" cy="179387"/>
          </a:xfrm>
          <a:prstGeom prst="ellipse">
            <a:avLst/>
          </a:prstGeom>
          <a:solidFill>
            <a:srgbClr val="47412D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1200" b="1" dirty="0">
                <a:solidFill>
                  <a:srgbClr val="FFFFFF"/>
                </a:solidFill>
              </a:rPr>
              <a:t>L</a:t>
            </a:r>
          </a:p>
        </p:txBody>
      </p:sp>
      <p:sp>
        <p:nvSpPr>
          <p:cNvPr id="79" name="Ellipse 78"/>
          <p:cNvSpPr/>
          <p:nvPr/>
        </p:nvSpPr>
        <p:spPr>
          <a:xfrm>
            <a:off x="6106602" y="2017713"/>
            <a:ext cx="179388" cy="179387"/>
          </a:xfrm>
          <a:prstGeom prst="ellipse">
            <a:avLst/>
          </a:prstGeom>
          <a:solidFill>
            <a:srgbClr val="47412D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1200" b="1" dirty="0">
                <a:solidFill>
                  <a:srgbClr val="FFFFFF"/>
                </a:solidFill>
              </a:rPr>
              <a:t>L</a:t>
            </a:r>
          </a:p>
        </p:txBody>
      </p:sp>
      <p:sp>
        <p:nvSpPr>
          <p:cNvPr id="84" name="Ellipse 83"/>
          <p:cNvSpPr/>
          <p:nvPr/>
        </p:nvSpPr>
        <p:spPr>
          <a:xfrm>
            <a:off x="6716202" y="2017713"/>
            <a:ext cx="179388" cy="179387"/>
          </a:xfrm>
          <a:prstGeom prst="ellipse">
            <a:avLst/>
          </a:prstGeom>
          <a:solidFill>
            <a:srgbClr val="000000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1200" b="1" dirty="0">
                <a:solidFill>
                  <a:srgbClr val="FFFFFF"/>
                </a:solidFill>
              </a:rPr>
              <a:t>L</a:t>
            </a:r>
          </a:p>
        </p:txBody>
      </p:sp>
      <p:sp>
        <p:nvSpPr>
          <p:cNvPr id="85" name="Ellipse 84"/>
          <p:cNvSpPr/>
          <p:nvPr/>
        </p:nvSpPr>
        <p:spPr>
          <a:xfrm>
            <a:off x="6297102" y="2017713"/>
            <a:ext cx="179388" cy="179387"/>
          </a:xfrm>
          <a:prstGeom prst="ellipse">
            <a:avLst/>
          </a:prstGeom>
          <a:solidFill>
            <a:srgbClr val="47412D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1200" b="1" dirty="0">
                <a:solidFill>
                  <a:srgbClr val="FFFFFF"/>
                </a:solidFill>
              </a:rPr>
              <a:t>L</a:t>
            </a:r>
          </a:p>
        </p:txBody>
      </p:sp>
      <p:sp>
        <p:nvSpPr>
          <p:cNvPr id="86" name="Ellipse 85"/>
          <p:cNvSpPr/>
          <p:nvPr/>
        </p:nvSpPr>
        <p:spPr>
          <a:xfrm>
            <a:off x="6487602" y="2017713"/>
            <a:ext cx="179388" cy="179387"/>
          </a:xfrm>
          <a:prstGeom prst="ellipse">
            <a:avLst/>
          </a:prstGeom>
          <a:solidFill>
            <a:srgbClr val="47412D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1200" b="1" dirty="0">
                <a:solidFill>
                  <a:srgbClr val="FFFFFF"/>
                </a:solidFill>
              </a:rPr>
              <a:t>L</a:t>
            </a:r>
          </a:p>
        </p:txBody>
      </p:sp>
      <p:sp>
        <p:nvSpPr>
          <p:cNvPr id="14374" name="Line 38"/>
          <p:cNvSpPr>
            <a:spLocks noChangeShapeType="1"/>
          </p:cNvSpPr>
          <p:nvPr/>
        </p:nvSpPr>
        <p:spPr bwMode="auto">
          <a:xfrm flipH="1">
            <a:off x="6862252" y="2108200"/>
            <a:ext cx="819150" cy="0"/>
          </a:xfrm>
          <a:prstGeom prst="line">
            <a:avLst/>
          </a:prstGeom>
          <a:noFill/>
          <a:ln w="31750">
            <a:solidFill>
              <a:schemeClr val="bg2">
                <a:lumMod val="25000"/>
              </a:schemeClr>
            </a:solidFill>
            <a:round/>
            <a:headEnd type="none" w="med" len="med"/>
            <a:tailEnd type="triangle" w="med" len="med"/>
          </a:ln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solidFill>
                <a:srgbClr val="004263"/>
              </a:solidFill>
              <a:latin typeface="Arial Narrow" pitchFamily="34" charset="0"/>
              <a:ea typeface="ＭＳ Ｐゴシック"/>
            </a:endParaRPr>
          </a:p>
        </p:txBody>
      </p:sp>
      <p:sp>
        <p:nvSpPr>
          <p:cNvPr id="100415" name="AutoShape 63"/>
          <p:cNvSpPr>
            <a:spLocks noChangeArrowheads="1"/>
          </p:cNvSpPr>
          <p:nvPr/>
        </p:nvSpPr>
        <p:spPr bwMode="auto">
          <a:xfrm>
            <a:off x="7476615" y="1743075"/>
            <a:ext cx="1471612" cy="654050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25400">
            <a:noFill/>
            <a:round/>
            <a:headEnd/>
            <a:tailEnd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eaLnBrk="1" hangingPunct="1">
              <a:defRPr/>
            </a:pPr>
            <a:r>
              <a:rPr lang="en-US" sz="1200" dirty="0">
                <a:solidFill>
                  <a:srgbClr val="FFFFFF"/>
                </a:solidFill>
                <a:latin typeface="Arial" charset="0"/>
                <a:ea typeface="ＭＳ Ｐゴシック"/>
              </a:rPr>
              <a:t>Governmental </a:t>
            </a:r>
          </a:p>
          <a:p>
            <a:pPr eaLnBrk="1" hangingPunct="1">
              <a:defRPr/>
            </a:pPr>
            <a:r>
              <a:rPr lang="en-US" sz="1200" dirty="0">
                <a:solidFill>
                  <a:srgbClr val="FFFFFF"/>
                </a:solidFill>
                <a:latin typeface="Arial" charset="0"/>
                <a:ea typeface="ＭＳ Ｐゴシック"/>
              </a:rPr>
              <a:t>Advisory </a:t>
            </a:r>
            <a:r>
              <a:rPr lang="en-US" sz="1200" b="1" dirty="0">
                <a:solidFill>
                  <a:srgbClr val="FFFFFF"/>
                </a:solidFill>
                <a:latin typeface="Arial" charset="0"/>
                <a:ea typeface="ＭＳ Ｐゴシック"/>
              </a:rPr>
              <a:t/>
            </a:r>
            <a:br>
              <a:rPr lang="en-US" sz="1200" b="1" dirty="0">
                <a:solidFill>
                  <a:srgbClr val="FFFFFF"/>
                </a:solidFill>
                <a:latin typeface="Arial" charset="0"/>
                <a:ea typeface="ＭＳ Ｐゴシック"/>
              </a:rPr>
            </a:br>
            <a:r>
              <a:rPr lang="en-US" sz="1200" dirty="0">
                <a:solidFill>
                  <a:srgbClr val="FFFFFF"/>
                </a:solidFill>
                <a:latin typeface="Arial" charset="0"/>
                <a:ea typeface="ＭＳ Ｐゴシック"/>
              </a:rPr>
              <a:t>Committee</a:t>
            </a:r>
          </a:p>
        </p:txBody>
      </p:sp>
      <p:sp>
        <p:nvSpPr>
          <p:cNvPr id="74" name="Rectangle à coins arrondis 73"/>
          <p:cNvSpPr/>
          <p:nvPr/>
        </p:nvSpPr>
        <p:spPr>
          <a:xfrm>
            <a:off x="8583102" y="1578934"/>
            <a:ext cx="304800" cy="9906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anchor="ctr"/>
          <a:lstStyle/>
          <a:p>
            <a:pPr algn="ctr" eaLnBrk="1" hangingPunct="1">
              <a:defRPr/>
            </a:pPr>
            <a:r>
              <a:rPr lang="fr-FR" sz="1200" b="1" dirty="0">
                <a:solidFill>
                  <a:srgbClr val="FFFFFF"/>
                </a:solidFill>
              </a:rPr>
              <a:t>GAC</a:t>
            </a:r>
          </a:p>
        </p:txBody>
      </p:sp>
      <p:sp>
        <p:nvSpPr>
          <p:cNvPr id="87" name="Rectangle à coins arrondis 86"/>
          <p:cNvSpPr/>
          <p:nvPr/>
        </p:nvSpPr>
        <p:spPr>
          <a:xfrm>
            <a:off x="2487102" y="1503363"/>
            <a:ext cx="762000" cy="30638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fr-FR" sz="1200" b="1" dirty="0">
                <a:solidFill>
                  <a:srgbClr val="FFFFFF"/>
                </a:solidFill>
              </a:rPr>
              <a:t>Chair</a:t>
            </a:r>
          </a:p>
        </p:txBody>
      </p:sp>
      <p:sp>
        <p:nvSpPr>
          <p:cNvPr id="6219" name="Line 44"/>
          <p:cNvSpPr>
            <a:spLocks noChangeShapeType="1"/>
          </p:cNvSpPr>
          <p:nvPr/>
        </p:nvSpPr>
        <p:spPr bwMode="auto">
          <a:xfrm flipV="1">
            <a:off x="1721927" y="1566863"/>
            <a:ext cx="781050" cy="0"/>
          </a:xfrm>
          <a:prstGeom prst="line">
            <a:avLst/>
          </a:prstGeom>
          <a:noFill/>
          <a:ln w="31750">
            <a:solidFill>
              <a:srgbClr val="FFFF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eaLnBrk="1" hangingPunct="1"/>
            <a:endParaRPr lang="fr-FR">
              <a:solidFill>
                <a:srgbClr val="004263"/>
              </a:solidFill>
              <a:latin typeface="Arial Narrow" pitchFamily="34" charset="0"/>
            </a:endParaRPr>
          </a:p>
        </p:txBody>
      </p:sp>
      <p:sp>
        <p:nvSpPr>
          <p:cNvPr id="6220" name="AutoShape 7"/>
          <p:cNvSpPr>
            <a:spLocks noChangeArrowheads="1"/>
          </p:cNvSpPr>
          <p:nvPr/>
        </p:nvSpPr>
        <p:spPr bwMode="auto">
          <a:xfrm>
            <a:off x="277302" y="1371600"/>
            <a:ext cx="1444625" cy="42386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>
                <a:solidFill>
                  <a:srgbClr val="002060"/>
                </a:solidFill>
                <a:latin typeface="Arial" charset="0"/>
              </a:rPr>
              <a:t>Ombudsman</a:t>
            </a:r>
          </a:p>
        </p:txBody>
      </p:sp>
      <p:pic>
        <p:nvPicPr>
          <p:cNvPr id="80" name="Image 11" descr="ICANN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6632"/>
            <a:ext cx="11430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" name="Espace réservé de la date 8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en-US"/>
          </a:p>
        </p:txBody>
      </p:sp>
      <p:sp>
        <p:nvSpPr>
          <p:cNvPr id="88" name="Espace réservé du numéro de diapositive 8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90C8-CA75-604C-AF2D-A37C8AD7F891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89" name="Espace réservé du pied de page 8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ICANN - ENOG - Odessa 2012</a:t>
            </a:r>
            <a:endParaRPr lang="en-US"/>
          </a:p>
        </p:txBody>
      </p:sp>
      <p:sp>
        <p:nvSpPr>
          <p:cNvPr id="90" name="ZoneTexte 89"/>
          <p:cNvSpPr txBox="1"/>
          <p:nvPr/>
        </p:nvSpPr>
        <p:spPr>
          <a:xfrm>
            <a:off x="0" y="2743200"/>
            <a:ext cx="22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2011</a:t>
            </a:r>
            <a:endParaRPr lang="en-US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22" name="Picture 6" descr="gnso_structure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-604563" y="-15498"/>
            <a:ext cx="10554877" cy="6873498"/>
          </a:xfrm>
          <a:noFill/>
          <a:ln/>
        </p:spPr>
      </p:pic>
      <p:sp>
        <p:nvSpPr>
          <p:cNvPr id="111623" name="Text Box 7"/>
          <p:cNvSpPr txBox="1">
            <a:spLocks noChangeArrowheads="1"/>
          </p:cNvSpPr>
          <p:nvPr/>
        </p:nvSpPr>
        <p:spPr bwMode="auto">
          <a:xfrm>
            <a:off x="107950" y="6453188"/>
            <a:ext cx="5468938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900" dirty="0"/>
              <a:t>Source: http://</a:t>
            </a:r>
            <a:r>
              <a:rPr lang="en-GB" sz="900" dirty="0" err="1"/>
              <a:t>gnso.icann.org</a:t>
            </a:r>
            <a:r>
              <a:rPr lang="en-GB" sz="900" dirty="0"/>
              <a:t>/meetings/presentation-policy-development-20may10-en.pdf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en-GB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ICANN - ENOG - Odessa 2012</a:t>
            </a:r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4F1-A3FD-4417-B9C7-CB4BC478CF49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6" name="Text Box 8"/>
          <p:cNvSpPr txBox="1">
            <a:spLocks noChangeArrowheads="1"/>
          </p:cNvSpPr>
          <p:nvPr/>
        </p:nvSpPr>
        <p:spPr bwMode="auto">
          <a:xfrm>
            <a:off x="179388" y="6381750"/>
            <a:ext cx="29067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900"/>
              <a:t>Source: http://www.atlarge.icann.org/orgchart</a:t>
            </a:r>
          </a:p>
        </p:txBody>
      </p:sp>
      <p:pic>
        <p:nvPicPr>
          <p:cNvPr id="104458" name="Picture 10"/>
          <p:cNvPicPr>
            <a:picLocks noChangeAspect="1" noChangeArrowheads="1"/>
          </p:cNvPicPr>
          <p:nvPr/>
        </p:nvPicPr>
        <p:blipFill>
          <a:blip r:embed="rId2"/>
          <a:srcRect l="16576" t="9447" r="15236" b="6392"/>
          <a:stretch>
            <a:fillRect/>
          </a:stretch>
        </p:blipFill>
        <p:spPr bwMode="auto">
          <a:xfrm>
            <a:off x="54081" y="0"/>
            <a:ext cx="88900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en-GB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ICANN - ENOG - Odessa 2012</a:t>
            </a:r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4F1-A3FD-4417-B9C7-CB4BC478CF49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6800" y="-152400"/>
            <a:ext cx="7553325" cy="685800"/>
          </a:xfrm>
        </p:spPr>
        <p:txBody>
          <a:bodyPr/>
          <a:lstStyle/>
          <a:p>
            <a:pPr algn="ctr"/>
            <a:r>
              <a:rPr lang="en-US" sz="2400" b="1" dirty="0">
                <a:solidFill>
                  <a:srgbClr val="385D8A"/>
                </a:solidFill>
                <a:latin typeface="Calibri" pitchFamily="34" charset="0"/>
                <a:cs typeface="Calibri" pitchFamily="34" charset="0"/>
              </a:rPr>
              <a:t>ICANN’s Nominating Committee Organizational Chart </a:t>
            </a:r>
            <a:endParaRPr lang="en-US" sz="5400" b="1" dirty="0"/>
          </a:p>
        </p:txBody>
      </p:sp>
      <p:graphicFrame>
        <p:nvGraphicFramePr>
          <p:cNvPr id="80" name="Tableau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666601"/>
              </p:ext>
            </p:extLst>
          </p:nvPr>
        </p:nvGraphicFramePr>
        <p:xfrm>
          <a:off x="3627298" y="3714750"/>
          <a:ext cx="5334000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7506"/>
                <a:gridCol w="956800"/>
                <a:gridCol w="1315810"/>
                <a:gridCol w="956800"/>
                <a:gridCol w="1287084"/>
              </a:tblGrid>
              <a:tr h="370840"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Terms</a:t>
                      </a:r>
                    </a:p>
                    <a:p>
                      <a:pPr algn="ctr"/>
                      <a:r>
                        <a:rPr lang="en-US" dirty="0" smtClean="0"/>
                        <a:t>(years)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Board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8A3E"/>
                          </a:solidFill>
                        </a:rPr>
                        <a:t>3</a:t>
                      </a:r>
                      <a:endParaRPr lang="en-US" dirty="0">
                        <a:solidFill>
                          <a:srgbClr val="008A3E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gNSO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8A3E"/>
                          </a:solidFill>
                        </a:rPr>
                        <a:t>2</a:t>
                      </a:r>
                      <a:endParaRPr lang="en-US" dirty="0">
                        <a:solidFill>
                          <a:srgbClr val="008A3E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ALAC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</a:p>
                    <a:p>
                      <a:pPr algn="ctr"/>
                      <a:r>
                        <a:rPr lang="en-US" dirty="0" smtClean="0"/>
                        <a:t>(NA-EU)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</a:p>
                    <a:p>
                      <a:pPr algn="ctr"/>
                      <a:r>
                        <a:rPr lang="en-US" dirty="0" smtClean="0"/>
                        <a:t>(AF-AP-LAC)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</a:p>
                    <a:p>
                      <a:pPr algn="ctr"/>
                      <a:r>
                        <a:rPr lang="en-US" dirty="0" smtClean="0"/>
                        <a:t>(NA-EU)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8A3E"/>
                          </a:solidFill>
                        </a:rPr>
                        <a:t>2</a:t>
                      </a:r>
                      <a:endParaRPr lang="en-US" dirty="0">
                        <a:solidFill>
                          <a:srgbClr val="008A3E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ccNSO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8A3E"/>
                          </a:solidFill>
                        </a:rPr>
                        <a:t>3</a:t>
                      </a:r>
                      <a:endParaRPr lang="en-US" dirty="0">
                        <a:solidFill>
                          <a:srgbClr val="008A3E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7" name="Picture 9" descr="ICANNLogodkblues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37160"/>
            <a:ext cx="1257300" cy="1005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er 1"/>
          <p:cNvGrpSpPr/>
          <p:nvPr/>
        </p:nvGrpSpPr>
        <p:grpSpPr>
          <a:xfrm>
            <a:off x="579298" y="561975"/>
            <a:ext cx="8483451" cy="6219825"/>
            <a:chOff x="314325" y="561975"/>
            <a:chExt cx="8483451" cy="6219825"/>
          </a:xfrm>
        </p:grpSpPr>
        <p:sp>
          <p:nvSpPr>
            <p:cNvPr id="8" name="Rounded Rectangle 7"/>
            <p:cNvSpPr/>
            <p:nvPr/>
          </p:nvSpPr>
          <p:spPr bwMode="auto">
            <a:xfrm>
              <a:off x="4086404" y="561975"/>
              <a:ext cx="838200" cy="4572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rgbClr val="385D8A"/>
                  </a:solidFill>
                </a:rPr>
                <a:t>Chair</a:t>
              </a:r>
            </a:p>
          </p:txBody>
        </p:sp>
        <p:sp>
          <p:nvSpPr>
            <p:cNvPr id="9" name="Rounded Rectangle 8"/>
            <p:cNvSpPr/>
            <p:nvPr/>
          </p:nvSpPr>
          <p:spPr bwMode="auto">
            <a:xfrm>
              <a:off x="2855913" y="1019175"/>
              <a:ext cx="720725" cy="476250"/>
            </a:xfrm>
            <a:prstGeom prst="roundRect">
              <a:avLst/>
            </a:prstGeom>
            <a:solidFill>
              <a:srgbClr val="B3A2C7"/>
            </a:solidFill>
            <a:ln w="19050">
              <a:solidFill>
                <a:srgbClr val="385D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50" b="1" dirty="0">
                  <a:solidFill>
                    <a:srgbClr val="385D8A"/>
                  </a:solidFill>
                </a:rPr>
                <a:t>Staff Support</a:t>
              </a: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50" b="1" dirty="0">
                  <a:solidFill>
                    <a:srgbClr val="385D8A"/>
                  </a:solidFill>
                </a:rPr>
                <a:t>Lead</a:t>
              </a:r>
            </a:p>
          </p:txBody>
        </p:sp>
        <p:sp>
          <p:nvSpPr>
            <p:cNvPr id="10" name="Rounded Rectangle 9"/>
            <p:cNvSpPr/>
            <p:nvPr/>
          </p:nvSpPr>
          <p:spPr bwMode="auto">
            <a:xfrm>
              <a:off x="5387975" y="1562100"/>
              <a:ext cx="784225" cy="390525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b="1" dirty="0">
                  <a:solidFill>
                    <a:srgbClr val="385D8A"/>
                  </a:solidFill>
                </a:rPr>
                <a:t>Associate Chair</a:t>
              </a:r>
            </a:p>
          </p:txBody>
        </p:sp>
        <p:sp>
          <p:nvSpPr>
            <p:cNvPr id="11" name="Rounded Rectangle 10"/>
            <p:cNvSpPr/>
            <p:nvPr/>
          </p:nvSpPr>
          <p:spPr bwMode="auto">
            <a:xfrm>
              <a:off x="5387974" y="1019175"/>
              <a:ext cx="784226" cy="409575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b="1" dirty="0">
                  <a:solidFill>
                    <a:srgbClr val="385D8A"/>
                  </a:solidFill>
                </a:rPr>
                <a:t>Chair Elect</a:t>
              </a:r>
            </a:p>
          </p:txBody>
        </p:sp>
        <p:sp>
          <p:nvSpPr>
            <p:cNvPr id="12" name="Rounded Rectangle 11"/>
            <p:cNvSpPr/>
            <p:nvPr/>
          </p:nvSpPr>
          <p:spPr bwMode="auto">
            <a:xfrm>
              <a:off x="2120900" y="2239827"/>
              <a:ext cx="4737100" cy="279400"/>
            </a:xfrm>
            <a:prstGeom prst="roundRect">
              <a:avLst/>
            </a:prstGeom>
            <a:solidFill>
              <a:srgbClr val="FFFFCC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b="1" dirty="0">
                  <a:solidFill>
                    <a:srgbClr val="385D8A"/>
                  </a:solidFill>
                </a:rPr>
                <a:t>One representative each from the following organizations and committees</a:t>
              </a:r>
            </a:p>
          </p:txBody>
        </p:sp>
        <p:sp>
          <p:nvSpPr>
            <p:cNvPr id="18" name="Rounded Rectangle 17"/>
            <p:cNvSpPr/>
            <p:nvPr/>
          </p:nvSpPr>
          <p:spPr bwMode="auto">
            <a:xfrm>
              <a:off x="2855913" y="1647824"/>
              <a:ext cx="720725" cy="409575"/>
            </a:xfrm>
            <a:prstGeom prst="roundRect">
              <a:avLst/>
            </a:prstGeom>
            <a:solidFill>
              <a:srgbClr val="B3A2C7"/>
            </a:solidFill>
            <a:ln w="19050">
              <a:solidFill>
                <a:srgbClr val="385D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50" b="1" dirty="0">
                  <a:solidFill>
                    <a:srgbClr val="385D8A"/>
                  </a:solidFill>
                </a:rPr>
                <a:t>Staff </a:t>
              </a: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50" b="1" dirty="0">
                  <a:solidFill>
                    <a:srgbClr val="385D8A"/>
                  </a:solidFill>
                </a:rPr>
                <a:t>Support</a:t>
              </a: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314325" y="2924175"/>
              <a:ext cx="1181100" cy="1143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rgbClr val="385D8A"/>
                  </a:solidFill>
                </a:rPr>
                <a:t>ALAC  </a:t>
              </a:r>
            </a:p>
            <a:p>
              <a:pPr marL="171450" indent="-171450" defTabSz="457200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en-US" sz="1100" b="1" dirty="0" smtClean="0">
                  <a:solidFill>
                    <a:srgbClr val="385D8A"/>
                  </a:solidFill>
                </a:rPr>
                <a:t>AF Region</a:t>
              </a:r>
              <a:endParaRPr lang="en-US" sz="1100" b="1" dirty="0">
                <a:solidFill>
                  <a:srgbClr val="385D8A"/>
                </a:solidFill>
              </a:endParaRPr>
            </a:p>
            <a:p>
              <a:pPr marL="171450" indent="-171450" defTabSz="457200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en-US" sz="1100" b="1" dirty="0" smtClean="0">
                  <a:solidFill>
                    <a:srgbClr val="385D8A"/>
                  </a:solidFill>
                </a:rPr>
                <a:t>AP Region</a:t>
              </a:r>
              <a:endParaRPr lang="en-US" sz="1100" b="1" dirty="0">
                <a:solidFill>
                  <a:srgbClr val="385D8A"/>
                </a:solidFill>
              </a:endParaRPr>
            </a:p>
            <a:p>
              <a:pPr marL="171450" indent="-171450" defTabSz="457200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en-US" sz="1100" b="1" dirty="0" smtClean="0">
                  <a:solidFill>
                    <a:srgbClr val="385D8A"/>
                  </a:solidFill>
                </a:rPr>
                <a:t>EU Region</a:t>
              </a:r>
              <a:endParaRPr lang="en-US" sz="1100" b="1" dirty="0">
                <a:solidFill>
                  <a:srgbClr val="385D8A"/>
                </a:solidFill>
              </a:endParaRPr>
            </a:p>
            <a:p>
              <a:pPr marL="171450" indent="-171450" defTabSz="457200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en-US" sz="1100" b="1" dirty="0" smtClean="0">
                  <a:solidFill>
                    <a:srgbClr val="385D8A"/>
                  </a:solidFill>
                </a:rPr>
                <a:t>LAC Region</a:t>
              </a:r>
              <a:endParaRPr lang="en-US" sz="1100" b="1" dirty="0">
                <a:solidFill>
                  <a:srgbClr val="385D8A"/>
                </a:solidFill>
              </a:endParaRPr>
            </a:p>
            <a:p>
              <a:pPr marL="171450" indent="-171450" defTabSz="457200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en-US" sz="1100" b="1" dirty="0" smtClean="0">
                  <a:solidFill>
                    <a:srgbClr val="385D8A"/>
                  </a:solidFill>
                </a:rPr>
                <a:t>NA Region</a:t>
              </a:r>
              <a:endParaRPr lang="en-US" sz="1100" b="1" dirty="0">
                <a:solidFill>
                  <a:srgbClr val="385D8A"/>
                </a:solidFill>
              </a:endParaRP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6577343" y="2916237"/>
              <a:ext cx="609600" cy="58896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rgbClr val="385D8A"/>
                  </a:solidFill>
                </a:rPr>
                <a:t>GAC</a:t>
              </a: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3217100" y="2916237"/>
              <a:ext cx="678018" cy="58896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rgbClr val="385D8A"/>
                  </a:solidFill>
                </a:rPr>
                <a:t>ccNSO</a:t>
              </a: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4044667" y="2916237"/>
              <a:ext cx="609600" cy="588964"/>
            </a:xfrm>
            <a:prstGeom prst="roundRect">
              <a:avLst/>
            </a:prstGeom>
            <a:solidFill>
              <a:srgbClr val="F2F2F2"/>
            </a:solidFill>
            <a:ln w="28575">
              <a:solidFill>
                <a:srgbClr val="385D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 smtClean="0">
                  <a:solidFill>
                    <a:srgbClr val="385D8A"/>
                  </a:solidFill>
                </a:rPr>
                <a:t>ASO</a:t>
              </a:r>
              <a:endParaRPr lang="en-US" sz="1200" b="1" dirty="0">
                <a:solidFill>
                  <a:srgbClr val="385D8A"/>
                </a:solidFill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4810125" y="2916237"/>
              <a:ext cx="838200" cy="5889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 smtClean="0">
                  <a:solidFill>
                    <a:srgbClr val="385D8A"/>
                  </a:solidFill>
                </a:rPr>
                <a:t>Technical </a:t>
              </a:r>
              <a:r>
                <a:rPr lang="en-US" sz="1200" b="1" dirty="0">
                  <a:solidFill>
                    <a:srgbClr val="385D8A"/>
                  </a:solidFill>
                </a:rPr>
                <a:t>Liaison</a:t>
              </a: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rgbClr val="385D8A"/>
                  </a:solidFill>
                </a:rPr>
                <a:t>Group</a:t>
              </a: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5808168" y="2916238"/>
              <a:ext cx="609600" cy="58896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rgbClr val="385D8A"/>
                  </a:solidFill>
                </a:rPr>
                <a:t>IAB for IETF</a:t>
              </a: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7367918" y="2916237"/>
              <a:ext cx="638175" cy="588963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rgbClr val="385D8A"/>
                  </a:solidFill>
                </a:rPr>
                <a:t>RSSAC</a:t>
              </a:r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8188176" y="2916236"/>
              <a:ext cx="609600" cy="588963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rgbClr val="385D8A"/>
                  </a:solidFill>
                </a:rPr>
                <a:t>SSAC</a:t>
              </a:r>
            </a:p>
          </p:txBody>
        </p:sp>
        <p:cxnSp>
          <p:nvCxnSpPr>
            <p:cNvPr id="6" name="Elbow Connector 5"/>
            <p:cNvCxnSpPr>
              <a:stCxn id="12" idx="2"/>
              <a:endCxn id="27" idx="0"/>
            </p:cNvCxnSpPr>
            <p:nvPr/>
          </p:nvCxnSpPr>
          <p:spPr>
            <a:xfrm rot="16200000" flipH="1">
              <a:off x="6292709" y="715968"/>
              <a:ext cx="397009" cy="400352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85D8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Elbow Connector 37"/>
            <p:cNvCxnSpPr>
              <a:stCxn id="12" idx="2"/>
              <a:endCxn id="26" idx="0"/>
            </p:cNvCxnSpPr>
            <p:nvPr/>
          </p:nvCxnSpPr>
          <p:spPr>
            <a:xfrm rot="16200000" flipH="1">
              <a:off x="5889723" y="1118954"/>
              <a:ext cx="397010" cy="319755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85D8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Elbow Connector 41"/>
            <p:cNvCxnSpPr>
              <a:stCxn id="12" idx="2"/>
              <a:endCxn id="20" idx="0"/>
            </p:cNvCxnSpPr>
            <p:nvPr/>
          </p:nvCxnSpPr>
          <p:spPr>
            <a:xfrm rot="5400000">
              <a:off x="2494689" y="929414"/>
              <a:ext cx="404948" cy="3584575"/>
            </a:xfrm>
            <a:prstGeom prst="bentConnector3">
              <a:avLst>
                <a:gd name="adj1" fmla="val 47599"/>
              </a:avLst>
            </a:prstGeom>
            <a:ln>
              <a:solidFill>
                <a:srgbClr val="385D8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Elbow Connector 43"/>
            <p:cNvCxnSpPr>
              <a:stCxn id="12" idx="2"/>
            </p:cNvCxnSpPr>
            <p:nvPr/>
          </p:nvCxnSpPr>
          <p:spPr>
            <a:xfrm rot="5400000">
              <a:off x="3297559" y="1724346"/>
              <a:ext cx="397010" cy="1986772"/>
            </a:xfrm>
            <a:prstGeom prst="bentConnector3">
              <a:avLst/>
            </a:prstGeom>
            <a:ln>
              <a:solidFill>
                <a:srgbClr val="385D8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Elbow Connector 59"/>
            <p:cNvCxnSpPr>
              <a:stCxn id="8" idx="2"/>
              <a:endCxn id="11" idx="1"/>
            </p:cNvCxnSpPr>
            <p:nvPr/>
          </p:nvCxnSpPr>
          <p:spPr>
            <a:xfrm rot="16200000" flipH="1">
              <a:off x="4844345" y="680334"/>
              <a:ext cx="204788" cy="882470"/>
            </a:xfrm>
            <a:prstGeom prst="bentConnector2">
              <a:avLst/>
            </a:prstGeom>
            <a:ln>
              <a:solidFill>
                <a:srgbClr val="385D8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Elbow Connector 61"/>
            <p:cNvCxnSpPr>
              <a:stCxn id="8" idx="2"/>
              <a:endCxn id="10" idx="1"/>
            </p:cNvCxnSpPr>
            <p:nvPr/>
          </p:nvCxnSpPr>
          <p:spPr>
            <a:xfrm rot="16200000" flipH="1">
              <a:off x="4577645" y="947033"/>
              <a:ext cx="738188" cy="882471"/>
            </a:xfrm>
            <a:prstGeom prst="bentConnector2">
              <a:avLst/>
            </a:prstGeom>
            <a:ln>
              <a:solidFill>
                <a:srgbClr val="385D8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12" name="Straight Connector 38911"/>
            <p:cNvCxnSpPr>
              <a:stCxn id="8" idx="2"/>
              <a:endCxn id="12" idx="0"/>
            </p:cNvCxnSpPr>
            <p:nvPr/>
          </p:nvCxnSpPr>
          <p:spPr>
            <a:xfrm rot="5400000">
              <a:off x="3887151" y="1621474"/>
              <a:ext cx="1220652" cy="16054"/>
            </a:xfrm>
            <a:prstGeom prst="line">
              <a:avLst/>
            </a:prstGeom>
            <a:ln>
              <a:solidFill>
                <a:srgbClr val="385D8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15" name="Elbow Connector 38914"/>
            <p:cNvCxnSpPr>
              <a:stCxn id="8" idx="1"/>
              <a:endCxn id="9" idx="3"/>
            </p:cNvCxnSpPr>
            <p:nvPr/>
          </p:nvCxnSpPr>
          <p:spPr>
            <a:xfrm rot="10800000" flipV="1">
              <a:off x="3576638" y="790574"/>
              <a:ext cx="509766" cy="466725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385D8A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19" name="Elbow Connector 38918"/>
            <p:cNvCxnSpPr>
              <a:stCxn id="8" idx="1"/>
              <a:endCxn id="18" idx="3"/>
            </p:cNvCxnSpPr>
            <p:nvPr/>
          </p:nvCxnSpPr>
          <p:spPr>
            <a:xfrm rot="10800000" flipV="1">
              <a:off x="3576638" y="790574"/>
              <a:ext cx="509766" cy="1062037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385D8A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21" name="Elbow Connector 38920"/>
            <p:cNvCxnSpPr>
              <a:stCxn id="12" idx="2"/>
              <a:endCxn id="23" idx="0"/>
            </p:cNvCxnSpPr>
            <p:nvPr/>
          </p:nvCxnSpPr>
          <p:spPr>
            <a:xfrm rot="5400000">
              <a:off x="4220954" y="2647741"/>
              <a:ext cx="397010" cy="13998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85D8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23" name="Elbow Connector 38922"/>
            <p:cNvCxnSpPr>
              <a:stCxn id="12" idx="2"/>
              <a:endCxn id="24" idx="0"/>
            </p:cNvCxnSpPr>
            <p:nvPr/>
          </p:nvCxnSpPr>
          <p:spPr>
            <a:xfrm rot="16200000" flipH="1">
              <a:off x="4660832" y="2347844"/>
              <a:ext cx="397010" cy="73977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85D8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25" name="Elbow Connector 38924"/>
            <p:cNvCxnSpPr>
              <a:stCxn id="12" idx="2"/>
              <a:endCxn id="25" idx="0"/>
            </p:cNvCxnSpPr>
            <p:nvPr/>
          </p:nvCxnSpPr>
          <p:spPr>
            <a:xfrm rot="16200000" flipH="1">
              <a:off x="5102704" y="1905973"/>
              <a:ext cx="397011" cy="162351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85D8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27" name="Elbow Connector 38926"/>
            <p:cNvCxnSpPr>
              <a:stCxn id="12" idx="2"/>
              <a:endCxn id="21" idx="0"/>
            </p:cNvCxnSpPr>
            <p:nvPr/>
          </p:nvCxnSpPr>
          <p:spPr>
            <a:xfrm rot="16200000" flipH="1">
              <a:off x="5487291" y="1521385"/>
              <a:ext cx="397010" cy="239269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85D8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29" name="Elbow Connector 38928"/>
            <p:cNvCxnSpPr>
              <a:stCxn id="12" idx="2"/>
              <a:endCxn id="22" idx="0"/>
            </p:cNvCxnSpPr>
            <p:nvPr/>
          </p:nvCxnSpPr>
          <p:spPr>
            <a:xfrm rot="5400000">
              <a:off x="3824275" y="2251062"/>
              <a:ext cx="397010" cy="933341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85D8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ounded Rectangle 48"/>
            <p:cNvSpPr/>
            <p:nvPr/>
          </p:nvSpPr>
          <p:spPr bwMode="auto">
            <a:xfrm>
              <a:off x="1657350" y="2906777"/>
              <a:ext cx="1418523" cy="3875023"/>
            </a:xfrm>
            <a:prstGeom prst="roundRect">
              <a:avLst/>
            </a:prstGeom>
            <a:solidFill>
              <a:srgbClr val="F2F2F2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>
                <a:defRPr/>
              </a:pPr>
              <a:endParaRPr lang="en-US" sz="1100" b="1" dirty="0" smtClean="0">
                <a:solidFill>
                  <a:srgbClr val="385D8A"/>
                </a:solidFill>
                <a:cs typeface="Calibri" pitchFamily="34" charset="0"/>
              </a:endParaRPr>
            </a:p>
            <a:p>
              <a:pPr algn="ctr" defTabSz="457200">
                <a:defRPr/>
              </a:pPr>
              <a:endParaRPr lang="en-US" sz="1100" b="1" dirty="0">
                <a:solidFill>
                  <a:srgbClr val="385D8A"/>
                </a:solidFill>
                <a:cs typeface="Calibri" pitchFamily="34" charset="0"/>
              </a:endParaRPr>
            </a:p>
            <a:p>
              <a:pPr algn="ctr" defTabSz="457200">
                <a:defRPr/>
              </a:pPr>
              <a:endParaRPr lang="en-US" sz="1100" b="1" dirty="0" smtClean="0">
                <a:solidFill>
                  <a:srgbClr val="385D8A"/>
                </a:solidFill>
                <a:cs typeface="Calibri" pitchFamily="34" charset="0"/>
              </a:endParaRPr>
            </a:p>
            <a:p>
              <a:pPr algn="ctr" defTabSz="457200">
                <a:defRPr/>
              </a:pPr>
              <a:r>
                <a:rPr lang="en-US" sz="1200" b="1" dirty="0" smtClean="0">
                  <a:solidFill>
                    <a:srgbClr val="385D8A"/>
                  </a:solidFill>
                  <a:cs typeface="Calibri" pitchFamily="34" charset="0"/>
                </a:rPr>
                <a:t>GNSO</a:t>
              </a:r>
            </a:p>
            <a:p>
              <a:pPr marL="171450" indent="-171450" defTabSz="457200">
                <a:buFont typeface="Arial" pitchFamily="34" charset="0"/>
                <a:buChar char="•"/>
                <a:defRPr/>
              </a:pPr>
              <a:r>
                <a:rPr lang="en-US" sz="1100" b="1" dirty="0" smtClean="0">
                  <a:solidFill>
                    <a:srgbClr val="385D8A"/>
                  </a:solidFill>
                  <a:cs typeface="Calibri" pitchFamily="34" charset="0"/>
                </a:rPr>
                <a:t>Registries Stakeholder Group</a:t>
              </a:r>
            </a:p>
            <a:p>
              <a:pPr marL="171450" indent="-171450" defTabSz="457200">
                <a:buFont typeface="Arial" pitchFamily="34" charset="0"/>
                <a:buChar char="•"/>
                <a:defRPr/>
              </a:pPr>
              <a:r>
                <a:rPr lang="en-US" sz="1100" b="1" dirty="0" smtClean="0">
                  <a:solidFill>
                    <a:srgbClr val="385D8A"/>
                  </a:solidFill>
                  <a:cs typeface="Calibri" pitchFamily="34" charset="0"/>
                </a:rPr>
                <a:t>Registrars Stakeholder Group</a:t>
              </a:r>
            </a:p>
            <a:p>
              <a:pPr marL="171450" indent="-171450" defTabSz="457200">
                <a:buFont typeface="Arial" pitchFamily="34" charset="0"/>
                <a:buChar char="•"/>
                <a:defRPr/>
              </a:pPr>
              <a:r>
                <a:rPr lang="en-US" sz="1100" b="1" dirty="0" smtClean="0">
                  <a:solidFill>
                    <a:srgbClr val="385D8A"/>
                  </a:solidFill>
                  <a:cs typeface="Calibri" pitchFamily="34" charset="0"/>
                </a:rPr>
                <a:t>Business Users Constituency  (Small) </a:t>
              </a:r>
            </a:p>
            <a:p>
              <a:pPr marL="171450" indent="-171450" defTabSz="457200">
                <a:buFont typeface="Arial" pitchFamily="34" charset="0"/>
                <a:buChar char="•"/>
                <a:defRPr/>
              </a:pPr>
              <a:r>
                <a:rPr lang="en-US" sz="1100" b="1" dirty="0" smtClean="0">
                  <a:solidFill>
                    <a:srgbClr val="385D8A"/>
                  </a:solidFill>
                  <a:cs typeface="Calibri" pitchFamily="34" charset="0"/>
                </a:rPr>
                <a:t>Business Users Constituency (Large)</a:t>
              </a:r>
            </a:p>
            <a:p>
              <a:pPr marL="171450" indent="-171450" defTabSz="457200">
                <a:buFont typeface="Arial" pitchFamily="34" charset="0"/>
                <a:buChar char="•"/>
                <a:defRPr/>
              </a:pPr>
              <a:r>
                <a:rPr lang="en-US" sz="1100" b="1" dirty="0" smtClean="0">
                  <a:solidFill>
                    <a:srgbClr val="385D8A"/>
                  </a:solidFill>
                  <a:cs typeface="Calibri" pitchFamily="34" charset="0"/>
                </a:rPr>
                <a:t>Non-Commercial Users Constituency</a:t>
              </a:r>
            </a:p>
            <a:p>
              <a:pPr marL="171450" indent="-171450" defTabSz="457200">
                <a:buFont typeface="Arial" pitchFamily="34" charset="0"/>
                <a:buChar char="•"/>
                <a:defRPr/>
              </a:pPr>
              <a:r>
                <a:rPr lang="en-US" sz="1100" b="1" dirty="0" smtClean="0">
                  <a:solidFill>
                    <a:srgbClr val="385D8A"/>
                  </a:solidFill>
                  <a:cs typeface="Calibri" pitchFamily="34" charset="0"/>
                </a:rPr>
                <a:t>Internet Service  Providers Constituency</a:t>
              </a:r>
            </a:p>
            <a:p>
              <a:pPr marL="171450" indent="-171450" defTabSz="457200">
                <a:buFont typeface="Arial" pitchFamily="34" charset="0"/>
                <a:buChar char="•"/>
                <a:defRPr/>
              </a:pPr>
              <a:r>
                <a:rPr lang="en-US" sz="1100" b="1" dirty="0" smtClean="0">
                  <a:solidFill>
                    <a:srgbClr val="385D8A"/>
                  </a:solidFill>
                  <a:cs typeface="Calibri" pitchFamily="34" charset="0"/>
                </a:rPr>
                <a:t>Intellectual Property Constituency</a:t>
              </a:r>
            </a:p>
            <a:p>
              <a:pPr algn="ctr" defTabSz="457200">
                <a:defRPr/>
              </a:pPr>
              <a:endParaRPr lang="en-US" sz="1100" b="1" u="sng" dirty="0" smtClean="0">
                <a:solidFill>
                  <a:srgbClr val="385D8A"/>
                </a:solidFill>
                <a:cs typeface="Calibri" pitchFamily="34" charset="0"/>
              </a:endParaRPr>
            </a:p>
            <a:p>
              <a:pPr algn="ctr" defTabSz="457200">
                <a:defRPr/>
              </a:pPr>
              <a:endParaRPr lang="en-US" sz="1100" b="1" dirty="0" smtClean="0">
                <a:solidFill>
                  <a:srgbClr val="385D8A"/>
                </a:solidFill>
                <a:cs typeface="Calibri" pitchFamily="34" charset="0"/>
              </a:endParaRPr>
            </a:p>
            <a:p>
              <a:pPr algn="ctr" defTabSz="457200">
                <a:defRPr/>
              </a:pPr>
              <a:endParaRPr lang="en-US" sz="1100" b="1" dirty="0">
                <a:solidFill>
                  <a:srgbClr val="385D8A"/>
                </a:solidFill>
                <a:cs typeface="Calibri" pitchFamily="34" charset="0"/>
              </a:endParaRPr>
            </a:p>
          </p:txBody>
        </p:sp>
        <p:sp>
          <p:nvSpPr>
            <p:cNvPr id="34" name="Rounded Rectangle 10"/>
            <p:cNvSpPr/>
            <p:nvPr/>
          </p:nvSpPr>
          <p:spPr bwMode="auto">
            <a:xfrm>
              <a:off x="7620000" y="992038"/>
              <a:ext cx="838199" cy="31508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900" b="1" dirty="0" smtClean="0">
                  <a:solidFill>
                    <a:srgbClr val="385D8A"/>
                  </a:solidFill>
                </a:rPr>
                <a:t>Selected by the Board</a:t>
              </a:r>
              <a:endParaRPr lang="en-US" sz="900" b="1" dirty="0">
                <a:solidFill>
                  <a:srgbClr val="385D8A"/>
                </a:solidFill>
              </a:endParaRPr>
            </a:p>
          </p:txBody>
        </p:sp>
        <p:sp>
          <p:nvSpPr>
            <p:cNvPr id="35" name="Rounded Rectangle 9"/>
            <p:cNvSpPr/>
            <p:nvPr/>
          </p:nvSpPr>
          <p:spPr bwMode="auto">
            <a:xfrm>
              <a:off x="7620000" y="1754793"/>
              <a:ext cx="838200" cy="3136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900" b="1" dirty="0" smtClean="0">
                  <a:solidFill>
                    <a:srgbClr val="385D8A"/>
                  </a:solidFill>
                </a:rPr>
                <a:t>Selected by the Chair</a:t>
              </a:r>
              <a:endParaRPr lang="en-US" sz="900" b="1" dirty="0">
                <a:solidFill>
                  <a:srgbClr val="385D8A"/>
                </a:solidFill>
              </a:endParaRPr>
            </a:p>
          </p:txBody>
        </p:sp>
        <p:sp>
          <p:nvSpPr>
            <p:cNvPr id="66" name="Rounded Rectangle 26"/>
            <p:cNvSpPr/>
            <p:nvPr/>
          </p:nvSpPr>
          <p:spPr>
            <a:xfrm>
              <a:off x="7620000" y="1383318"/>
              <a:ext cx="838200" cy="285750"/>
            </a:xfrm>
            <a:prstGeom prst="roundRect">
              <a:avLst/>
            </a:prstGeom>
            <a:solidFill>
              <a:srgbClr val="B3A2C7"/>
            </a:solidFill>
            <a:ln w="28575">
              <a:solidFill>
                <a:srgbClr val="385D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900" b="1" dirty="0" smtClean="0">
                  <a:solidFill>
                    <a:srgbClr val="385D8A"/>
                  </a:solidFill>
                </a:rPr>
                <a:t>Non-voting</a:t>
              </a:r>
              <a:endParaRPr lang="en-US" sz="900" b="1" dirty="0">
                <a:solidFill>
                  <a:srgbClr val="385D8A"/>
                </a:solidFill>
              </a:endParaRPr>
            </a:p>
          </p:txBody>
        </p:sp>
        <p:sp>
          <p:nvSpPr>
            <p:cNvPr id="45" name="Ellipse 85"/>
            <p:cNvSpPr/>
            <p:nvPr/>
          </p:nvSpPr>
          <p:spPr>
            <a:xfrm>
              <a:off x="5541962" y="2805113"/>
              <a:ext cx="228600" cy="23812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 smtClean="0">
                  <a:solidFill>
                    <a:srgbClr val="C00000"/>
                  </a:solidFill>
                </a:rPr>
                <a:t>1</a:t>
              </a:r>
              <a:endParaRPr lang="en-US" sz="1800" dirty="0">
                <a:solidFill>
                  <a:srgbClr val="C00000"/>
                </a:solidFill>
              </a:endParaRPr>
            </a:p>
          </p:txBody>
        </p:sp>
        <p:sp>
          <p:nvSpPr>
            <p:cNvPr id="46" name="Ellipse 85"/>
            <p:cNvSpPr/>
            <p:nvPr/>
          </p:nvSpPr>
          <p:spPr>
            <a:xfrm>
              <a:off x="4541075" y="2819400"/>
              <a:ext cx="228600" cy="23812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 smtClean="0">
                  <a:solidFill>
                    <a:srgbClr val="C00000"/>
                  </a:solidFill>
                </a:rPr>
                <a:t>1</a:t>
              </a:r>
              <a:endParaRPr lang="en-US" sz="1800" dirty="0">
                <a:solidFill>
                  <a:srgbClr val="C00000"/>
                </a:solidFill>
              </a:endParaRPr>
            </a:p>
          </p:txBody>
        </p:sp>
        <p:sp>
          <p:nvSpPr>
            <p:cNvPr id="47" name="Ellipse 85"/>
            <p:cNvSpPr/>
            <p:nvPr/>
          </p:nvSpPr>
          <p:spPr>
            <a:xfrm>
              <a:off x="3780818" y="2819399"/>
              <a:ext cx="228600" cy="23812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 smtClean="0">
                  <a:solidFill>
                    <a:srgbClr val="C00000"/>
                  </a:solidFill>
                </a:rPr>
                <a:t>1</a:t>
              </a:r>
              <a:endParaRPr lang="en-US" sz="1800" dirty="0">
                <a:solidFill>
                  <a:srgbClr val="C00000"/>
                </a:solidFill>
              </a:endParaRPr>
            </a:p>
          </p:txBody>
        </p:sp>
        <p:sp>
          <p:nvSpPr>
            <p:cNvPr id="48" name="Ellipse 85"/>
            <p:cNvSpPr/>
            <p:nvPr/>
          </p:nvSpPr>
          <p:spPr>
            <a:xfrm>
              <a:off x="2924175" y="2828925"/>
              <a:ext cx="228600" cy="23812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>
                  <a:solidFill>
                    <a:srgbClr val="C00000"/>
                  </a:solidFill>
                </a:rPr>
                <a:t>7</a:t>
              </a:r>
            </a:p>
          </p:txBody>
        </p:sp>
        <p:sp>
          <p:nvSpPr>
            <p:cNvPr id="50" name="Ellipse 85"/>
            <p:cNvSpPr/>
            <p:nvPr/>
          </p:nvSpPr>
          <p:spPr>
            <a:xfrm>
              <a:off x="1323975" y="2819399"/>
              <a:ext cx="228600" cy="23812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 smtClean="0">
                  <a:solidFill>
                    <a:srgbClr val="C00000"/>
                  </a:solidFill>
                </a:rPr>
                <a:t>5</a:t>
              </a:r>
              <a:endParaRPr lang="en-US" sz="1800" dirty="0">
                <a:solidFill>
                  <a:srgbClr val="C00000"/>
                </a:solidFill>
              </a:endParaRPr>
            </a:p>
          </p:txBody>
        </p:sp>
        <p:sp>
          <p:nvSpPr>
            <p:cNvPr id="54" name="Ellipse 85"/>
            <p:cNvSpPr/>
            <p:nvPr/>
          </p:nvSpPr>
          <p:spPr>
            <a:xfrm>
              <a:off x="6296025" y="2819400"/>
              <a:ext cx="228600" cy="23812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 smtClean="0">
                  <a:solidFill>
                    <a:srgbClr val="C00000"/>
                  </a:solidFill>
                </a:rPr>
                <a:t>1</a:t>
              </a:r>
              <a:endParaRPr lang="en-US" sz="1800" dirty="0">
                <a:solidFill>
                  <a:srgbClr val="C0000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697012" y="743200"/>
              <a:ext cx="6816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u="sng" dirty="0" smtClean="0">
                  <a:solidFill>
                    <a:srgbClr val="385D8A"/>
                  </a:solidFill>
                  <a:latin typeface="Calibri" pitchFamily="34" charset="0"/>
                  <a:cs typeface="Calibri" pitchFamily="34" charset="0"/>
                </a:rPr>
                <a:t>Legend</a:t>
              </a:r>
              <a:endParaRPr lang="en-US" sz="1100" b="1" u="sng" dirty="0">
                <a:solidFill>
                  <a:srgbClr val="385D8A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0360423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The ICANN Mission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3404" y="1363846"/>
            <a:ext cx="7999412" cy="478257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en-US" sz="2600" dirty="0" smtClean="0">
                <a:latin typeface="Times New Roman" charset="0"/>
                <a:ea typeface="ＭＳ Ｐゴシック" charset="0"/>
                <a:cs typeface="ＭＳ Ｐゴシック" charset="0"/>
              </a:rPr>
              <a:t>1. Coordinates </a:t>
            </a:r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the allocation and assignment of the three sets of unique identifiers for the </a:t>
            </a:r>
            <a:r>
              <a:rPr lang="en-US" sz="2600" dirty="0" smtClean="0">
                <a:latin typeface="Times New Roman" charset="0"/>
                <a:ea typeface="ＭＳ Ｐゴシック" charset="0"/>
                <a:cs typeface="ＭＳ Ｐゴシック" charset="0"/>
              </a:rPr>
              <a:t>Internet</a:t>
            </a:r>
            <a:endParaRPr lang="en-US" sz="2600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533400" indent="-533400" eaLnBrk="1" hangingPunct="1">
              <a:lnSpc>
                <a:spcPct val="90000"/>
              </a:lnSpc>
              <a:buFont typeface="Times" charset="0"/>
              <a:buNone/>
              <a:defRPr/>
            </a:pPr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      a</a:t>
            </a:r>
            <a:r>
              <a:rPr lang="en-US" sz="2600" dirty="0" smtClean="0">
                <a:latin typeface="Times New Roman" charset="0"/>
                <a:ea typeface="ＭＳ Ｐゴシック" charset="0"/>
                <a:cs typeface="ＭＳ Ｐゴシック" charset="0"/>
              </a:rPr>
              <a:t>. Domain Names </a:t>
            </a:r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(forming a </a:t>
            </a:r>
            <a:r>
              <a:rPr lang="en-US" sz="2600" dirty="0" smtClean="0">
                <a:latin typeface="Times New Roman" charset="0"/>
                <a:ea typeface="ＭＳ Ｐゴシック" charset="0"/>
                <a:cs typeface="ＭＳ Ｐゴシック" charset="0"/>
              </a:rPr>
              <a:t>System </a:t>
            </a:r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referred to as </a:t>
            </a:r>
            <a:r>
              <a:rPr lang="ja-JP" alt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“</a:t>
            </a:r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DNS</a:t>
            </a:r>
            <a:r>
              <a:rPr lang="ja-JP" alt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”</a:t>
            </a:r>
            <a:r>
              <a:rPr lang="en-US" sz="2600" dirty="0" smtClean="0">
                <a:latin typeface="Times New Roman" charset="0"/>
                <a:ea typeface="ＭＳ Ｐゴシック" charset="0"/>
                <a:cs typeface="ＭＳ Ｐゴシック" charset="0"/>
              </a:rPr>
              <a:t>)</a:t>
            </a:r>
            <a:endParaRPr lang="en-US" sz="2600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533400" indent="-533400" eaLnBrk="1" hangingPunct="1">
              <a:lnSpc>
                <a:spcPct val="90000"/>
              </a:lnSpc>
              <a:buFont typeface="Times" charset="0"/>
              <a:buNone/>
              <a:defRPr/>
            </a:pPr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      </a:t>
            </a:r>
            <a:r>
              <a:rPr lang="en-US" sz="2600" dirty="0" smtClean="0"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b. Internet </a:t>
            </a:r>
            <a:r>
              <a:rPr lang="en-US" sz="2600" dirty="0" smtClean="0">
                <a:latin typeface="Times New Roman" charset="0"/>
                <a:ea typeface="ＭＳ Ｐゴシック" charset="0"/>
                <a:cs typeface="ＭＳ Ｐゴシック" charset="0"/>
              </a:rPr>
              <a:t>Protocol </a:t>
            </a:r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(</a:t>
            </a:r>
            <a:r>
              <a:rPr lang="ja-JP" alt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“</a:t>
            </a:r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IP</a:t>
            </a:r>
            <a:r>
              <a:rPr lang="ja-JP" alt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”</a:t>
            </a:r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) addresses, autonomous system (</a:t>
            </a:r>
            <a:r>
              <a:rPr lang="ja-JP" alt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“</a:t>
            </a:r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AS</a:t>
            </a:r>
            <a:r>
              <a:rPr lang="ja-JP" alt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”</a:t>
            </a:r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) numbers; and </a:t>
            </a:r>
          </a:p>
          <a:p>
            <a:pPr marL="533400" indent="-533400" eaLnBrk="1" hangingPunct="1">
              <a:lnSpc>
                <a:spcPct val="90000"/>
              </a:lnSpc>
              <a:buFont typeface="Times" charset="0"/>
              <a:buNone/>
              <a:defRPr/>
            </a:pPr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       c. Protocol port and parameter </a:t>
            </a:r>
            <a:r>
              <a:rPr lang="en-US" sz="2600" dirty="0" smtClean="0">
                <a:latin typeface="Times New Roman" charset="0"/>
                <a:ea typeface="ＭＳ Ｐゴシック" charset="0"/>
                <a:cs typeface="ＭＳ Ｐゴシック" charset="0"/>
              </a:rPr>
              <a:t>numbers</a:t>
            </a:r>
            <a:endParaRPr lang="en-US" sz="2600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533400" indent="-533400" eaLnBrk="1" hangingPunct="1">
              <a:lnSpc>
                <a:spcPct val="90000"/>
              </a:lnSpc>
              <a:buFont typeface="Times" charset="0"/>
              <a:buNone/>
              <a:defRPr/>
            </a:pPr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2. Coordinates the operation and evolution of the DNS root name server </a:t>
            </a:r>
            <a:r>
              <a:rPr lang="en-US" sz="2600" dirty="0" smtClean="0">
                <a:latin typeface="Times New Roman" charset="0"/>
                <a:ea typeface="ＭＳ Ｐゴシック" charset="0"/>
                <a:cs typeface="ＭＳ Ｐゴシック" charset="0"/>
              </a:rPr>
              <a:t>system</a:t>
            </a:r>
            <a:endParaRPr lang="en-US" sz="2600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533400" indent="-533400" eaLnBrk="1" hangingPunct="1">
              <a:lnSpc>
                <a:spcPct val="90000"/>
              </a:lnSpc>
              <a:buFont typeface="Times" charset="0"/>
              <a:buNone/>
              <a:defRPr/>
            </a:pPr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3. Coordinates policy development reasonably and appropriately related to these technical </a:t>
            </a:r>
            <a:r>
              <a:rPr lang="en-US" sz="2600" dirty="0" smtClean="0">
                <a:latin typeface="Times New Roman" charset="0"/>
                <a:ea typeface="ＭＳ Ｐゴシック" charset="0"/>
                <a:cs typeface="ＭＳ Ｐゴシック" charset="0"/>
              </a:rPr>
              <a:t>functions</a:t>
            </a:r>
            <a:endParaRPr lang="en-US" sz="2600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533400" indent="-533400" eaLnBrk="1" hangingPunct="1">
              <a:lnSpc>
                <a:spcPct val="90000"/>
              </a:lnSpc>
              <a:defRPr/>
            </a:pP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7891" name="Picture 9" descr="ICANNLogodkblues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699125"/>
            <a:ext cx="14478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ICANN - ENOG - Odessa 2012</a:t>
            </a: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90C8-CA75-604C-AF2D-A37C8AD7F89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395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ICANN Participation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27480"/>
            <a:ext cx="8229600" cy="467868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ICANN has the support of governments 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– 107 including all 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of the G8 and most of the G20 are in the GAC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116 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country code registry managers support the </a:t>
            </a:r>
            <a:r>
              <a:rPr lang="en-US" sz="2800" dirty="0" err="1">
                <a:latin typeface="Arial" charset="0"/>
                <a:ea typeface="ＭＳ Ｐゴシック" charset="0"/>
                <a:cs typeface="ＭＳ Ｐゴシック" charset="0"/>
              </a:rPr>
              <a:t>ccSNO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, and more are joining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140 At-Large Structures (ALS) representing the end-users on around 100 countries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ICANN 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policies regulate the generic name space, coordinate global addressing, and manage the technical parameters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ICANN is one player in the Internet 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ecosystem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ICANN needs participation at every level in the </a:t>
            </a:r>
            <a:r>
              <a:rPr lang="en-US" sz="2800" dirty="0" err="1" smtClean="0">
                <a:latin typeface="Arial" charset="0"/>
                <a:ea typeface="ＭＳ Ｐゴシック" charset="0"/>
                <a:cs typeface="ＭＳ Ｐゴシック" charset="0"/>
              </a:rPr>
              <a:t>multistakeholder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 structure</a:t>
            </a: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65539" name="Picture 9" descr="ICANNLogodkblues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699125"/>
            <a:ext cx="14478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ICANN - ENOG - Odessa 2012</a:t>
            </a: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90C8-CA75-604C-AF2D-A37C8AD7F89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174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800" y="172720"/>
            <a:ext cx="9072880" cy="1244918"/>
          </a:xfrm>
        </p:spPr>
        <p:txBody>
          <a:bodyPr>
            <a:noAutofit/>
          </a:bodyPr>
          <a:lstStyle/>
          <a:p>
            <a:r>
              <a:rPr lang="en-US" sz="2800" dirty="0" smtClean="0"/>
              <a:t>RIR in a model of enhanced, multi-stakeholder coordination to ensure the stability and security of the Internet</a:t>
            </a:r>
            <a:endParaRPr lang="en-US" sz="2800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/>
          <a:srcRect l="171" r="171"/>
          <a:stretch>
            <a:fillRect/>
          </a:stretch>
        </p:blipFill>
        <p:spPr/>
      </p:pic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ICANN - ENOG - Odessa 2012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90C8-CA75-604C-AF2D-A37C8AD7F89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14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4455" y="3405909"/>
            <a:ext cx="7955695" cy="2152209"/>
          </a:xfrm>
        </p:spPr>
        <p:txBody>
          <a:bodyPr>
            <a:normAutofit/>
          </a:bodyPr>
          <a:lstStyle/>
          <a:p>
            <a:r>
              <a:rPr lang="en-US" dirty="0" smtClean="0"/>
              <a:t>International Foundation for </a:t>
            </a:r>
            <a:br>
              <a:rPr lang="en-US" dirty="0" smtClean="0"/>
            </a:br>
            <a:r>
              <a:rPr lang="en-US" dirty="0" smtClean="0"/>
              <a:t>Online Responsibility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00805" y="6100354"/>
            <a:ext cx="1704614" cy="757646"/>
          </a:xfrm>
        </p:spPr>
        <p:txBody>
          <a:bodyPr>
            <a:normAutofit fontScale="70000" lnSpcReduction="20000"/>
          </a:bodyPr>
          <a:lstStyle/>
          <a:p>
            <a:r>
              <a:rPr lang="en-US" sz="1800" dirty="0" err="1" smtClean="0"/>
              <a:t>Sébastien</a:t>
            </a:r>
            <a:r>
              <a:rPr lang="en-US" sz="1800" dirty="0" smtClean="0"/>
              <a:t> Bachollet</a:t>
            </a:r>
          </a:p>
          <a:p>
            <a:r>
              <a:rPr lang="en-US" sz="1800" dirty="0" smtClean="0"/>
              <a:t>IFFOR Board member</a:t>
            </a:r>
          </a:p>
        </p:txBody>
      </p:sp>
    </p:spTree>
    <p:extLst>
      <p:ext uri="{BB962C8B-B14F-4D97-AF65-F5344CB8AC3E}">
        <p14:creationId xmlns:p14="http://schemas.microsoft.com/office/powerpoint/2010/main" val="2440960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fr-FR"/>
          </a:p>
        </p:txBody>
      </p:sp>
      <p:sp>
        <p:nvSpPr>
          <p:cNvPr id="4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ICANN - ENOG - Odessa 2012</a:t>
            </a:r>
            <a:endParaRPr lang="fr-FR"/>
          </a:p>
        </p:txBody>
      </p:sp>
      <p:sp>
        <p:nvSpPr>
          <p:cNvPr id="5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5EA8-2B3F-4B1B-B974-16A30EFCB30C}" type="slidenum">
              <a:rPr lang="fr-FR"/>
              <a:pPr/>
              <a:t>2</a:t>
            </a:fld>
            <a:endParaRPr lang="fr-FR"/>
          </a:p>
        </p:txBody>
      </p:sp>
      <p:pic>
        <p:nvPicPr>
          <p:cNvPr id="800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1338" y="-100013"/>
            <a:ext cx="9866313" cy="6946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ICM </a:t>
            </a:r>
            <a:r>
              <a:rPr lang="en-US" dirty="0"/>
              <a:t>Registry - .XXX TLD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On </a:t>
            </a:r>
            <a:r>
              <a:rPr lang="en-GB" dirty="0"/>
              <a:t>18</a:t>
            </a:r>
            <a:r>
              <a:rPr lang="en-GB" baseline="30000" dirty="0"/>
              <a:t>th</a:t>
            </a:r>
            <a:r>
              <a:rPr lang="en-GB" dirty="0"/>
              <a:t> March 2011 ICM Registry was granted the .XXX top-level domain</a:t>
            </a:r>
            <a:endParaRPr lang="en-US" dirty="0"/>
          </a:p>
          <a:p>
            <a:r>
              <a:rPr lang="en-GB" dirty="0"/>
              <a:t>ICM Registry works with a not-for-profit organisation to serve as the policy-making body for the .XXX extension</a:t>
            </a:r>
            <a:endParaRPr lang="en-US" dirty="0"/>
          </a:p>
          <a:p>
            <a:r>
              <a:rPr lang="en-GB" dirty="0"/>
              <a:t>That organisation is the International Foundation for Online Responsibility (IFFOR)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0226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IFFOR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IFFOR </a:t>
            </a:r>
            <a:r>
              <a:rPr lang="en-GB" dirty="0"/>
              <a:t>is a ‘not-for-profit’ </a:t>
            </a:r>
            <a:r>
              <a:rPr lang="en-GB" dirty="0" smtClean="0"/>
              <a:t>organization</a:t>
            </a:r>
            <a:endParaRPr lang="en-US" dirty="0"/>
          </a:p>
          <a:p>
            <a:r>
              <a:rPr lang="en-GB" dirty="0"/>
              <a:t>IFFOR is independent from ICM Registry</a:t>
            </a:r>
            <a:endParaRPr lang="en-US" dirty="0"/>
          </a:p>
          <a:p>
            <a:r>
              <a:rPr lang="en-GB" dirty="0"/>
              <a:t>IFFOR has its own board of directors</a:t>
            </a:r>
            <a:endParaRPr lang="en-US" dirty="0"/>
          </a:p>
          <a:p>
            <a:r>
              <a:rPr lang="en-GB" dirty="0"/>
              <a:t>IFFOR is led by an Executive Director</a:t>
            </a:r>
            <a:endParaRPr lang="en-US" dirty="0"/>
          </a:p>
          <a:p>
            <a:r>
              <a:rPr lang="en-GB" dirty="0"/>
              <a:t>IFFOR has its own policy counsel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0866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IFFOR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 smtClean="0"/>
              <a:t>The </a:t>
            </a:r>
            <a:r>
              <a:rPr lang="en-GB" sz="2400" dirty="0"/>
              <a:t>policy counsel consists of</a:t>
            </a:r>
            <a:endParaRPr lang="en-US" sz="2400" dirty="0"/>
          </a:p>
          <a:p>
            <a:r>
              <a:rPr lang="en-GB" dirty="0" smtClean="0"/>
              <a:t>5 </a:t>
            </a:r>
            <a:r>
              <a:rPr lang="en-US" dirty="0"/>
              <a:t>Sponsored Community (adult industry) </a:t>
            </a:r>
          </a:p>
          <a:p>
            <a:r>
              <a:rPr lang="en-GB" dirty="0"/>
              <a:t>1 Privacy and Security advocate</a:t>
            </a:r>
            <a:endParaRPr lang="en-US" dirty="0"/>
          </a:p>
          <a:p>
            <a:r>
              <a:rPr lang="en-GB" dirty="0"/>
              <a:t>1 Free speech advocate</a:t>
            </a:r>
            <a:endParaRPr lang="en-US" dirty="0"/>
          </a:p>
          <a:p>
            <a:r>
              <a:rPr lang="en-GB" dirty="0"/>
              <a:t>1 Child protection advocate</a:t>
            </a:r>
            <a:endParaRPr lang="en-US" dirty="0"/>
          </a:p>
          <a:p>
            <a:r>
              <a:rPr lang="en-GB" dirty="0"/>
              <a:t>1 ICM Registry </a:t>
            </a:r>
            <a:r>
              <a:rPr lang="en-GB" dirty="0" smtClean="0"/>
              <a:t>representative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0495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International </a:t>
            </a:r>
            <a:r>
              <a:rPr lang="en-US" dirty="0"/>
              <a:t>Foundation for </a:t>
            </a:r>
            <a:br>
              <a:rPr lang="en-US" dirty="0"/>
            </a:br>
            <a:r>
              <a:rPr lang="en-US" dirty="0"/>
              <a:t>Online Responsibility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0" r="887" b="21064"/>
          <a:stretch/>
        </p:blipFill>
        <p:spPr bwMode="auto">
          <a:xfrm>
            <a:off x="414968" y="2052319"/>
            <a:ext cx="8350243" cy="4008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295" y="413416"/>
            <a:ext cx="2362466" cy="1222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39271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ICANN - ENOG - Odessa 2012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90C8-CA75-604C-AF2D-A37C8AD7F891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829" y="1"/>
            <a:ext cx="6856610" cy="618533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212745" y="6161643"/>
            <a:ext cx="42794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u="sng" dirty="0">
                <a:hlinkClick r:id="rId3"/>
              </a:rPr>
              <a:t>dsmiley</a:t>
            </a:r>
            <a:r>
              <a:rPr lang="fr-FR" u="sng" dirty="0" smtClean="0">
                <a:hlinkClick r:id="rId3"/>
              </a:rPr>
              <a:t>.</a:t>
            </a:r>
            <a:endParaRPr lang="fr-FR" u="sng" dirty="0" smtClean="0"/>
          </a:p>
          <a:p>
            <a:r>
              <a:rPr lang="fr-FR" dirty="0">
                <a:hlinkClick r:id="rId3"/>
              </a:rPr>
              <a:t>http://myigf.com/archives/author/dsmiley</a:t>
            </a:r>
            <a:r>
              <a:rPr lang="fr-FR" dirty="0" smtClean="0">
                <a:hlinkClick r:id="rId3"/>
              </a:rPr>
              <a:t>/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6803078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Espace réservé de la date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fr-FR" smtClean="0">
                <a:ea typeface="ＭＳ Ｐゴシック" pitchFamily="34" charset="-128"/>
              </a:rPr>
              <a:t>22-23/05/2012</a:t>
            </a:r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1205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EC9246E-9B6E-4A70-AF19-F27B42AA895A}" type="slidenum">
              <a:rPr lang="fr-FR" smtClean="0">
                <a:ea typeface="ＭＳ Ｐゴシック" pitchFamily="34" charset="-128"/>
              </a:rPr>
              <a:pPr/>
              <a:t>25</a:t>
            </a:fld>
            <a:endParaRPr lang="fr-FR" smtClean="0">
              <a:ea typeface="ＭＳ Ｐゴシック" pitchFamily="34" charset="-128"/>
            </a:endParaRPr>
          </a:p>
        </p:txBody>
      </p:sp>
      <p:sp>
        <p:nvSpPr>
          <p:cNvPr id="51206" name="Espace réservé du pied de page 8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>
                <a:ea typeface="ＭＳ Ｐゴシック" pitchFamily="34" charset="-128"/>
              </a:rPr>
              <a:t>ICANN - ENOG - Odessa 2012</a:t>
            </a:r>
          </a:p>
        </p:txBody>
      </p:sp>
      <p:pic>
        <p:nvPicPr>
          <p:cNvPr id="5120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3975" y="335089"/>
            <a:ext cx="9234488" cy="651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457200" y="119658"/>
            <a:ext cx="8229600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Sébastien Bachollet</a:t>
            </a:r>
            <a:endParaRPr lang="fr-FR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1909762" y="1224365"/>
            <a:ext cx="6777037" cy="5497109"/>
          </a:xfrm>
        </p:spPr>
        <p:txBody>
          <a:bodyPr>
            <a:normAutofit fontScale="70000" lnSpcReduction="20000"/>
          </a:bodyPr>
          <a:lstStyle/>
          <a:p>
            <a:pPr lvl="2">
              <a:defRPr/>
            </a:pPr>
            <a:r>
              <a:rPr lang="en-US" dirty="0" smtClean="0">
                <a:hlinkClick r:id="rId2"/>
              </a:rPr>
              <a:t>sebastien@bachollet.com</a:t>
            </a:r>
            <a:endParaRPr lang="en-US" dirty="0" smtClean="0"/>
          </a:p>
          <a:p>
            <a:pPr lvl="2">
              <a:defRPr/>
            </a:pPr>
            <a:r>
              <a:rPr lang="en-US" dirty="0" smtClean="0">
                <a:hlinkClick r:id="rId3"/>
              </a:rPr>
              <a:t>http://sebastien.bachollet.fr/</a:t>
            </a:r>
            <a:endParaRPr lang="en-US" dirty="0" smtClean="0"/>
          </a:p>
          <a:p>
            <a:pPr>
              <a:defRPr/>
            </a:pPr>
            <a:r>
              <a:rPr lang="en-US" dirty="0" smtClean="0"/>
              <a:t>ICANN</a:t>
            </a:r>
          </a:p>
          <a:p>
            <a:pPr lvl="1">
              <a:defRPr/>
            </a:pPr>
            <a:r>
              <a:rPr lang="en-US" dirty="0" smtClean="0"/>
              <a:t>Board Member – 2010 – 2014</a:t>
            </a:r>
          </a:p>
          <a:p>
            <a:pPr lvl="1">
              <a:defRPr/>
            </a:pPr>
            <a:r>
              <a:rPr lang="en-US" dirty="0" smtClean="0"/>
              <a:t>Vice-chair </a:t>
            </a:r>
            <a:r>
              <a:rPr lang="en-US" dirty="0" smtClean="0">
                <a:hlinkClick r:id="rId4"/>
              </a:rPr>
              <a:t>ALAC</a:t>
            </a:r>
            <a:r>
              <a:rPr lang="en-US" dirty="0" smtClean="0"/>
              <a:t> – 2007 – 2010</a:t>
            </a:r>
          </a:p>
          <a:p>
            <a:pPr lvl="1">
              <a:defRPr/>
            </a:pPr>
            <a:r>
              <a:rPr lang="en-US" dirty="0" smtClean="0"/>
              <a:t>Business Constituency – 2001 – 2004</a:t>
            </a:r>
          </a:p>
          <a:p>
            <a:pPr>
              <a:defRPr/>
            </a:pPr>
            <a:r>
              <a:rPr lang="en-US" dirty="0" smtClean="0"/>
              <a:t>IFFOR</a:t>
            </a:r>
          </a:p>
          <a:p>
            <a:pPr lvl="1">
              <a:defRPr/>
            </a:pPr>
            <a:r>
              <a:rPr lang="en-US" dirty="0" smtClean="0"/>
              <a:t>Board Member – 2011 – 2014</a:t>
            </a:r>
          </a:p>
          <a:p>
            <a:pPr>
              <a:defRPr/>
            </a:pPr>
            <a:r>
              <a:rPr lang="en-US" dirty="0" smtClean="0"/>
              <a:t>Isoc France</a:t>
            </a:r>
          </a:p>
          <a:p>
            <a:pPr lvl="1">
              <a:defRPr/>
            </a:pPr>
            <a:r>
              <a:rPr lang="en-US" dirty="0" smtClean="0"/>
              <a:t>President </a:t>
            </a:r>
            <a:r>
              <a:rPr lang="en-US" dirty="0" err="1" smtClean="0"/>
              <a:t>d’honneur</a:t>
            </a:r>
            <a:r>
              <a:rPr lang="en-US" dirty="0" smtClean="0"/>
              <a:t> – 2009 …</a:t>
            </a:r>
          </a:p>
          <a:p>
            <a:pPr lvl="1">
              <a:defRPr/>
            </a:pPr>
            <a:r>
              <a:rPr lang="en-US" dirty="0" smtClean="0"/>
              <a:t>President – 2004 – 2009</a:t>
            </a:r>
          </a:p>
          <a:p>
            <a:pPr lvl="2">
              <a:defRPr/>
            </a:pPr>
            <a:r>
              <a:rPr lang="en-US" dirty="0" smtClean="0">
                <a:hlinkClick r:id="rId5"/>
              </a:rPr>
              <a:t>www.isoc.fr</a:t>
            </a:r>
            <a:endParaRPr lang="en-US" dirty="0" smtClean="0"/>
          </a:p>
          <a:p>
            <a:pPr>
              <a:defRPr/>
            </a:pPr>
            <a:r>
              <a:rPr lang="en-US" dirty="0" err="1" smtClean="0"/>
              <a:t>Egeni</a:t>
            </a:r>
            <a:endParaRPr lang="en-US" dirty="0" smtClean="0"/>
          </a:p>
          <a:p>
            <a:pPr lvl="1">
              <a:defRPr/>
            </a:pPr>
            <a:r>
              <a:rPr lang="en-US" dirty="0" smtClean="0"/>
              <a:t>President – 2001 – 2008</a:t>
            </a:r>
          </a:p>
          <a:p>
            <a:pPr>
              <a:defRPr/>
            </a:pPr>
            <a:r>
              <a:rPr lang="en-US" dirty="0" smtClean="0"/>
              <a:t>Publications</a:t>
            </a:r>
          </a:p>
          <a:p>
            <a:pPr lvl="1">
              <a:defRPr/>
            </a:pPr>
            <a:r>
              <a:rPr lang="en-US" dirty="0" smtClean="0">
                <a:hlinkClick r:id="rId6"/>
              </a:rPr>
              <a:t>Des </a:t>
            </a:r>
            <a:r>
              <a:rPr lang="en-US" dirty="0" err="1" smtClean="0">
                <a:hlinkClick r:id="rId6"/>
              </a:rPr>
              <a:t>souris</a:t>
            </a:r>
            <a:r>
              <a:rPr lang="en-US" dirty="0" smtClean="0">
                <a:hlinkClick r:id="rId6"/>
              </a:rPr>
              <a:t> et des </a:t>
            </a:r>
            <a:r>
              <a:rPr lang="en-US" dirty="0" err="1" smtClean="0">
                <a:hlinkClick r:id="rId6"/>
              </a:rPr>
              <a:t>hommes</a:t>
            </a:r>
            <a:r>
              <a:rPr lang="en-US" dirty="0" smtClean="0">
                <a:hlinkClick r:id="rId6"/>
              </a:rPr>
              <a:t> </a:t>
            </a:r>
            <a:r>
              <a:rPr lang="en-US" dirty="0" smtClean="0">
                <a:hlinkClick r:id="rId7"/>
              </a:rPr>
              <a:t>–</a:t>
            </a:r>
            <a:r>
              <a:rPr lang="en-US" dirty="0" smtClean="0">
                <a:hlinkClick r:id="rId6"/>
              </a:rPr>
              <a:t> 2005</a:t>
            </a:r>
            <a:endParaRPr lang="en-US" dirty="0" smtClean="0"/>
          </a:p>
          <a:p>
            <a:pPr lvl="1">
              <a:defRPr/>
            </a:pPr>
            <a:r>
              <a:rPr lang="en-US" dirty="0" err="1" smtClean="0">
                <a:hlinkClick r:id="rId7"/>
              </a:rPr>
              <a:t>Géopolitique</a:t>
            </a:r>
            <a:r>
              <a:rPr lang="en-US" dirty="0" smtClean="0">
                <a:hlinkClick r:id="rId7"/>
              </a:rPr>
              <a:t> de </a:t>
            </a:r>
            <a:r>
              <a:rPr lang="en-US" dirty="0" err="1" smtClean="0">
                <a:hlinkClick r:id="rId7"/>
              </a:rPr>
              <a:t>l’Internet</a:t>
            </a:r>
            <a:r>
              <a:rPr lang="en-US" dirty="0" smtClean="0">
                <a:hlinkClick r:id="rId7"/>
              </a:rPr>
              <a:t> – 2003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52226" name="Espace réservé de la date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fr-FR" smtClean="0">
                <a:latin typeface="Arial" charset="0"/>
                <a:ea typeface="ＭＳ Ｐゴシック" pitchFamily="34" charset="-128"/>
              </a:rPr>
              <a:t>22-23/05/2012</a:t>
            </a:r>
          </a:p>
        </p:txBody>
      </p:sp>
      <p:sp>
        <p:nvSpPr>
          <p:cNvPr id="52227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>
                <a:latin typeface="Arial" charset="0"/>
                <a:ea typeface="ＭＳ Ｐゴシック" pitchFamily="34" charset="-128"/>
              </a:rPr>
              <a:t>ICANN - ENOG - Odessa 2012</a:t>
            </a:r>
            <a:endParaRPr lang="fr-FR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222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B057DDA-1700-4608-95EC-316E2C125C1E}" type="slidenum">
              <a:rPr lang="fr-FR" smtClean="0">
                <a:latin typeface="Arial" charset="0"/>
                <a:ea typeface="ＭＳ Ｐゴシック" pitchFamily="34" charset="-128"/>
              </a:rPr>
              <a:pPr/>
              <a:t>26</a:t>
            </a:fld>
            <a:endParaRPr lang="fr-FR" smtClean="0">
              <a:latin typeface="Arial" charset="0"/>
              <a:ea typeface="ＭＳ Ｐゴシック" pitchFamily="34" charset="-128"/>
            </a:endParaRPr>
          </a:p>
        </p:txBody>
      </p:sp>
      <p:pic>
        <p:nvPicPr>
          <p:cNvPr id="52231" name="Picture 5" descr="egeni_logo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86115" y="4951333"/>
            <a:ext cx="500063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2" name="Picture 163" descr="IsocFranceRVB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22975" y="4005064"/>
            <a:ext cx="1428750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3" name="Picture 7" descr="C:\Users\Sébastien Bachollet\Pictures\ICANN\Mexico\logo_at-large_test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56425" y="2193156"/>
            <a:ext cx="739775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5" name="Image 13" descr="ICANN.gif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838872" y="1647110"/>
            <a:ext cx="952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Image 12" descr="JMP_1075.JPG"/>
          <p:cNvPicPr>
            <a:picLocks noChangeAspect="1"/>
          </p:cNvPicPr>
          <p:nvPr/>
        </p:nvPicPr>
        <p:blipFill>
          <a:blip r:embed="rId12" cstate="print"/>
          <a:srcRect l="4131" r="10457" b="23750"/>
          <a:stretch>
            <a:fillRect/>
          </a:stretch>
        </p:blipFill>
        <p:spPr bwMode="auto">
          <a:xfrm>
            <a:off x="323850" y="1700213"/>
            <a:ext cx="1585913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Image 14" descr="JMP_1073.JPG"/>
          <p:cNvPicPr>
            <a:picLocks noChangeAspect="1"/>
          </p:cNvPicPr>
          <p:nvPr/>
        </p:nvPicPr>
        <p:blipFill>
          <a:blip r:embed="rId13" cstate="print"/>
          <a:srcRect l="10486" r="13647" b="46851"/>
          <a:stretch>
            <a:fillRect/>
          </a:stretch>
        </p:blipFill>
        <p:spPr bwMode="auto">
          <a:xfrm>
            <a:off x="7728036" y="4308531"/>
            <a:ext cx="1234259" cy="1301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111071" y="3172546"/>
            <a:ext cx="845354" cy="562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6" descr="bachollet20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485900"/>
            <a:ext cx="1655763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66152"/>
            <a:ext cx="8229600" cy="1143000"/>
          </a:xfrm>
        </p:spPr>
        <p:txBody>
          <a:bodyPr/>
          <a:lstStyle/>
          <a:p>
            <a:r>
              <a:rPr lang="fr-FR" b="1" dirty="0" smtClean="0"/>
              <a:t>Sébastien Bachollet</a:t>
            </a:r>
          </a:p>
        </p:txBody>
      </p:sp>
      <p:sp>
        <p:nvSpPr>
          <p:cNvPr id="37892" name="Espace réservé du contenu 12"/>
          <p:cNvSpPr>
            <a:spLocks noGrp="1"/>
          </p:cNvSpPr>
          <p:nvPr>
            <p:ph idx="4294967295"/>
          </p:nvPr>
        </p:nvSpPr>
        <p:spPr>
          <a:xfrm>
            <a:off x="2303463" y="1457325"/>
            <a:ext cx="6840537" cy="52117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r-FR" sz="2500" b="1" dirty="0" smtClean="0"/>
              <a:t>ITEMS</a:t>
            </a:r>
          </a:p>
          <a:p>
            <a:pPr lvl="1">
              <a:lnSpc>
                <a:spcPct val="80000"/>
              </a:lnSpc>
            </a:pPr>
            <a:r>
              <a:rPr lang="fr-FR" sz="2200" b="1" dirty="0" smtClean="0"/>
              <a:t>Consultant Manager – SI &amp; gouvernance d’Internet</a:t>
            </a:r>
          </a:p>
          <a:p>
            <a:pPr>
              <a:lnSpc>
                <a:spcPct val="80000"/>
              </a:lnSpc>
            </a:pPr>
            <a:r>
              <a:rPr lang="fr-FR" sz="2500" b="1" dirty="0" smtClean="0"/>
              <a:t>Gérant Fondateur de BBS – 7 ans</a:t>
            </a:r>
          </a:p>
          <a:p>
            <a:pPr lvl="1">
              <a:lnSpc>
                <a:spcPct val="80000"/>
              </a:lnSpc>
            </a:pPr>
            <a:r>
              <a:rPr lang="fr-FR" sz="2200" b="1" dirty="0" smtClean="0"/>
              <a:t>Consultant SI &amp; gouvernance d’Internet</a:t>
            </a:r>
          </a:p>
          <a:p>
            <a:pPr>
              <a:lnSpc>
                <a:spcPct val="80000"/>
              </a:lnSpc>
            </a:pPr>
            <a:r>
              <a:rPr lang="fr-FR" sz="2500" b="1" dirty="0" err="1" smtClean="0"/>
              <a:t>Cigref</a:t>
            </a:r>
            <a:r>
              <a:rPr lang="fr-FR" sz="2500" b="1" dirty="0" smtClean="0"/>
              <a:t> – 3 ans</a:t>
            </a:r>
          </a:p>
          <a:p>
            <a:pPr lvl="1">
              <a:lnSpc>
                <a:spcPct val="80000"/>
              </a:lnSpc>
            </a:pPr>
            <a:r>
              <a:rPr lang="fr-FR" sz="2200" b="1" dirty="0" smtClean="0"/>
              <a:t>Délégué Général Adjoint</a:t>
            </a:r>
          </a:p>
          <a:p>
            <a:pPr lvl="1">
              <a:lnSpc>
                <a:spcPct val="80000"/>
              </a:lnSpc>
            </a:pPr>
            <a:r>
              <a:rPr lang="fr-FR" sz="2200" b="1" dirty="0" smtClean="0"/>
              <a:t>International – fournisseurs – gouvernance</a:t>
            </a:r>
          </a:p>
          <a:p>
            <a:pPr>
              <a:lnSpc>
                <a:spcPct val="80000"/>
              </a:lnSpc>
            </a:pPr>
            <a:r>
              <a:rPr lang="fr-FR" sz="2500" b="1" dirty="0" smtClean="0"/>
              <a:t>SNCF – 8 ans</a:t>
            </a:r>
          </a:p>
          <a:p>
            <a:pPr lvl="1">
              <a:lnSpc>
                <a:spcPct val="80000"/>
              </a:lnSpc>
            </a:pPr>
            <a:r>
              <a:rPr lang="fr-FR" sz="2200" b="1" dirty="0" smtClean="0"/>
              <a:t>Socrate terminaux distribution (GL)</a:t>
            </a:r>
          </a:p>
          <a:p>
            <a:pPr lvl="1">
              <a:lnSpc>
                <a:spcPct val="80000"/>
              </a:lnSpc>
            </a:pPr>
            <a:r>
              <a:rPr lang="fr-FR" sz="2200" b="1" dirty="0" smtClean="0"/>
              <a:t>Stratégie distribution &amp; système (GL)</a:t>
            </a:r>
          </a:p>
          <a:p>
            <a:pPr lvl="1">
              <a:lnSpc>
                <a:spcPct val="80000"/>
              </a:lnSpc>
            </a:pPr>
            <a:r>
              <a:rPr lang="fr-FR" sz="2200" b="1" dirty="0" smtClean="0"/>
              <a:t>DSI adjoint (SNCF)</a:t>
            </a:r>
          </a:p>
          <a:p>
            <a:pPr>
              <a:lnSpc>
                <a:spcPct val="80000"/>
              </a:lnSpc>
            </a:pPr>
            <a:r>
              <a:rPr lang="fr-FR" sz="2500" b="1" dirty="0" smtClean="0"/>
              <a:t>Air Inter – 5 ans</a:t>
            </a:r>
          </a:p>
          <a:p>
            <a:pPr lvl="1">
              <a:lnSpc>
                <a:spcPct val="80000"/>
              </a:lnSpc>
            </a:pPr>
            <a:r>
              <a:rPr lang="fr-FR" sz="2200" b="1" dirty="0" smtClean="0"/>
              <a:t>Marketing + système distribution</a:t>
            </a:r>
          </a:p>
        </p:txBody>
      </p:sp>
      <p:pic>
        <p:nvPicPr>
          <p:cNvPr id="37893" name="Image 11" descr="DSC_797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3587750"/>
            <a:ext cx="158115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90C8-CA75-604C-AF2D-A37C8AD7F891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ICANN - ENOG - Odessa 2012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Internet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625739"/>
            <a:ext cx="7783512" cy="41148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sz="2800" dirty="0"/>
              <a:t>Technology developed since the 1960s</a:t>
            </a:r>
          </a:p>
          <a:p>
            <a:pPr>
              <a:lnSpc>
                <a:spcPct val="90000"/>
              </a:lnSpc>
            </a:pPr>
            <a:r>
              <a:rPr lang="en-GB" sz="2800" dirty="0"/>
              <a:t>Technical specifications: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Internet Engineering Task Force (IETF)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Multi-stakeholder development</a:t>
            </a:r>
          </a:p>
          <a:p>
            <a:pPr>
              <a:lnSpc>
                <a:spcPct val="90000"/>
              </a:lnSpc>
            </a:pPr>
            <a:r>
              <a:rPr lang="en-GB" sz="2800" dirty="0"/>
              <a:t>Distributed system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Network of networks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No single owner of the Internet</a:t>
            </a:r>
          </a:p>
          <a:p>
            <a:pPr>
              <a:lnSpc>
                <a:spcPct val="90000"/>
              </a:lnSpc>
            </a:pPr>
            <a:r>
              <a:rPr lang="en-GB" sz="2800" dirty="0"/>
              <a:t>Dynamic Naming System (DNS) since 1980s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A hierarchy of name servers with one single Root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Fully distributed around the world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en-US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ICANN - ENOG - Odessa 2012</a:t>
            </a:r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90C8-CA75-604C-AF2D-A37C8AD7F891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te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12" y="922789"/>
            <a:ext cx="9121059" cy="5261009"/>
          </a:xfrm>
          <a:prstGeom prst="rect">
            <a:avLst/>
          </a:prstGeom>
          <a:noFill/>
        </p:spPr>
      </p:pic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7963"/>
            <a:ext cx="8229600" cy="822325"/>
          </a:xfrm>
        </p:spPr>
        <p:txBody>
          <a:bodyPr>
            <a:noAutofit/>
          </a:bodyPr>
          <a:lstStyle/>
          <a:p>
            <a:r>
              <a:rPr lang="en-US" sz="3200" dirty="0"/>
              <a:t>Self-management of these resources has allowed the global Internet to grow from this…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90C8-CA75-604C-AF2D-A37C8AD7F89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ICANN - ENOG - Odessa 2012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824"/>
            <a:ext cx="8229600" cy="1143000"/>
          </a:xfrm>
        </p:spPr>
        <p:txBody>
          <a:bodyPr/>
          <a:lstStyle/>
          <a:p>
            <a:r>
              <a:rPr lang="en-US" dirty="0"/>
              <a:t>To this…</a:t>
            </a:r>
          </a:p>
        </p:txBody>
      </p:sp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946845"/>
            <a:ext cx="8963025" cy="521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90C8-CA75-604C-AF2D-A37C8AD7F891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ICANN - ENOG - Odessa 2012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302"/>
            <a:ext cx="8229600" cy="1143000"/>
          </a:xfrm>
        </p:spPr>
        <p:txBody>
          <a:bodyPr/>
          <a:lstStyle/>
          <a:p>
            <a:r>
              <a:rPr lang="en-US" dirty="0"/>
              <a:t>And, eventually, to this…</a:t>
            </a:r>
          </a:p>
        </p:txBody>
      </p:sp>
      <p:pic>
        <p:nvPicPr>
          <p:cNvPr id="50182" name="Picture 6" descr="internet2002 cro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2588" y="727075"/>
            <a:ext cx="8315325" cy="5160963"/>
          </a:xfrm>
          <a:prstGeom prst="rect">
            <a:avLst/>
          </a:prstGeom>
          <a:noFill/>
        </p:spPr>
      </p:pic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192088" y="5851525"/>
            <a:ext cx="8761412" cy="10064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2000" smtClean="0">
                <a:solidFill>
                  <a:srgbClr val="000000"/>
                </a:solidFill>
                <a:latin typeface="Arial" pitchFamily="34" charset="0"/>
                <a:ea typeface="+mn-ea"/>
              </a:rPr>
              <a:t>This image is a mathematical map of Internet routing in 2002. The colors highlight the geographical and commercial distribution of the Internet's various networks.</a:t>
            </a:r>
            <a:r>
              <a:rPr lang="en-US" sz="2000" smtClean="0">
                <a:solidFill>
                  <a:srgbClr val="000000"/>
                </a:solidFill>
                <a:latin typeface="Book Antiqua" pitchFamily="18" charset="0"/>
                <a:ea typeface="+mn-ea"/>
              </a:rPr>
              <a:t> 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90C8-CA75-604C-AF2D-A37C8AD7F891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ICANN - ENOG - Odessa 2012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5"/>
          <p:cNvSpPr>
            <a:spLocks noGrp="1"/>
          </p:cNvSpPr>
          <p:nvPr>
            <p:ph type="ftr" sz="quarter" idx="4294967295"/>
          </p:nvPr>
        </p:nvSpPr>
        <p:spPr bwMode="auto">
          <a:xfrm>
            <a:off x="228600" y="6477000"/>
            <a:ext cx="8001000" cy="381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b="1" smtClean="0"/>
              <a:t>ICANN - ENOG - Odessa 2012</a:t>
            </a:r>
            <a:endParaRPr lang="en-US" sz="800" b="1"/>
          </a:p>
        </p:txBody>
      </p:sp>
      <p:sp>
        <p:nvSpPr>
          <p:cNvPr id="6147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E3AA1D8-9ADE-45B5-A185-E071B9D8C54E}" type="slidenum">
              <a:rPr lang="en-US" smtClean="0">
                <a:ea typeface="ＭＳ Ｐゴシック" pitchFamily="34" charset="-128"/>
              </a:rPr>
              <a:pPr/>
              <a:t>7</a:t>
            </a:fld>
            <a:r>
              <a:rPr lang="en-US" b="1" smtClean="0">
                <a:latin typeface="Calibri" pitchFamily="34" charset="0"/>
                <a:ea typeface="ＭＳ Ｐゴシック" pitchFamily="34" charset="-128"/>
              </a:rPr>
              <a:t/>
            </a:r>
            <a:br>
              <a:rPr lang="en-US" b="1" smtClean="0">
                <a:latin typeface="Calibri" pitchFamily="34" charset="0"/>
                <a:ea typeface="ＭＳ Ｐゴシック" pitchFamily="34" charset="-128"/>
              </a:rPr>
            </a:br>
            <a:endParaRPr lang="en-US" sz="800" b="1" smtClean="0"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229600" cy="1066800"/>
          </a:xfrm>
        </p:spPr>
        <p:txBody>
          <a:bodyPr/>
          <a:lstStyle/>
          <a:p>
            <a:r>
              <a:rPr lang="en-US" smtClean="0"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Internet - An Evolving Ecosystem</a:t>
            </a:r>
          </a:p>
        </p:txBody>
      </p:sp>
      <p:sp>
        <p:nvSpPr>
          <p:cNvPr id="25" name="Rounded Rectangle 24"/>
          <p:cNvSpPr>
            <a:spLocks noChangeArrowheads="1"/>
          </p:cNvSpPr>
          <p:nvPr/>
        </p:nvSpPr>
        <p:spPr bwMode="auto">
          <a:xfrm>
            <a:off x="3810000" y="1447800"/>
            <a:ext cx="5105400" cy="304800"/>
          </a:xfrm>
          <a:prstGeom prst="roundRect">
            <a:avLst>
              <a:gd name="adj" fmla="val 16667"/>
            </a:avLst>
          </a:prstGeom>
          <a:solidFill>
            <a:srgbClr val="71C604"/>
          </a:solidFill>
          <a:ln w="0">
            <a:noFill/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en-US" sz="2000" b="1" i="1">
                <a:solidFill>
                  <a:srgbClr val="FFFFFF"/>
                </a:solidFill>
                <a:latin typeface="Calibri" pitchFamily="34" charset="0"/>
              </a:rPr>
              <a:t>What’s next? </a:t>
            </a:r>
          </a:p>
        </p:txBody>
      </p:sp>
      <p:grpSp>
        <p:nvGrpSpPr>
          <p:cNvPr id="2" name="Group 48"/>
          <p:cNvGrpSpPr>
            <a:grpSpLocks/>
          </p:cNvGrpSpPr>
          <p:nvPr/>
        </p:nvGrpSpPr>
        <p:grpSpPr bwMode="auto">
          <a:xfrm>
            <a:off x="85725" y="4751388"/>
            <a:ext cx="8829675" cy="1276350"/>
            <a:chOff x="85725" y="4751917"/>
            <a:chExt cx="8829675" cy="1275265"/>
          </a:xfrm>
        </p:grpSpPr>
        <p:sp>
          <p:nvSpPr>
            <p:cNvPr id="6164" name="Rounded Rectangle 27"/>
            <p:cNvSpPr>
              <a:spLocks noChangeArrowheads="1"/>
            </p:cNvSpPr>
            <p:nvPr/>
          </p:nvSpPr>
          <p:spPr bwMode="auto">
            <a:xfrm>
              <a:off x="1371600" y="5257899"/>
              <a:ext cx="7543800" cy="304541"/>
            </a:xfrm>
            <a:prstGeom prst="roundRect">
              <a:avLst>
                <a:gd name="adj" fmla="val 16667"/>
              </a:avLst>
            </a:prstGeom>
            <a:solidFill>
              <a:srgbClr val="808080"/>
            </a:solidFill>
            <a:ln w="0">
              <a:noFill/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r>
                <a:rPr lang="en-US" sz="1600" b="1">
                  <a:solidFill>
                    <a:schemeClr val="bg1"/>
                  </a:solidFill>
                  <a:latin typeface="Calibri" pitchFamily="34" charset="0"/>
                </a:rPr>
                <a:t>E-mail</a:t>
              </a:r>
            </a:p>
          </p:txBody>
        </p:sp>
        <p:sp>
          <p:nvSpPr>
            <p:cNvPr id="6165" name="Rounded Rectangle 29"/>
            <p:cNvSpPr>
              <a:spLocks noChangeArrowheads="1"/>
            </p:cNvSpPr>
            <p:nvPr/>
          </p:nvSpPr>
          <p:spPr bwMode="auto">
            <a:xfrm>
              <a:off x="2286000" y="4801087"/>
              <a:ext cx="6629400" cy="304541"/>
            </a:xfrm>
            <a:prstGeom prst="roundRect">
              <a:avLst>
                <a:gd name="adj" fmla="val 16667"/>
              </a:avLst>
            </a:prstGeom>
            <a:solidFill>
              <a:srgbClr val="808080"/>
            </a:solidFill>
            <a:ln w="0">
              <a:noFill/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r>
                <a:rPr lang="en-US" sz="1600" b="1">
                  <a:solidFill>
                    <a:schemeClr val="bg1"/>
                  </a:solidFill>
                  <a:latin typeface="Calibri" pitchFamily="34" charset="0"/>
                </a:rPr>
                <a:t>World Wide Web</a:t>
              </a:r>
            </a:p>
          </p:txBody>
        </p:sp>
        <p:sp>
          <p:nvSpPr>
            <p:cNvPr id="6166" name="Rounded Rectangle 30"/>
            <p:cNvSpPr>
              <a:spLocks noChangeArrowheads="1"/>
            </p:cNvSpPr>
            <p:nvPr/>
          </p:nvSpPr>
          <p:spPr bwMode="auto">
            <a:xfrm>
              <a:off x="914400" y="5714710"/>
              <a:ext cx="8001000" cy="304541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 w="0">
              <a:noFill/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r>
                <a:rPr lang="en-US" sz="1600" b="1">
                  <a:solidFill>
                    <a:schemeClr val="bg1"/>
                  </a:solidFill>
                  <a:latin typeface="Calibri" pitchFamily="34" charset="0"/>
                </a:rPr>
                <a:t>Arpanet</a:t>
              </a:r>
            </a:p>
          </p:txBody>
        </p:sp>
        <p:sp>
          <p:nvSpPr>
            <p:cNvPr id="6167" name="TextBox 25"/>
            <p:cNvSpPr txBox="1">
              <a:spLocks noChangeArrowheads="1"/>
            </p:cNvSpPr>
            <p:nvPr/>
          </p:nvSpPr>
          <p:spPr bwMode="auto">
            <a:xfrm>
              <a:off x="85725" y="5657850"/>
              <a:ext cx="6858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>
                  <a:solidFill>
                    <a:srgbClr val="7F7F7F"/>
                  </a:solidFill>
                  <a:latin typeface="Calibri" pitchFamily="34" charset="0"/>
                </a:rPr>
                <a:t>1969</a:t>
              </a:r>
            </a:p>
          </p:txBody>
        </p:sp>
        <p:sp>
          <p:nvSpPr>
            <p:cNvPr id="6168" name="TextBox 44"/>
            <p:cNvSpPr txBox="1">
              <a:spLocks noChangeArrowheads="1"/>
            </p:cNvSpPr>
            <p:nvPr/>
          </p:nvSpPr>
          <p:spPr bwMode="auto">
            <a:xfrm>
              <a:off x="609600" y="5235600"/>
              <a:ext cx="6858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>
                  <a:solidFill>
                    <a:srgbClr val="7F7F7F"/>
                  </a:solidFill>
                  <a:latin typeface="Calibri" pitchFamily="34" charset="0"/>
                </a:rPr>
                <a:t>1972</a:t>
              </a:r>
            </a:p>
          </p:txBody>
        </p:sp>
        <p:sp>
          <p:nvSpPr>
            <p:cNvPr id="6169" name="TextBox 45"/>
            <p:cNvSpPr txBox="1">
              <a:spLocks noChangeArrowheads="1"/>
            </p:cNvSpPr>
            <p:nvPr/>
          </p:nvSpPr>
          <p:spPr bwMode="auto">
            <a:xfrm>
              <a:off x="1447800" y="4751917"/>
              <a:ext cx="6858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>
                  <a:solidFill>
                    <a:srgbClr val="7F7F7F"/>
                  </a:solidFill>
                  <a:latin typeface="Calibri" pitchFamily="34" charset="0"/>
                </a:rPr>
                <a:t>1991</a:t>
              </a:r>
            </a:p>
          </p:txBody>
        </p:sp>
      </p:grpSp>
      <p:grpSp>
        <p:nvGrpSpPr>
          <p:cNvPr id="3" name="Group 49"/>
          <p:cNvGrpSpPr>
            <a:grpSpLocks/>
          </p:cNvGrpSpPr>
          <p:nvPr/>
        </p:nvGrpSpPr>
        <p:grpSpPr bwMode="auto">
          <a:xfrm>
            <a:off x="1795463" y="2705100"/>
            <a:ext cx="7119937" cy="1905000"/>
            <a:chOff x="1794935" y="2705100"/>
            <a:chExt cx="7120465" cy="1905000"/>
          </a:xfrm>
        </p:grpSpPr>
        <p:sp>
          <p:nvSpPr>
            <p:cNvPr id="6157" name="Rounded Rectangle 28"/>
            <p:cNvSpPr>
              <a:spLocks noChangeArrowheads="1"/>
            </p:cNvSpPr>
            <p:nvPr/>
          </p:nvSpPr>
          <p:spPr bwMode="auto">
            <a:xfrm>
              <a:off x="3047565" y="4229100"/>
              <a:ext cx="5867835" cy="381000"/>
            </a:xfrm>
            <a:prstGeom prst="roundRect">
              <a:avLst>
                <a:gd name="adj" fmla="val 16667"/>
              </a:avLst>
            </a:prstGeom>
            <a:solidFill>
              <a:srgbClr val="FF6600"/>
            </a:solidFill>
            <a:ln w="0">
              <a:noFill/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r>
                <a:rPr lang="en-US" sz="1600" b="1">
                  <a:solidFill>
                    <a:schemeClr val="bg1"/>
                  </a:solidFill>
                  <a:latin typeface="Calibri" pitchFamily="34" charset="0"/>
                </a:rPr>
                <a:t>Wireless Connectivity</a:t>
              </a:r>
            </a:p>
          </p:txBody>
        </p:sp>
        <p:sp>
          <p:nvSpPr>
            <p:cNvPr id="6158" name="Rounded Rectangle 31"/>
            <p:cNvSpPr>
              <a:spLocks noChangeArrowheads="1"/>
            </p:cNvSpPr>
            <p:nvPr/>
          </p:nvSpPr>
          <p:spPr bwMode="auto">
            <a:xfrm>
              <a:off x="3047565" y="3848100"/>
              <a:ext cx="5867835" cy="381000"/>
            </a:xfrm>
            <a:prstGeom prst="roundRect">
              <a:avLst>
                <a:gd name="adj" fmla="val 16667"/>
              </a:avLst>
            </a:prstGeom>
            <a:solidFill>
              <a:srgbClr val="FF6600"/>
            </a:solidFill>
            <a:ln w="0">
              <a:noFill/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r>
                <a:rPr lang="en-US" sz="1600" b="1">
                  <a:solidFill>
                    <a:schemeClr val="bg1"/>
                  </a:solidFill>
                  <a:latin typeface="Calibri" pitchFamily="34" charset="0"/>
                </a:rPr>
                <a:t>Search Engines</a:t>
              </a:r>
            </a:p>
          </p:txBody>
        </p:sp>
        <p:sp>
          <p:nvSpPr>
            <p:cNvPr id="6159" name="Rounded Rectangle 32"/>
            <p:cNvSpPr>
              <a:spLocks noChangeArrowheads="1"/>
            </p:cNvSpPr>
            <p:nvPr/>
          </p:nvSpPr>
          <p:spPr bwMode="auto">
            <a:xfrm>
              <a:off x="3047565" y="3467100"/>
              <a:ext cx="5867835" cy="381000"/>
            </a:xfrm>
            <a:prstGeom prst="roundRect">
              <a:avLst>
                <a:gd name="adj" fmla="val 16667"/>
              </a:avLst>
            </a:prstGeom>
            <a:solidFill>
              <a:srgbClr val="FF6600"/>
            </a:solidFill>
            <a:ln w="0">
              <a:noFill/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r>
                <a:rPr lang="en-US" sz="1600" b="1">
                  <a:solidFill>
                    <a:srgbClr val="FFFFFF"/>
                  </a:solidFill>
                  <a:latin typeface="Calibri" pitchFamily="34" charset="0"/>
                </a:rPr>
                <a:t>Music/Images/Video</a:t>
              </a:r>
            </a:p>
          </p:txBody>
        </p:sp>
        <p:sp>
          <p:nvSpPr>
            <p:cNvPr id="6160" name="Rounded Rectangle 33"/>
            <p:cNvSpPr>
              <a:spLocks noChangeArrowheads="1"/>
            </p:cNvSpPr>
            <p:nvPr/>
          </p:nvSpPr>
          <p:spPr bwMode="auto">
            <a:xfrm>
              <a:off x="3047565" y="3086100"/>
              <a:ext cx="5867835" cy="381000"/>
            </a:xfrm>
            <a:prstGeom prst="roundRect">
              <a:avLst>
                <a:gd name="adj" fmla="val 16667"/>
              </a:avLst>
            </a:prstGeom>
            <a:solidFill>
              <a:srgbClr val="FF6600"/>
            </a:solidFill>
            <a:ln w="0">
              <a:noFill/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r>
                <a:rPr lang="en-US" sz="1600" b="1">
                  <a:solidFill>
                    <a:schemeClr val="bg1"/>
                  </a:solidFill>
                  <a:latin typeface="Calibri" pitchFamily="34" charset="0"/>
                </a:rPr>
                <a:t>Social Networking</a:t>
              </a:r>
            </a:p>
          </p:txBody>
        </p:sp>
        <p:sp>
          <p:nvSpPr>
            <p:cNvPr id="6161" name="Rounded Rectangle 34"/>
            <p:cNvSpPr>
              <a:spLocks noChangeArrowheads="1"/>
            </p:cNvSpPr>
            <p:nvPr/>
          </p:nvSpPr>
          <p:spPr bwMode="auto">
            <a:xfrm>
              <a:off x="3047565" y="2705100"/>
              <a:ext cx="5867835" cy="381000"/>
            </a:xfrm>
            <a:prstGeom prst="roundRect">
              <a:avLst>
                <a:gd name="adj" fmla="val 16667"/>
              </a:avLst>
            </a:prstGeom>
            <a:solidFill>
              <a:srgbClr val="FF6600"/>
            </a:solidFill>
            <a:ln w="0">
              <a:noFill/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r>
                <a:rPr lang="en-US" sz="1600" b="1">
                  <a:solidFill>
                    <a:schemeClr val="bg1"/>
                  </a:solidFill>
                  <a:latin typeface="Calibri" pitchFamily="34" charset="0"/>
                </a:rPr>
                <a:t>Blogs</a:t>
              </a:r>
            </a:p>
          </p:txBody>
        </p:sp>
        <p:sp>
          <p:nvSpPr>
            <p:cNvPr id="43" name="Left Brace 42"/>
            <p:cNvSpPr/>
            <p:nvPr/>
          </p:nvSpPr>
          <p:spPr>
            <a:xfrm>
              <a:off x="2666537" y="2705100"/>
              <a:ext cx="152411" cy="1905000"/>
            </a:xfrm>
            <a:prstGeom prst="leftBrace">
              <a:avLst/>
            </a:prstGeom>
            <a:ln w="254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Calibri" charset="0"/>
                <a:ea typeface="ＭＳ Ｐゴシック" charset="-128"/>
                <a:cs typeface="Calibri" charset="0"/>
              </a:endParaRPr>
            </a:p>
          </p:txBody>
        </p:sp>
        <p:sp>
          <p:nvSpPr>
            <p:cNvPr id="6163" name="TextBox 46"/>
            <p:cNvSpPr txBox="1">
              <a:spLocks noChangeArrowheads="1"/>
            </p:cNvSpPr>
            <p:nvPr/>
          </p:nvSpPr>
          <p:spPr bwMode="auto">
            <a:xfrm>
              <a:off x="1794935" y="3454398"/>
              <a:ext cx="82867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>
                  <a:solidFill>
                    <a:srgbClr val="7F7F7F"/>
                  </a:solidFill>
                  <a:latin typeface="Calibri" pitchFamily="34" charset="0"/>
                </a:rPr>
                <a:t>1990+</a:t>
              </a:r>
            </a:p>
          </p:txBody>
        </p:sp>
      </p:grpSp>
      <p:grpSp>
        <p:nvGrpSpPr>
          <p:cNvPr id="4" name="Group 50"/>
          <p:cNvGrpSpPr>
            <a:grpSpLocks/>
          </p:cNvGrpSpPr>
          <p:nvPr/>
        </p:nvGrpSpPr>
        <p:grpSpPr bwMode="auto">
          <a:xfrm>
            <a:off x="2590800" y="1447800"/>
            <a:ext cx="6324600" cy="1066800"/>
            <a:chOff x="2590800" y="1447800"/>
            <a:chExt cx="6324600" cy="1066800"/>
          </a:xfrm>
        </p:grpSpPr>
        <p:sp>
          <p:nvSpPr>
            <p:cNvPr id="6153" name="Rounded Rectangle 35"/>
            <p:cNvSpPr>
              <a:spLocks noChangeArrowheads="1"/>
            </p:cNvSpPr>
            <p:nvPr/>
          </p:nvSpPr>
          <p:spPr bwMode="auto">
            <a:xfrm>
              <a:off x="3810000" y="2209800"/>
              <a:ext cx="5105400" cy="304800"/>
            </a:xfrm>
            <a:prstGeom prst="roundRect">
              <a:avLst>
                <a:gd name="adj" fmla="val 16667"/>
              </a:avLst>
            </a:prstGeom>
            <a:solidFill>
              <a:srgbClr val="003366"/>
            </a:solidFill>
            <a:ln w="0">
              <a:noFill/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r>
                <a:rPr lang="en-US" sz="1600" b="1">
                  <a:solidFill>
                    <a:srgbClr val="FFFFFF"/>
                  </a:solidFill>
                  <a:latin typeface="Calibri" pitchFamily="34" charset="0"/>
                </a:rPr>
                <a:t>VoIP/TV</a:t>
              </a:r>
            </a:p>
          </p:txBody>
        </p:sp>
        <p:sp>
          <p:nvSpPr>
            <p:cNvPr id="6154" name="Rounded Rectangle 36"/>
            <p:cNvSpPr>
              <a:spLocks noChangeArrowheads="1"/>
            </p:cNvSpPr>
            <p:nvPr/>
          </p:nvSpPr>
          <p:spPr bwMode="auto">
            <a:xfrm>
              <a:off x="3810000" y="1905000"/>
              <a:ext cx="5105400" cy="304800"/>
            </a:xfrm>
            <a:prstGeom prst="roundRect">
              <a:avLst>
                <a:gd name="adj" fmla="val 16667"/>
              </a:avLst>
            </a:prstGeom>
            <a:solidFill>
              <a:srgbClr val="003366"/>
            </a:solidFill>
            <a:ln w="0">
              <a:noFill/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r>
                <a:rPr lang="en-US" sz="1600" b="1">
                  <a:solidFill>
                    <a:schemeClr val="bg1"/>
                  </a:solidFill>
                  <a:latin typeface="Calibri" pitchFamily="34" charset="0"/>
                </a:rPr>
                <a:t>Social Media, Apps, Mobile Internet and more</a:t>
              </a:r>
            </a:p>
          </p:txBody>
        </p:sp>
        <p:sp>
          <p:nvSpPr>
            <p:cNvPr id="41" name="Left Brace 40"/>
            <p:cNvSpPr/>
            <p:nvPr/>
          </p:nvSpPr>
          <p:spPr>
            <a:xfrm>
              <a:off x="3429000" y="1447800"/>
              <a:ext cx="152400" cy="1066800"/>
            </a:xfrm>
            <a:prstGeom prst="leftBrace">
              <a:avLst/>
            </a:prstGeom>
            <a:ln w="254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Calibri" charset="0"/>
                <a:ea typeface="ＭＳ Ｐゴシック" charset="-128"/>
                <a:cs typeface="Calibri" charset="0"/>
              </a:endParaRPr>
            </a:p>
          </p:txBody>
        </p:sp>
        <p:sp>
          <p:nvSpPr>
            <p:cNvPr id="6156" name="TextBox 47"/>
            <p:cNvSpPr txBox="1">
              <a:spLocks noChangeArrowheads="1"/>
            </p:cNvSpPr>
            <p:nvPr/>
          </p:nvSpPr>
          <p:spPr bwMode="auto">
            <a:xfrm>
              <a:off x="2590800" y="1786465"/>
              <a:ext cx="82867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>
                  <a:solidFill>
                    <a:srgbClr val="7F7F7F"/>
                  </a:solidFill>
                  <a:latin typeface="Calibri" pitchFamily="34" charset="0"/>
                </a:rPr>
                <a:t>2000+</a:t>
              </a:r>
            </a:p>
          </p:txBody>
        </p:sp>
      </p:grp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Multi-stakeholder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827213"/>
            <a:ext cx="7783512" cy="4114800"/>
          </a:xfrm>
        </p:spPr>
        <p:txBody>
          <a:bodyPr/>
          <a:lstStyle/>
          <a:p>
            <a:r>
              <a:rPr lang="en-GB" dirty="0"/>
              <a:t>An environment where decisions are taken in </a:t>
            </a:r>
            <a:r>
              <a:rPr lang="en-GB" dirty="0" err="1"/>
              <a:t>concertation</a:t>
            </a:r>
            <a:r>
              <a:rPr lang="en-GB" dirty="0"/>
              <a:t> </a:t>
            </a:r>
            <a:r>
              <a:rPr lang="en-GB" dirty="0" smtClean="0"/>
              <a:t>with</a:t>
            </a:r>
            <a:endParaRPr lang="en-GB" dirty="0"/>
          </a:p>
          <a:p>
            <a:pPr lvl="1"/>
            <a:r>
              <a:rPr lang="en-GB" dirty="0"/>
              <a:t>Governments</a:t>
            </a:r>
          </a:p>
          <a:p>
            <a:pPr lvl="1"/>
            <a:r>
              <a:rPr lang="en-GB" dirty="0"/>
              <a:t>Businesses</a:t>
            </a:r>
          </a:p>
          <a:p>
            <a:pPr lvl="1"/>
            <a:r>
              <a:rPr lang="en-GB" dirty="0"/>
              <a:t>Civil Society</a:t>
            </a:r>
          </a:p>
          <a:p>
            <a:pPr lvl="1"/>
            <a:r>
              <a:rPr lang="en-GB" dirty="0"/>
              <a:t>Individual users</a:t>
            </a:r>
          </a:p>
          <a:p>
            <a:pPr lvl="1"/>
            <a:r>
              <a:rPr lang="en-GB" dirty="0"/>
              <a:t>Any other stakeholder not covered by the above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en-US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ICANN - ENOG - Odessa 2012</a:t>
            </a:r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390C8-CA75-604C-AF2D-A37C8AD7F891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Text Box 3"/>
          <p:cNvSpPr txBox="1">
            <a:spLocks noChangeArrowheads="1"/>
          </p:cNvSpPr>
          <p:nvPr/>
        </p:nvSpPr>
        <p:spPr bwMode="auto">
          <a:xfrm>
            <a:off x="2843213" y="66738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fr-FR"/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2843213" y="6524625"/>
            <a:ext cx="3962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900"/>
              <a:t>Source: http://www.isoc.org/pubpolpillar/docs/internetmodel.pdf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22-23/05/2012</a:t>
            </a:r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4F1-A3FD-4417-B9C7-CB4BC478CF49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ICANN - ENOG - Odessa 2012</a:t>
            </a:r>
            <a:endParaRPr lang="en-GB"/>
          </a:p>
        </p:txBody>
      </p:sp>
      <p:sp>
        <p:nvSpPr>
          <p:cNvPr id="2" name="ZoneTexte 1"/>
          <p:cNvSpPr txBox="1"/>
          <p:nvPr/>
        </p:nvSpPr>
        <p:spPr>
          <a:xfrm>
            <a:off x="0" y="5929515"/>
            <a:ext cx="1763469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97282" name="Picture 2" descr="Internet_Ecosystem - cropped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95953" y="18295"/>
            <a:ext cx="7889737" cy="6839706"/>
          </a:xfrm>
          <a:noFill/>
          <a:ln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Advantage">
  <a:themeElements>
    <a:clrScheme name="Kilter">
      <a:dk1>
        <a:sysClr val="windowText" lastClr="000000"/>
      </a:dk1>
      <a:lt1>
        <a:sysClr val="window" lastClr="FFFFFF"/>
      </a:lt1>
      <a:dk2>
        <a:srgbClr val="318FC5"/>
      </a:dk2>
      <a:lt2>
        <a:srgbClr val="AEE8FB"/>
      </a:lt2>
      <a:accent1>
        <a:srgbClr val="76C5EF"/>
      </a:accent1>
      <a:accent2>
        <a:srgbClr val="FEA022"/>
      </a:accent2>
      <a:accent3>
        <a:srgbClr val="FF6700"/>
      </a:accent3>
      <a:accent4>
        <a:srgbClr val="70A525"/>
      </a:accent4>
      <a:accent5>
        <a:srgbClr val="A5D848"/>
      </a:accent5>
      <a:accent6>
        <a:srgbClr val="20768C"/>
      </a:accent6>
      <a:hlink>
        <a:srgbClr val="7AB6E8"/>
      </a:hlink>
      <a:folHlink>
        <a:srgbClr val="83B0D3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3086</TotalTime>
  <Words>1569</Words>
  <Application>Microsoft Macintosh PowerPoint</Application>
  <PresentationFormat>Présentation à l'écran (4:3)</PresentationFormat>
  <Paragraphs>353</Paragraphs>
  <Slides>27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27</vt:i4>
      </vt:variant>
    </vt:vector>
  </HeadingPairs>
  <TitlesOfParts>
    <vt:vector size="29" baseType="lpstr">
      <vt:lpstr>Office Theme</vt:lpstr>
      <vt:lpstr>Advantage</vt:lpstr>
      <vt:lpstr>Multi-Stakeholder Models Internet Governance</vt:lpstr>
      <vt:lpstr>Présentation PowerPoint</vt:lpstr>
      <vt:lpstr>The Internet</vt:lpstr>
      <vt:lpstr>Self-management of these resources has allowed the global Internet to grow from this…</vt:lpstr>
      <vt:lpstr>To this…</vt:lpstr>
      <vt:lpstr>And, eventually, to this…</vt:lpstr>
      <vt:lpstr>Internet - An Evolving Ecosystem</vt:lpstr>
      <vt:lpstr>What is Multi-stakeholder</vt:lpstr>
      <vt:lpstr>Présentation PowerPoint</vt:lpstr>
      <vt:lpstr>The Internet Ecosystem</vt:lpstr>
      <vt:lpstr>ICANN</vt:lpstr>
      <vt:lpstr>Présentation PowerPoint</vt:lpstr>
      <vt:lpstr>Présentation PowerPoint</vt:lpstr>
      <vt:lpstr>Présentation PowerPoint</vt:lpstr>
      <vt:lpstr>ICANN’s Nominating Committee Organizational Chart </vt:lpstr>
      <vt:lpstr>The ICANN Mission</vt:lpstr>
      <vt:lpstr>ICANN Participation</vt:lpstr>
      <vt:lpstr>RIR in a model of enhanced, multi-stakeholder coordination to ensure the stability and security of the Internet</vt:lpstr>
      <vt:lpstr>International Foundation for  Online Responsibility</vt:lpstr>
      <vt:lpstr>ICM Registry - .XXX TLD</vt:lpstr>
      <vt:lpstr>IFFOR</vt:lpstr>
      <vt:lpstr>IFFOR</vt:lpstr>
      <vt:lpstr>International Foundation for  Online Responsibility</vt:lpstr>
      <vt:lpstr>Présentation PowerPoint</vt:lpstr>
      <vt:lpstr>Présentation PowerPoint</vt:lpstr>
      <vt:lpstr>Sébastien Bachollet</vt:lpstr>
      <vt:lpstr>Sébastien Bachollet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ICANN’s role in Internet Governance</dc:title>
  <dc:creator>SBT</dc:creator>
  <cp:lastModifiedBy>Sébastien Bachollet</cp:lastModifiedBy>
  <cp:revision>109</cp:revision>
  <dcterms:created xsi:type="dcterms:W3CDTF">2011-05-10T19:31:41Z</dcterms:created>
  <dcterms:modified xsi:type="dcterms:W3CDTF">2012-09-28T07:21:23Z</dcterms:modified>
</cp:coreProperties>
</file>