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4" r:id="rId2"/>
  </p:sldMasterIdLst>
  <p:notesMasterIdLst>
    <p:notesMasterId r:id="rId30"/>
  </p:notesMasterIdLst>
  <p:handoutMasterIdLst>
    <p:handoutMasterId r:id="rId31"/>
  </p:handoutMasterIdLst>
  <p:sldIdLst>
    <p:sldId id="257" r:id="rId3"/>
    <p:sldId id="292" r:id="rId4"/>
    <p:sldId id="369" r:id="rId5"/>
    <p:sldId id="398" r:id="rId6"/>
    <p:sldId id="399" r:id="rId7"/>
    <p:sldId id="400" r:id="rId8"/>
    <p:sldId id="397" r:id="rId9"/>
    <p:sldId id="370" r:id="rId10"/>
    <p:sldId id="294" r:id="rId11"/>
    <p:sldId id="276" r:id="rId12"/>
    <p:sldId id="375" r:id="rId13"/>
    <p:sldId id="309" r:id="rId14"/>
    <p:sldId id="378" r:id="rId15"/>
    <p:sldId id="379" r:id="rId16"/>
    <p:sldId id="402" r:id="rId17"/>
    <p:sldId id="269" r:id="rId18"/>
    <p:sldId id="282" r:id="rId19"/>
    <p:sldId id="409" r:id="rId20"/>
    <p:sldId id="408" r:id="rId21"/>
    <p:sldId id="405" r:id="rId22"/>
    <p:sldId id="406" r:id="rId23"/>
    <p:sldId id="407" r:id="rId24"/>
    <p:sldId id="403" r:id="rId25"/>
    <p:sldId id="401" r:id="rId26"/>
    <p:sldId id="297" r:id="rId27"/>
    <p:sldId id="310" r:id="rId28"/>
    <p:sldId id="31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9167" autoAdjust="0"/>
  </p:normalViewPr>
  <p:slideViewPr>
    <p:cSldViewPr snapToGrid="0" snapToObjects="1">
      <p:cViewPr>
        <p:scale>
          <a:sx n="125" d="100"/>
          <a:sy n="125" d="100"/>
        </p:scale>
        <p:origin x="-1064" y="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5B9CF-D153-564C-B224-A793B88FF5AC}" type="datetimeFigureOut">
              <a:rPr lang="fr-FR" smtClean="0"/>
              <a:t>28/09/12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50604-A5ED-0347-8798-7163C9B85A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8114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FA49F-22E7-9449-AD58-53691A2D07A8}" type="datetimeFigureOut">
              <a:rPr lang="en-US" smtClean="0"/>
              <a:pPr/>
              <a:t>28/09/12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C7F4E-9098-3E41-8A17-1EC7AD83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06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BE0F6CA-8B4D-4142-95BC-DB80F1CCC55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06BADE4F-E106-BB46-B814-E2343D545B9C}" type="slidenum">
              <a:rPr lang="en-US" sz="1200">
                <a:latin typeface="Arial" charset="0"/>
              </a:rPr>
              <a:pPr algn="r" eaLnBrk="1" hangingPunct="1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66169" indent="-166169"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1969 and 1972 is when we first started seeing the beginnings of the internet with the Arpanet and email. </a:t>
            </a:r>
          </a:p>
          <a:p>
            <a:pPr marL="166169" indent="-166169"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By 1991 we had the world wide web. Remember first e-mail address?</a:t>
            </a:r>
          </a:p>
          <a:p>
            <a:pPr marL="166169" indent="-166169"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‘90s brought wireless connectivity. That’s when search engines started coming into play. Yahoo was founded in 1995; Google was</a:t>
            </a:r>
          </a:p>
          <a:p>
            <a:pPr marL="166169" indent="-166169"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founded in 1998. It’s when we first started seeing the first bits of social networking and blogs started coming on – sharing of music and images over the internet.</a:t>
            </a:r>
          </a:p>
          <a:p>
            <a:pPr marL="166169" indent="-166169"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2000s, that’s when social media is really kicking up with </a:t>
            </a:r>
            <a:r>
              <a:rPr lang="en-US" dirty="0" err="1" smtClean="0">
                <a:ea typeface="ＭＳ Ｐゴシック" pitchFamily="34" charset="-128"/>
              </a:rPr>
              <a:t>Facebook</a:t>
            </a:r>
            <a:r>
              <a:rPr lang="en-US" dirty="0" smtClean="0">
                <a:ea typeface="ＭＳ Ｐゴシック" pitchFamily="34" charset="-128"/>
              </a:rPr>
              <a:t> and Twitter. We’re starting to see people be able to access the internet on their phones and Voice over IP, which are things like Skype.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393"/>
            <a:fld id="{02BC0CEA-85C8-4C21-9B2C-F2C4D48FC3CD}" type="slidenum">
              <a:rPr lang="en-US" smtClean="0">
                <a:ea typeface="ＭＳ Ｐゴシック" pitchFamily="34" charset="-128"/>
              </a:rPr>
              <a:pPr defTabSz="912393"/>
              <a:t>7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Article 7, Section 2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A8639-81BC-42F4-AC02-1C63A323976D}" type="slidenum"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pPr/>
              <a:t>12</a:t>
            </a:fld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90F507D-A62E-974A-A0C5-DB278AAE3286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Indonesia, Saudi Arabia and Turkey not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present</a:t>
            </a: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Ukraine was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ccNSO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member 113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22-23/05/2012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ICANN - ENOG - Odessa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0C8-CA75-604C-AF2D-A37C8AD7F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6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22-23/05/2012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ICANN - ENOG - Odessa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0C8-CA75-604C-AF2D-A37C8AD7F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22-23/05/2012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ICANN - ENOG - Odessa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0C8-CA75-604C-AF2D-A37C8AD7F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81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3568" y="6248400"/>
            <a:ext cx="19072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22-23/05/2012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ICANN - ENOG - Odessa 2012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C9C04F1-A3FD-4417-B9C7-CB4BC478CF4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00200"/>
            <a:ext cx="8534400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02450" y="64579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defTabSz="457200"/>
            <a:fld id="{603D97B8-191D-4B50-A963-4810F55667EF}" type="slidenum">
              <a:rPr lang="en-US" sz="1800"/>
              <a:pPr defTabSz="457200"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3351875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0552" y="3410419"/>
            <a:ext cx="5407763" cy="933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0552" y="441070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pic>
        <p:nvPicPr>
          <p:cNvPr id="4" name="Picture 3" descr="ba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364" cy="2183420"/>
          </a:xfrm>
          <a:prstGeom prst="rect">
            <a:avLst/>
          </a:prstGeom>
        </p:spPr>
      </p:pic>
      <p:pic>
        <p:nvPicPr>
          <p:cNvPr id="5" name="Picture 4" descr="bar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941" y="6037825"/>
            <a:ext cx="457200" cy="84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54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9969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FF851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1514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2F1D00-BD13-4404-86B0-79703945A0A7}" type="slidenum">
              <a:rPr lang="en-US" smtClean="0">
                <a:solidFill>
                  <a:prstClr val="black"/>
                </a:solidFill>
                <a:latin typeface="Rockwell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232925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728701E-CAF4-4159-9B3E-41C86DFFA30D}" type="datetimeFigureOut">
              <a:rPr lang="en-US" smtClean="0">
                <a:solidFill>
                  <a:prstClr val="black"/>
                </a:solidFill>
                <a:latin typeface="Rockwell"/>
              </a:rPr>
              <a:pPr defTabSz="914400"/>
              <a:t>28/09/12</a:t>
            </a:fld>
            <a:endParaRPr lang="en-US">
              <a:solidFill>
                <a:prstClr val="black"/>
              </a:solidFill>
              <a:latin typeface="Rockwel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2945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22-23/05/2012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ICANN - ENOG - Odessa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0C8-CA75-604C-AF2D-A37C8AD7F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4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22-23/05/2012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ICANN - ENOG - Odessa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0C8-CA75-604C-AF2D-A37C8AD7F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5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22-23/05/2012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ICANN - ENOG - Odessa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0C8-CA75-604C-AF2D-A37C8AD7F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8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22-23/05/2012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ICANN - ENOG - Odessa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0C8-CA75-604C-AF2D-A37C8AD7F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22-23/05/2012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ICANN - ENOG - Odessa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0C8-CA75-604C-AF2D-A37C8AD7F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2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12008" y="6356350"/>
            <a:ext cx="1153692" cy="365125"/>
          </a:xfrm>
        </p:spPr>
        <p:txBody>
          <a:bodyPr/>
          <a:lstStyle/>
          <a:p>
            <a:r>
              <a:rPr lang="fr-FR" smtClean="0"/>
              <a:t>22-23/05/2012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27148" y="6356350"/>
            <a:ext cx="2895600" cy="365125"/>
          </a:xfrm>
        </p:spPr>
        <p:txBody>
          <a:bodyPr/>
          <a:lstStyle/>
          <a:p>
            <a:r>
              <a:rPr lang="fr-FR" smtClean="0"/>
              <a:t>ICANN - ENOG - Odessa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0C8-CA75-604C-AF2D-A37C8AD7F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2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22-23/05/2012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ICANN - ENOG - Odessa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0C8-CA75-604C-AF2D-A37C8AD7F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7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22-23/05/2012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ICANN - ENOG - Odessa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0C8-CA75-604C-AF2D-A37C8AD7F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6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7" Type="http://schemas.openxmlformats.org/officeDocument/2006/relationships/image" Target="../media/image3.jp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12008" y="6356350"/>
            <a:ext cx="1290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28/09/2012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011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ICANN - IGF – Kiev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390C8-CA75-604C-AF2D-A37C8AD7F8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9" descr="ICANNLogodkbluesm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699125"/>
            <a:ext cx="1447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" y="6165528"/>
            <a:ext cx="2580640" cy="6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pic>
        <p:nvPicPr>
          <p:cNvPr id="2" name="Picture 1" descr="bar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780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875" y="6013084"/>
            <a:ext cx="1412125" cy="73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33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>
            <a:lumMod val="50000"/>
          </a:schemeClr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rgbClr val="FF8510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hyperlink" Target="http://myigf.com/archives/author/dsmiley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jpeg"/><Relationship Id="rId13" Type="http://schemas.openxmlformats.org/officeDocument/2006/relationships/image" Target="../media/image25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ebastien@bachollet.com" TargetMode="External"/><Relationship Id="rId3" Type="http://schemas.openxmlformats.org/officeDocument/2006/relationships/hyperlink" Target="http://sebastien.bachollet.fr/" TargetMode="External"/><Relationship Id="rId4" Type="http://schemas.openxmlformats.org/officeDocument/2006/relationships/hyperlink" Target="https://st.icann.org/alac/index.cgi?at_large_advisory_committee" TargetMode="External"/><Relationship Id="rId5" Type="http://schemas.openxmlformats.org/officeDocument/2006/relationships/hyperlink" Target="http://www.isoc.fr/" TargetMode="External"/><Relationship Id="rId6" Type="http://schemas.openxmlformats.org/officeDocument/2006/relationships/hyperlink" Target="http://www.isoc.fr/article.php3?id_article=20" TargetMode="External"/><Relationship Id="rId7" Type="http://schemas.openxmlformats.org/officeDocument/2006/relationships/hyperlink" Target="http://cigref.typepad.fr/cigref_publications/2006/08/2003_gopolitiqu.html" TargetMode="External"/><Relationship Id="rId8" Type="http://schemas.openxmlformats.org/officeDocument/2006/relationships/image" Target="../media/image20.jpe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endParaRPr lang="en-US" sz="800">
              <a:latin typeface="Arial" charset="0"/>
            </a:endParaRPr>
          </a:p>
        </p:txBody>
      </p:sp>
      <p:sp>
        <p:nvSpPr>
          <p:cNvPr id="1536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8A355A6F-B65B-9843-99EF-CACB881D9EDF}" type="slidenum">
              <a:rPr lang="en-US" sz="900">
                <a:latin typeface="Arial Narrow" charset="0"/>
              </a:rPr>
              <a:pPr algn="r" eaLnBrk="1" hangingPunct="1"/>
              <a:t>1</a:t>
            </a:fld>
            <a:r>
              <a:rPr lang="en-US" sz="900">
                <a:latin typeface="Arial Narrow" charset="0"/>
              </a:rPr>
              <a:t/>
            </a:r>
            <a:br>
              <a:rPr lang="en-US" sz="900">
                <a:latin typeface="Arial Narrow" charset="0"/>
              </a:rPr>
            </a:br>
            <a:endParaRPr lang="en-US" sz="800">
              <a:latin typeface="Arial Narrow" charset="0"/>
            </a:endParaRPr>
          </a:p>
        </p:txBody>
      </p:sp>
      <p:pic>
        <p:nvPicPr>
          <p:cNvPr id="15363" name="Picture 10" descr="PPslid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69549"/>
            <a:ext cx="7929880" cy="1470025"/>
          </a:xfrm>
        </p:spPr>
        <p:txBody>
          <a:bodyPr anchorCtr="0">
            <a:no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54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Multi-Stakeholder Models</a:t>
            </a:r>
            <a:br>
              <a:rPr lang="en-US" sz="54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5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Internet Governance</a:t>
            </a:r>
            <a:endParaRPr lang="en-US" sz="5400" b="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lnSpc>
                <a:spcPct val="85000"/>
              </a:lnSpc>
              <a:buFont typeface="Wingdings" charset="0"/>
              <a:buNone/>
              <a:defRPr/>
            </a:pPr>
            <a:r>
              <a:rPr lang="en-US" b="1" dirty="0" smtClean="0">
                <a:solidFill>
                  <a:srgbClr val="0054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Sébastien Bachollet</a:t>
            </a:r>
            <a:endParaRPr lang="en-US" dirty="0">
              <a:solidFill>
                <a:srgbClr val="0054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lnSpc>
                <a:spcPct val="85000"/>
              </a:lnSpc>
              <a:buFont typeface="Wingdings" charset="0"/>
              <a:buNone/>
              <a:defRPr/>
            </a:pPr>
            <a:r>
              <a:rPr lang="en-US" dirty="0" smtClean="0">
                <a:solidFill>
                  <a:srgbClr val="0054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ICANN </a:t>
            </a:r>
            <a:r>
              <a:rPr lang="en-US" dirty="0">
                <a:solidFill>
                  <a:srgbClr val="0054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Board of Directors</a:t>
            </a:r>
          </a:p>
        </p:txBody>
      </p:sp>
      <p:pic>
        <p:nvPicPr>
          <p:cNvPr id="15366" name="Picture 9" descr="ICANNLogodkblue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699125"/>
            <a:ext cx="1447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5457825" y="37433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>
              <a:latin typeface="Arial Narrow" charset="0"/>
            </a:endParaRPr>
          </a:p>
        </p:txBody>
      </p:sp>
      <p:sp>
        <p:nvSpPr>
          <p:cNvPr id="15368" name="Text Box 12"/>
          <p:cNvSpPr txBox="1">
            <a:spLocks noChangeArrowheads="1"/>
          </p:cNvSpPr>
          <p:nvPr/>
        </p:nvSpPr>
        <p:spPr bwMode="auto">
          <a:xfrm>
            <a:off x="1611824" y="5286216"/>
            <a:ext cx="5734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5480"/>
                </a:solidFill>
                <a:latin typeface="Trebuchet MS" charset="0"/>
              </a:rPr>
              <a:t>Kiev, </a:t>
            </a:r>
            <a:r>
              <a:rPr lang="en-US" b="1" dirty="0">
                <a:solidFill>
                  <a:srgbClr val="005480"/>
                </a:solidFill>
                <a:latin typeface="Trebuchet MS" charset="0"/>
              </a:rPr>
              <a:t>Ukraine, </a:t>
            </a:r>
            <a:r>
              <a:rPr lang="en-US" b="1" smtClean="0">
                <a:solidFill>
                  <a:srgbClr val="005480"/>
                </a:solidFill>
                <a:latin typeface="Trebuchet MS" charset="0"/>
              </a:rPr>
              <a:t>28 September 2012</a:t>
            </a:r>
            <a:endParaRPr lang="en-US" b="1" dirty="0">
              <a:solidFill>
                <a:srgbClr val="005480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2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Internet Ecosystem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ISOC; outreach, training, promoting open use and development of the Internet for all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IETF; internet technical standards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W3C; World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Wide Web Consortium; develops web standards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IGF;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multistakeholder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( civil society, technical communities and governments) can discuss public policy aspects of the Internet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ICANN has a narrow technical mandate in a broad and vibrant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ecology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0963" name="Picture 9" descr="ICANNLogodkblue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699125"/>
            <a:ext cx="1447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22-23/05/2012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ICANN - ENOG - Odessa 2012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0C8-CA75-604C-AF2D-A37C8AD7F89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ICANN</a:t>
            </a:r>
            <a:endParaRPr lang="en-GB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mtClean="0"/>
              <a:t>International Corporation for Addresses, Names and Numbers</a:t>
            </a:r>
          </a:p>
          <a:p>
            <a:pPr lvl="1"/>
            <a:r>
              <a:rPr lang="en-GB" smtClean="0"/>
              <a:t>Founded in 1998</a:t>
            </a:r>
          </a:p>
          <a:p>
            <a:pPr lvl="1"/>
            <a:r>
              <a:rPr lang="en-GB" smtClean="0"/>
              <a:t>Not-for-profit public-benefit corporation with participants from all over the world dedicated to keeping the Internet secure, stable and interoperable. It promotes competition and develops policy on the Internet’s unique identifiers:</a:t>
            </a:r>
          </a:p>
          <a:p>
            <a:pPr lvl="2"/>
            <a:r>
              <a:rPr lang="en-GB" smtClean="0"/>
              <a:t>Domain Names</a:t>
            </a:r>
          </a:p>
          <a:p>
            <a:pPr lvl="2"/>
            <a:r>
              <a:rPr lang="en-GB" smtClean="0"/>
              <a:t>IP Addresses</a:t>
            </a:r>
          </a:p>
          <a:p>
            <a:pPr lvl="1"/>
            <a:r>
              <a:rPr lang="en-GB" smtClean="0"/>
              <a:t>Took over these functions from the US Government</a:t>
            </a:r>
            <a:endParaRPr lang="en-GB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22-23/05/2012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ICANN - ENOG - Odessa 2012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0C8-CA75-604C-AF2D-A37C8AD7F89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6"/>
          <p:cNvSpPr>
            <a:spLocks noChangeShapeType="1"/>
          </p:cNvSpPr>
          <p:nvPr/>
        </p:nvSpPr>
        <p:spPr bwMode="auto">
          <a:xfrm flipH="1" flipV="1">
            <a:off x="7408352" y="3810000"/>
            <a:ext cx="0" cy="533400"/>
          </a:xfrm>
          <a:prstGeom prst="line">
            <a:avLst/>
          </a:prstGeom>
          <a:noFill/>
          <a:ln w="31750">
            <a:solidFill>
              <a:srgbClr val="47412D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>
              <a:solidFill>
                <a:srgbClr val="004263"/>
              </a:solidFill>
              <a:latin typeface="Arial Narrow" pitchFamily="34" charset="0"/>
            </a:endParaRPr>
          </a:p>
        </p:txBody>
      </p:sp>
      <p:cxnSp>
        <p:nvCxnSpPr>
          <p:cNvPr id="83" name="Straight Arrow Connector 82"/>
          <p:cNvCxnSpPr>
            <a:cxnSpLocks noChangeShapeType="1"/>
          </p:cNvCxnSpPr>
          <p:nvPr/>
        </p:nvCxnSpPr>
        <p:spPr bwMode="auto">
          <a:xfrm rot="5400000" flipH="1" flipV="1">
            <a:off x="4503227" y="2919413"/>
            <a:ext cx="1881188" cy="468312"/>
          </a:xfrm>
          <a:prstGeom prst="straightConnector1">
            <a:avLst/>
          </a:prstGeom>
          <a:noFill/>
          <a:ln w="31750">
            <a:solidFill>
              <a:srgbClr val="502878"/>
            </a:solidFill>
            <a:round/>
            <a:headEnd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609600" y="511175"/>
            <a:ext cx="792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004263"/>
                </a:solidFill>
                <a:latin typeface="Arial Narrow" pitchFamily="34" charset="0"/>
              </a:rPr>
              <a:t>ICANN multi-stakeholder model</a:t>
            </a:r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 flipH="1" flipV="1">
            <a:off x="6371715" y="2197100"/>
            <a:ext cx="384175" cy="566738"/>
          </a:xfrm>
          <a:prstGeom prst="line">
            <a:avLst/>
          </a:prstGeom>
          <a:noFill/>
          <a:ln w="31750">
            <a:solidFill>
              <a:srgbClr val="47412D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hangingPunct="1"/>
            <a:endParaRPr lang="fr-FR">
              <a:solidFill>
                <a:srgbClr val="004263"/>
              </a:solidFill>
              <a:latin typeface="Arial Narrow" pitchFamily="34" charset="0"/>
            </a:endParaRPr>
          </a:p>
        </p:txBody>
      </p:sp>
      <p:sp>
        <p:nvSpPr>
          <p:cNvPr id="6150" name="AutoShape 5"/>
          <p:cNvSpPr>
            <a:spLocks noChangeArrowheads="1"/>
          </p:cNvSpPr>
          <p:nvPr/>
        </p:nvSpPr>
        <p:spPr bwMode="auto">
          <a:xfrm>
            <a:off x="2391852" y="1371600"/>
            <a:ext cx="4570413" cy="457200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25400">
            <a:solidFill>
              <a:srgbClr val="808080"/>
            </a:solidFill>
            <a:round/>
            <a:headEnd/>
            <a:tailEnd/>
          </a:ln>
        </p:spPr>
        <p:txBody>
          <a:bodyPr wrap="none" tIns="137160" anchor="ctr" anchorCtr="1"/>
          <a:lstStyle/>
          <a:p>
            <a:pPr algn="ctr"/>
            <a:r>
              <a:rPr lang="en-US" sz="1800" b="1">
                <a:solidFill>
                  <a:srgbClr val="FFFFFF"/>
                </a:solidFill>
                <a:latin typeface="Arial" charset="0"/>
              </a:rPr>
              <a:t>Board of Directors</a:t>
            </a: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2391852" y="1752600"/>
            <a:ext cx="4572000" cy="152400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>
              <a:solidFill>
                <a:srgbClr val="004263"/>
              </a:solidFill>
              <a:latin typeface="Arial Narrow" pitchFamily="34" charset="0"/>
            </a:endParaRPr>
          </a:p>
        </p:txBody>
      </p:sp>
      <p:sp>
        <p:nvSpPr>
          <p:cNvPr id="6152" name="AutoShape 7"/>
          <p:cNvSpPr>
            <a:spLocks noChangeArrowheads="1"/>
          </p:cNvSpPr>
          <p:nvPr/>
        </p:nvSpPr>
        <p:spPr bwMode="auto">
          <a:xfrm>
            <a:off x="337627" y="1925638"/>
            <a:ext cx="1444625" cy="423862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charset="0"/>
              </a:rPr>
              <a:t>President and CEO</a:t>
            </a:r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2542665" y="2043113"/>
            <a:ext cx="171450" cy="169862"/>
          </a:xfrm>
          <a:prstGeom prst="rect">
            <a:avLst/>
          </a:prstGeom>
          <a:solidFill>
            <a:srgbClr val="8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fr-FR" sz="1200" b="1">
                <a:solidFill>
                  <a:srgbClr val="FFFFFF"/>
                </a:solidFill>
                <a:latin typeface="Arial Narrow" pitchFamily="34" charset="0"/>
              </a:rPr>
              <a:t>16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883977" y="2043113"/>
            <a:ext cx="169863" cy="1698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sz="1200" b="1" dirty="0">
                <a:solidFill>
                  <a:srgbClr val="FFFFFF"/>
                </a:solidFill>
                <a:latin typeface="Arial Narrow" pitchFamily="34" charset="0"/>
              </a:rPr>
              <a:t>9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053840" y="2043113"/>
            <a:ext cx="169862" cy="1698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sz="1200" b="1" dirty="0">
                <a:solidFill>
                  <a:srgbClr val="FFFFFF"/>
                </a:solidFill>
                <a:latin typeface="Arial Narrow" pitchFamily="34" charset="0"/>
              </a:rPr>
              <a:t>10</a:t>
            </a:r>
          </a:p>
        </p:txBody>
      </p:sp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3223702" y="2043113"/>
            <a:ext cx="169863" cy="169862"/>
          </a:xfrm>
          <a:prstGeom prst="rect">
            <a:avLst/>
          </a:prstGeom>
          <a:solidFill>
            <a:srgbClr val="99CC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fr-FR" sz="1200" b="1">
                <a:solidFill>
                  <a:srgbClr val="FFFFFF"/>
                </a:solidFill>
                <a:latin typeface="Arial Narrow" pitchFamily="34" charset="0"/>
              </a:rPr>
              <a:t>13</a:t>
            </a:r>
          </a:p>
        </p:txBody>
      </p:sp>
      <p:sp>
        <p:nvSpPr>
          <p:cNvPr id="6157" name="Rectangle 12"/>
          <p:cNvSpPr>
            <a:spLocks noChangeArrowheads="1"/>
          </p:cNvSpPr>
          <p:nvPr/>
        </p:nvSpPr>
        <p:spPr bwMode="auto">
          <a:xfrm>
            <a:off x="3393565" y="2043113"/>
            <a:ext cx="169862" cy="169862"/>
          </a:xfrm>
          <a:prstGeom prst="rect">
            <a:avLst/>
          </a:prstGeom>
          <a:solidFill>
            <a:srgbClr val="99CC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fr-FR" sz="1200" b="1">
                <a:solidFill>
                  <a:srgbClr val="FFFFFF"/>
                </a:solidFill>
                <a:latin typeface="Arial Narrow" pitchFamily="34" charset="0"/>
              </a:rPr>
              <a:t>14</a:t>
            </a:r>
          </a:p>
        </p:txBody>
      </p:sp>
      <p:sp>
        <p:nvSpPr>
          <p:cNvPr id="6158" name="Rectangle 13"/>
          <p:cNvSpPr>
            <a:spLocks noChangeArrowheads="1"/>
          </p:cNvSpPr>
          <p:nvPr/>
        </p:nvSpPr>
        <p:spPr bwMode="auto">
          <a:xfrm>
            <a:off x="3563427" y="2043113"/>
            <a:ext cx="169863" cy="169862"/>
          </a:xfrm>
          <a:prstGeom prst="rect">
            <a:avLst/>
          </a:prstGeom>
          <a:solidFill>
            <a:srgbClr val="6600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fr-FR" sz="1200" b="1">
                <a:solidFill>
                  <a:srgbClr val="FFFFFF"/>
                </a:solidFill>
                <a:latin typeface="Arial Narrow" pitchFamily="34" charset="0"/>
              </a:rPr>
              <a:t>11</a:t>
            </a:r>
          </a:p>
        </p:txBody>
      </p:sp>
      <p:sp>
        <p:nvSpPr>
          <p:cNvPr id="6159" name="Rectangle 14"/>
          <p:cNvSpPr>
            <a:spLocks noChangeArrowheads="1"/>
          </p:cNvSpPr>
          <p:nvPr/>
        </p:nvSpPr>
        <p:spPr bwMode="auto">
          <a:xfrm>
            <a:off x="3733290" y="2043113"/>
            <a:ext cx="169862" cy="169862"/>
          </a:xfrm>
          <a:prstGeom prst="rect">
            <a:avLst/>
          </a:prstGeom>
          <a:solidFill>
            <a:srgbClr val="6600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fr-FR" sz="1200" b="1">
                <a:solidFill>
                  <a:srgbClr val="FFFFFF"/>
                </a:solidFill>
                <a:latin typeface="Arial Narrow" pitchFamily="34" charset="0"/>
              </a:rPr>
              <a:t>12</a:t>
            </a:r>
          </a:p>
        </p:txBody>
      </p:sp>
      <p:sp>
        <p:nvSpPr>
          <p:cNvPr id="6160" name="Rectangle 15"/>
          <p:cNvSpPr>
            <a:spLocks noChangeArrowheads="1"/>
          </p:cNvSpPr>
          <p:nvPr/>
        </p:nvSpPr>
        <p:spPr bwMode="auto">
          <a:xfrm>
            <a:off x="4090477" y="2043113"/>
            <a:ext cx="169863" cy="169862"/>
          </a:xfrm>
          <a:prstGeom prst="rect">
            <a:avLst/>
          </a:prstGeom>
          <a:solidFill>
            <a:srgbClr val="376092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sz="1200" b="1" dirty="0">
                <a:solidFill>
                  <a:srgbClr val="FFFFFF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6161" name="Rectangle 16"/>
          <p:cNvSpPr>
            <a:spLocks noChangeArrowheads="1"/>
          </p:cNvSpPr>
          <p:nvPr/>
        </p:nvSpPr>
        <p:spPr bwMode="auto">
          <a:xfrm>
            <a:off x="4260340" y="2043113"/>
            <a:ext cx="169862" cy="169862"/>
          </a:xfrm>
          <a:prstGeom prst="rect">
            <a:avLst/>
          </a:prstGeom>
          <a:solidFill>
            <a:srgbClr val="376092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fr-FR" sz="1200" b="1">
                <a:solidFill>
                  <a:srgbClr val="FFFFFF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6162" name="Rectangle 17"/>
          <p:cNvSpPr>
            <a:spLocks noChangeArrowheads="1"/>
          </p:cNvSpPr>
          <p:nvPr/>
        </p:nvSpPr>
        <p:spPr bwMode="auto">
          <a:xfrm>
            <a:off x="4430202" y="2043113"/>
            <a:ext cx="169863" cy="169862"/>
          </a:xfrm>
          <a:prstGeom prst="rect">
            <a:avLst/>
          </a:prstGeom>
          <a:solidFill>
            <a:srgbClr val="376092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fr-FR" sz="1200" b="1">
                <a:solidFill>
                  <a:srgbClr val="FFFFFF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6163" name="Rectangle 18"/>
          <p:cNvSpPr>
            <a:spLocks noChangeArrowheads="1"/>
          </p:cNvSpPr>
          <p:nvPr/>
        </p:nvSpPr>
        <p:spPr bwMode="auto">
          <a:xfrm>
            <a:off x="4600065" y="2043113"/>
            <a:ext cx="169862" cy="169862"/>
          </a:xfrm>
          <a:prstGeom prst="rect">
            <a:avLst/>
          </a:prstGeom>
          <a:solidFill>
            <a:srgbClr val="376092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fr-FR" sz="1200" b="1">
                <a:solidFill>
                  <a:srgbClr val="FFFFFF"/>
                </a:solidFill>
                <a:latin typeface="Arial Narrow" pitchFamily="34" charset="0"/>
              </a:rPr>
              <a:t>4</a:t>
            </a:r>
          </a:p>
        </p:txBody>
      </p:sp>
      <p:sp>
        <p:nvSpPr>
          <p:cNvPr id="6164" name="Rectangle 19"/>
          <p:cNvSpPr>
            <a:spLocks noChangeArrowheads="1"/>
          </p:cNvSpPr>
          <p:nvPr/>
        </p:nvSpPr>
        <p:spPr bwMode="auto">
          <a:xfrm>
            <a:off x="4769927" y="2043113"/>
            <a:ext cx="171450" cy="169862"/>
          </a:xfrm>
          <a:prstGeom prst="rect">
            <a:avLst/>
          </a:prstGeom>
          <a:solidFill>
            <a:srgbClr val="376092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fr-FR" sz="1200" b="1">
                <a:solidFill>
                  <a:srgbClr val="FFFFFF"/>
                </a:solidFill>
                <a:latin typeface="Arial Narrow" pitchFamily="34" charset="0"/>
              </a:rPr>
              <a:t>5</a:t>
            </a:r>
          </a:p>
        </p:txBody>
      </p:sp>
      <p:sp>
        <p:nvSpPr>
          <p:cNvPr id="6165" name="Rectangle 20"/>
          <p:cNvSpPr>
            <a:spLocks noChangeArrowheads="1"/>
          </p:cNvSpPr>
          <p:nvPr/>
        </p:nvSpPr>
        <p:spPr bwMode="auto">
          <a:xfrm>
            <a:off x="4941377" y="2043113"/>
            <a:ext cx="169863" cy="169862"/>
          </a:xfrm>
          <a:prstGeom prst="rect">
            <a:avLst/>
          </a:prstGeom>
          <a:solidFill>
            <a:srgbClr val="376092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fr-FR" sz="1200" b="1">
                <a:solidFill>
                  <a:srgbClr val="FFFFFF"/>
                </a:solidFill>
                <a:latin typeface="Arial Narrow" pitchFamily="34" charset="0"/>
              </a:rPr>
              <a:t>6</a:t>
            </a:r>
          </a:p>
        </p:txBody>
      </p:sp>
      <p:sp>
        <p:nvSpPr>
          <p:cNvPr id="6166" name="Rectangle 21"/>
          <p:cNvSpPr>
            <a:spLocks noChangeArrowheads="1"/>
          </p:cNvSpPr>
          <p:nvPr/>
        </p:nvSpPr>
        <p:spPr bwMode="auto">
          <a:xfrm>
            <a:off x="5111240" y="2043113"/>
            <a:ext cx="169862" cy="169862"/>
          </a:xfrm>
          <a:prstGeom prst="rect">
            <a:avLst/>
          </a:prstGeom>
          <a:solidFill>
            <a:srgbClr val="376092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fr-FR" sz="1200" b="1">
                <a:solidFill>
                  <a:srgbClr val="FFFFFF"/>
                </a:solidFill>
                <a:latin typeface="Arial Narrow" pitchFamily="34" charset="0"/>
              </a:rPr>
              <a:t>7</a:t>
            </a:r>
          </a:p>
        </p:txBody>
      </p:sp>
      <p:sp>
        <p:nvSpPr>
          <p:cNvPr id="6167" name="Rectangle 22"/>
          <p:cNvSpPr>
            <a:spLocks noChangeArrowheads="1"/>
          </p:cNvSpPr>
          <p:nvPr/>
        </p:nvSpPr>
        <p:spPr bwMode="auto">
          <a:xfrm>
            <a:off x="5281102" y="2043113"/>
            <a:ext cx="169863" cy="169862"/>
          </a:xfrm>
          <a:prstGeom prst="rect">
            <a:avLst/>
          </a:prstGeom>
          <a:solidFill>
            <a:srgbClr val="376092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fr-FR" sz="1200" b="1">
                <a:solidFill>
                  <a:srgbClr val="FFFFFF"/>
                </a:solidFill>
                <a:latin typeface="Arial Narrow" pitchFamily="34" charset="0"/>
              </a:rPr>
              <a:t>8</a:t>
            </a:r>
          </a:p>
        </p:txBody>
      </p:sp>
      <p:sp>
        <p:nvSpPr>
          <p:cNvPr id="6168" name="Rectangle 23"/>
          <p:cNvSpPr>
            <a:spLocks noChangeArrowheads="1"/>
          </p:cNvSpPr>
          <p:nvPr/>
        </p:nvSpPr>
        <p:spPr bwMode="auto">
          <a:xfrm>
            <a:off x="5612890" y="2043113"/>
            <a:ext cx="169862" cy="169862"/>
          </a:xfrm>
          <a:prstGeom prst="rect">
            <a:avLst/>
          </a:prstGeom>
          <a:solidFill>
            <a:srgbClr val="502878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fr-FR" sz="1200" b="1">
                <a:solidFill>
                  <a:srgbClr val="FFFFFF"/>
                </a:solidFill>
                <a:latin typeface="Arial Narrow" pitchFamily="34" charset="0"/>
              </a:rPr>
              <a:t>15</a:t>
            </a:r>
          </a:p>
        </p:txBody>
      </p:sp>
      <p:sp>
        <p:nvSpPr>
          <p:cNvPr id="6169" name="AutoShape 29"/>
          <p:cNvSpPr>
            <a:spLocks noChangeArrowheads="1"/>
          </p:cNvSpPr>
          <p:nvPr/>
        </p:nvSpPr>
        <p:spPr bwMode="auto">
          <a:xfrm>
            <a:off x="4523865" y="4032250"/>
            <a:ext cx="1106487" cy="425450"/>
          </a:xfrm>
          <a:prstGeom prst="roundRect">
            <a:avLst>
              <a:gd name="adj" fmla="val 16667"/>
            </a:avLst>
          </a:prstGeom>
          <a:solidFill>
            <a:srgbClr val="502878"/>
          </a:solidFill>
          <a:ln w="9525">
            <a:solidFill>
              <a:srgbClr val="47412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b="1">
              <a:solidFill>
                <a:srgbClr val="FFFFFF"/>
              </a:solidFill>
              <a:latin typeface="Arial" charset="0"/>
            </a:endParaRPr>
          </a:p>
          <a:p>
            <a:pPr algn="ctr"/>
            <a:r>
              <a:rPr lang="en-US" sz="1200" b="1">
                <a:solidFill>
                  <a:srgbClr val="FFFFFF"/>
                </a:solidFill>
                <a:latin typeface="Arial" charset="0"/>
              </a:rPr>
              <a:t>At-Large</a:t>
            </a:r>
          </a:p>
          <a:p>
            <a:pPr algn="ctr"/>
            <a:endParaRPr lang="en-US" sz="9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70" name="AutoShape 30"/>
          <p:cNvSpPr>
            <a:spLocks noChangeArrowheads="1"/>
          </p:cNvSpPr>
          <p:nvPr/>
        </p:nvSpPr>
        <p:spPr bwMode="auto">
          <a:xfrm>
            <a:off x="5730365" y="4032250"/>
            <a:ext cx="1106487" cy="1644650"/>
          </a:xfrm>
          <a:prstGeom prst="roundRect">
            <a:avLst>
              <a:gd name="adj" fmla="val 16667"/>
            </a:avLst>
          </a:prstGeom>
          <a:solidFill>
            <a:srgbClr val="47412D"/>
          </a:solidFill>
          <a:ln w="9525">
            <a:solidFill>
              <a:srgbClr val="47412D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charset="0"/>
              </a:rPr>
              <a:t>Security &amp; </a:t>
            </a:r>
          </a:p>
          <a:p>
            <a:pPr algn="ctr"/>
            <a:r>
              <a:rPr lang="en-US" sz="1200">
                <a:solidFill>
                  <a:srgbClr val="FFFFFF"/>
                </a:solidFill>
                <a:latin typeface="Arial" charset="0"/>
              </a:rPr>
              <a:t>Stability </a:t>
            </a:r>
          </a:p>
          <a:p>
            <a:pPr algn="ctr"/>
            <a:r>
              <a:rPr lang="en-US" sz="1200">
                <a:solidFill>
                  <a:srgbClr val="FFFFFF"/>
                </a:solidFill>
                <a:latin typeface="Arial" charset="0"/>
              </a:rPr>
              <a:t>Advisory </a:t>
            </a:r>
            <a:br>
              <a:rPr lang="en-US" sz="1200">
                <a:solidFill>
                  <a:srgbClr val="FFFFFF"/>
                </a:solidFill>
                <a:latin typeface="Arial" charset="0"/>
              </a:rPr>
            </a:br>
            <a:r>
              <a:rPr lang="en-US" sz="1200">
                <a:solidFill>
                  <a:srgbClr val="FFFFFF"/>
                </a:solidFill>
                <a:latin typeface="Arial" charset="0"/>
              </a:rPr>
              <a:t>Committee</a:t>
            </a:r>
          </a:p>
        </p:txBody>
      </p:sp>
      <p:sp>
        <p:nvSpPr>
          <p:cNvPr id="6171" name="AutoShape 31"/>
          <p:cNvSpPr>
            <a:spLocks noChangeArrowheads="1"/>
          </p:cNvSpPr>
          <p:nvPr/>
        </p:nvSpPr>
        <p:spPr bwMode="auto">
          <a:xfrm>
            <a:off x="6911465" y="4032250"/>
            <a:ext cx="1106487" cy="1644650"/>
          </a:xfrm>
          <a:prstGeom prst="roundRect">
            <a:avLst>
              <a:gd name="adj" fmla="val 16667"/>
            </a:avLst>
          </a:prstGeom>
          <a:solidFill>
            <a:srgbClr val="47412D"/>
          </a:solidFill>
          <a:ln w="9525">
            <a:solidFill>
              <a:srgbClr val="47412D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charset="0"/>
              </a:rPr>
              <a:t>Root Server </a:t>
            </a:r>
          </a:p>
          <a:p>
            <a:pPr algn="ctr"/>
            <a:r>
              <a:rPr lang="en-US" sz="1200">
                <a:solidFill>
                  <a:srgbClr val="FFFFFF"/>
                </a:solidFill>
                <a:latin typeface="Arial" charset="0"/>
              </a:rPr>
              <a:t>System </a:t>
            </a:r>
          </a:p>
          <a:p>
            <a:pPr algn="ctr"/>
            <a:r>
              <a:rPr lang="en-US" sz="1200">
                <a:solidFill>
                  <a:srgbClr val="FFFFFF"/>
                </a:solidFill>
                <a:latin typeface="Arial" charset="0"/>
              </a:rPr>
              <a:t>Advisory </a:t>
            </a:r>
            <a:br>
              <a:rPr lang="en-US" sz="1200">
                <a:solidFill>
                  <a:srgbClr val="FFFFFF"/>
                </a:solidFill>
                <a:latin typeface="Arial" charset="0"/>
              </a:rPr>
            </a:br>
            <a:r>
              <a:rPr lang="en-US" sz="1200">
                <a:solidFill>
                  <a:srgbClr val="FFFFFF"/>
                </a:solidFill>
                <a:latin typeface="Arial" charset="0"/>
              </a:rPr>
              <a:t>Committee</a:t>
            </a:r>
          </a:p>
        </p:txBody>
      </p:sp>
      <p:sp>
        <p:nvSpPr>
          <p:cNvPr id="6172" name="Line 32"/>
          <p:cNvSpPr>
            <a:spLocks noChangeShapeType="1"/>
          </p:cNvSpPr>
          <p:nvPr/>
        </p:nvSpPr>
        <p:spPr bwMode="auto">
          <a:xfrm>
            <a:off x="1056765" y="2633663"/>
            <a:ext cx="0" cy="255587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>
              <a:solidFill>
                <a:srgbClr val="004263"/>
              </a:solidFill>
              <a:latin typeface="Arial Narrow" pitchFamily="34" charset="0"/>
            </a:endParaRPr>
          </a:p>
        </p:txBody>
      </p:sp>
      <p:sp>
        <p:nvSpPr>
          <p:cNvPr id="6173" name="AutoShape 33"/>
          <p:cNvSpPr>
            <a:spLocks noChangeArrowheads="1"/>
          </p:cNvSpPr>
          <p:nvPr/>
        </p:nvSpPr>
        <p:spPr bwMode="auto">
          <a:xfrm>
            <a:off x="334452" y="2474913"/>
            <a:ext cx="1444625" cy="1344612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charset="0"/>
              </a:rPr>
              <a:t>ICANN Staff</a:t>
            </a:r>
          </a:p>
          <a:p>
            <a:pPr algn="ctr"/>
            <a:r>
              <a:rPr lang="en-US" sz="1000">
                <a:solidFill>
                  <a:srgbClr val="FFFFFF"/>
                </a:solidFill>
                <a:latin typeface="Arial" charset="0"/>
              </a:rPr>
              <a:t>MDR – 68</a:t>
            </a:r>
            <a:br>
              <a:rPr lang="en-US" sz="1000">
                <a:solidFill>
                  <a:srgbClr val="FFFFFF"/>
                </a:solidFill>
                <a:latin typeface="Arial" charset="0"/>
              </a:rPr>
            </a:br>
            <a:r>
              <a:rPr lang="en-US" sz="1000">
                <a:solidFill>
                  <a:srgbClr val="FFFFFF"/>
                </a:solidFill>
                <a:latin typeface="Arial" charset="0"/>
              </a:rPr>
              <a:t>SV – 11</a:t>
            </a:r>
          </a:p>
          <a:p>
            <a:pPr algn="ctr"/>
            <a:r>
              <a:rPr lang="en-US" sz="1000">
                <a:solidFill>
                  <a:srgbClr val="FFFFFF"/>
                </a:solidFill>
                <a:latin typeface="Arial" charset="0"/>
              </a:rPr>
              <a:t>DC – 9</a:t>
            </a:r>
          </a:p>
          <a:p>
            <a:pPr algn="ctr"/>
            <a:r>
              <a:rPr lang="en-US" sz="1000">
                <a:solidFill>
                  <a:srgbClr val="FFFFFF"/>
                </a:solidFill>
                <a:latin typeface="Arial" charset="0"/>
              </a:rPr>
              <a:t>Sydney - 5</a:t>
            </a:r>
          </a:p>
          <a:p>
            <a:pPr algn="ctr"/>
            <a:r>
              <a:rPr lang="en-US" sz="1000">
                <a:solidFill>
                  <a:srgbClr val="FFFFFF"/>
                </a:solidFill>
                <a:latin typeface="Arial" charset="0"/>
              </a:rPr>
              <a:t>Brussels -  5</a:t>
            </a:r>
          </a:p>
          <a:p>
            <a:pPr algn="ctr"/>
            <a:r>
              <a:rPr lang="en-US" sz="1000">
                <a:solidFill>
                  <a:srgbClr val="FFFFFF"/>
                </a:solidFill>
                <a:latin typeface="Arial" charset="0"/>
              </a:rPr>
              <a:t>Other US - 11</a:t>
            </a:r>
            <a:br>
              <a:rPr lang="en-US" sz="1000">
                <a:solidFill>
                  <a:srgbClr val="FFFFFF"/>
                </a:solidFill>
                <a:latin typeface="Arial" charset="0"/>
              </a:rPr>
            </a:br>
            <a:r>
              <a:rPr lang="en-US" sz="1000">
                <a:solidFill>
                  <a:srgbClr val="FFFFFF"/>
                </a:solidFill>
                <a:latin typeface="Arial" charset="0"/>
              </a:rPr>
              <a:t>Other non-US - 14</a:t>
            </a:r>
          </a:p>
        </p:txBody>
      </p:sp>
      <p:sp>
        <p:nvSpPr>
          <p:cNvPr id="6174" name="Line 34"/>
          <p:cNvSpPr>
            <a:spLocks noChangeShapeType="1"/>
          </p:cNvSpPr>
          <p:nvPr/>
        </p:nvSpPr>
        <p:spPr bwMode="auto">
          <a:xfrm flipH="1" flipV="1">
            <a:off x="4720715" y="2209800"/>
            <a:ext cx="0" cy="304800"/>
          </a:xfrm>
          <a:prstGeom prst="line">
            <a:avLst/>
          </a:prstGeom>
          <a:noFill/>
          <a:ln w="31750">
            <a:solidFill>
              <a:srgbClr val="37609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hangingPunct="1"/>
            <a:endParaRPr lang="fr-FR">
              <a:solidFill>
                <a:srgbClr val="004263"/>
              </a:solidFill>
              <a:latin typeface="Arial Narrow" pitchFamily="34" charset="0"/>
            </a:endParaRPr>
          </a:p>
        </p:txBody>
      </p:sp>
      <p:sp>
        <p:nvSpPr>
          <p:cNvPr id="6175" name="Line 35"/>
          <p:cNvSpPr>
            <a:spLocks noChangeShapeType="1"/>
          </p:cNvSpPr>
          <p:nvPr/>
        </p:nvSpPr>
        <p:spPr bwMode="auto">
          <a:xfrm flipV="1">
            <a:off x="2258502" y="2209800"/>
            <a:ext cx="1123950" cy="2133600"/>
          </a:xfrm>
          <a:prstGeom prst="line">
            <a:avLst/>
          </a:prstGeom>
          <a:noFill/>
          <a:ln w="31750">
            <a:solidFill>
              <a:srgbClr val="99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hangingPunct="1"/>
            <a:endParaRPr lang="fr-FR">
              <a:solidFill>
                <a:srgbClr val="004263"/>
              </a:solidFill>
              <a:latin typeface="Arial Narrow" pitchFamily="34" charset="0"/>
            </a:endParaRPr>
          </a:p>
        </p:txBody>
      </p:sp>
      <p:sp>
        <p:nvSpPr>
          <p:cNvPr id="6176" name="Line 36"/>
          <p:cNvSpPr>
            <a:spLocks noChangeShapeType="1"/>
          </p:cNvSpPr>
          <p:nvPr/>
        </p:nvSpPr>
        <p:spPr bwMode="auto">
          <a:xfrm flipV="1">
            <a:off x="3445952" y="2209800"/>
            <a:ext cx="285750" cy="2209800"/>
          </a:xfrm>
          <a:prstGeom prst="line">
            <a:avLst/>
          </a:prstGeom>
          <a:noFill/>
          <a:ln w="31750">
            <a:solidFill>
              <a:srgbClr val="66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hangingPunct="1"/>
            <a:endParaRPr lang="fr-FR">
              <a:solidFill>
                <a:srgbClr val="004263"/>
              </a:solidFill>
              <a:latin typeface="Arial Narrow" pitchFamily="34" charset="0"/>
            </a:endParaRPr>
          </a:p>
        </p:txBody>
      </p:sp>
      <p:sp>
        <p:nvSpPr>
          <p:cNvPr id="14373" name="Line 37"/>
          <p:cNvSpPr>
            <a:spLocks noChangeShapeType="1"/>
          </p:cNvSpPr>
          <p:nvPr/>
        </p:nvSpPr>
        <p:spPr bwMode="auto">
          <a:xfrm flipV="1">
            <a:off x="1267902" y="2212975"/>
            <a:ext cx="1770063" cy="2206625"/>
          </a:xfrm>
          <a:prstGeom prst="line">
            <a:avLst/>
          </a:prstGeom>
          <a:noFill/>
          <a:ln w="3175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srgbClr val="004263"/>
              </a:solidFill>
              <a:latin typeface="Arial Narrow" pitchFamily="34" charset="0"/>
              <a:ea typeface="ＭＳ Ｐゴシック"/>
            </a:endParaRPr>
          </a:p>
        </p:txBody>
      </p:sp>
      <p:sp>
        <p:nvSpPr>
          <p:cNvPr id="6178" name="Rectangle 39"/>
          <p:cNvSpPr>
            <a:spLocks noChangeArrowheads="1"/>
          </p:cNvSpPr>
          <p:nvPr/>
        </p:nvSpPr>
        <p:spPr bwMode="auto">
          <a:xfrm>
            <a:off x="4247640" y="2874963"/>
            <a:ext cx="11049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solidFill>
                  <a:srgbClr val="131313"/>
                </a:solidFill>
                <a:latin typeface="Arial" charset="0"/>
              </a:rPr>
              <a:t>Per ICANN Bylaws, Article VII, section 2</a:t>
            </a:r>
          </a:p>
        </p:txBody>
      </p:sp>
      <p:sp>
        <p:nvSpPr>
          <p:cNvPr id="6179" name="AutoShape 40"/>
          <p:cNvSpPr>
            <a:spLocks noChangeArrowheads="1"/>
          </p:cNvSpPr>
          <p:nvPr/>
        </p:nvSpPr>
        <p:spPr bwMode="auto">
          <a:xfrm>
            <a:off x="4109527" y="2619375"/>
            <a:ext cx="1104900" cy="76358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7609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>
              <a:solidFill>
                <a:srgbClr val="004263"/>
              </a:solidFill>
              <a:latin typeface="Arial" charset="0"/>
            </a:endParaRPr>
          </a:p>
        </p:txBody>
      </p:sp>
      <p:sp>
        <p:nvSpPr>
          <p:cNvPr id="6180" name="Rectangle 41"/>
          <p:cNvSpPr>
            <a:spLocks noChangeArrowheads="1"/>
          </p:cNvSpPr>
          <p:nvPr/>
        </p:nvSpPr>
        <p:spPr bwMode="auto">
          <a:xfrm>
            <a:off x="4106352" y="2776538"/>
            <a:ext cx="1106488" cy="74612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>
              <a:solidFill>
                <a:srgbClr val="004263"/>
              </a:solidFill>
              <a:latin typeface="Arial Narrow" pitchFamily="34" charset="0"/>
            </a:endParaRPr>
          </a:p>
        </p:txBody>
      </p:sp>
      <p:sp>
        <p:nvSpPr>
          <p:cNvPr id="6181" name="AutoShape 42"/>
          <p:cNvSpPr>
            <a:spLocks noChangeArrowheads="1"/>
          </p:cNvSpPr>
          <p:nvPr/>
        </p:nvSpPr>
        <p:spPr bwMode="auto">
          <a:xfrm>
            <a:off x="4107940" y="2474913"/>
            <a:ext cx="1106487" cy="425450"/>
          </a:xfrm>
          <a:prstGeom prst="roundRect">
            <a:avLst>
              <a:gd name="adj" fmla="val 16667"/>
            </a:avLst>
          </a:prstGeom>
          <a:solidFill>
            <a:srgbClr val="376092"/>
          </a:solidFill>
          <a:ln w="9525">
            <a:solidFill>
              <a:srgbClr val="37609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charset="0"/>
              </a:rPr>
              <a:t>Nominating </a:t>
            </a:r>
          </a:p>
          <a:p>
            <a:pPr algn="ctr"/>
            <a:r>
              <a:rPr lang="en-US" sz="1200">
                <a:solidFill>
                  <a:srgbClr val="FFFFFF"/>
                </a:solidFill>
                <a:latin typeface="Arial" charset="0"/>
              </a:rPr>
              <a:t>Committee</a:t>
            </a:r>
          </a:p>
        </p:txBody>
      </p:sp>
      <p:sp>
        <p:nvSpPr>
          <p:cNvPr id="6182" name="AutoShape 43"/>
          <p:cNvSpPr>
            <a:spLocks noChangeArrowheads="1"/>
          </p:cNvSpPr>
          <p:nvPr/>
        </p:nvSpPr>
        <p:spPr bwMode="auto">
          <a:xfrm>
            <a:off x="2391852" y="1447800"/>
            <a:ext cx="4570413" cy="7651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808080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endParaRPr lang="fr-FR" sz="1800">
              <a:solidFill>
                <a:srgbClr val="004263"/>
              </a:solidFill>
              <a:latin typeface="Arial" charset="0"/>
            </a:endParaRPr>
          </a:p>
        </p:txBody>
      </p:sp>
      <p:sp>
        <p:nvSpPr>
          <p:cNvPr id="6183" name="Line 44"/>
          <p:cNvSpPr>
            <a:spLocks noChangeShapeType="1"/>
          </p:cNvSpPr>
          <p:nvPr/>
        </p:nvSpPr>
        <p:spPr bwMode="auto">
          <a:xfrm flipV="1">
            <a:off x="1782252" y="2120900"/>
            <a:ext cx="781050" cy="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hangingPunct="1"/>
            <a:endParaRPr lang="fr-FR">
              <a:solidFill>
                <a:srgbClr val="004263"/>
              </a:solidFill>
              <a:latin typeface="Arial Narrow" pitchFamily="34" charset="0"/>
            </a:endParaRPr>
          </a:p>
        </p:txBody>
      </p:sp>
      <p:sp>
        <p:nvSpPr>
          <p:cNvPr id="6184" name="Line 46"/>
          <p:cNvSpPr>
            <a:spLocks noChangeShapeType="1"/>
          </p:cNvSpPr>
          <p:nvPr/>
        </p:nvSpPr>
        <p:spPr bwMode="auto">
          <a:xfrm flipH="1" flipV="1">
            <a:off x="6014527" y="2209800"/>
            <a:ext cx="0" cy="1905000"/>
          </a:xfrm>
          <a:prstGeom prst="line">
            <a:avLst/>
          </a:prstGeom>
          <a:noFill/>
          <a:ln w="31750">
            <a:solidFill>
              <a:srgbClr val="47412D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hangingPunct="1"/>
            <a:endParaRPr lang="fr-FR">
              <a:solidFill>
                <a:srgbClr val="004263"/>
              </a:solidFill>
              <a:latin typeface="Arial Narrow" pitchFamily="34" charset="0"/>
            </a:endParaRPr>
          </a:p>
        </p:txBody>
      </p:sp>
      <p:sp>
        <p:nvSpPr>
          <p:cNvPr id="14384" name="AutoShape 51"/>
          <p:cNvSpPr>
            <a:spLocks noChangeArrowheads="1"/>
          </p:cNvSpPr>
          <p:nvPr/>
        </p:nvSpPr>
        <p:spPr bwMode="auto">
          <a:xfrm>
            <a:off x="582102" y="4032250"/>
            <a:ext cx="1106488" cy="42545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latin typeface="Arial" charset="0"/>
                <a:ea typeface="ＭＳ Ｐゴシック"/>
              </a:rPr>
              <a:t>ASO</a:t>
            </a:r>
          </a:p>
        </p:txBody>
      </p:sp>
      <p:sp>
        <p:nvSpPr>
          <p:cNvPr id="6186" name="AutoShape 52"/>
          <p:cNvSpPr>
            <a:spLocks noChangeArrowheads="1"/>
          </p:cNvSpPr>
          <p:nvPr/>
        </p:nvSpPr>
        <p:spPr bwMode="auto">
          <a:xfrm>
            <a:off x="1775902" y="4032250"/>
            <a:ext cx="1106488" cy="42545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FFFFFF"/>
                </a:solidFill>
                <a:latin typeface="Arial" charset="0"/>
              </a:rPr>
              <a:t>GNSO</a:t>
            </a:r>
          </a:p>
        </p:txBody>
      </p:sp>
      <p:sp>
        <p:nvSpPr>
          <p:cNvPr id="6187" name="AutoShape 53"/>
          <p:cNvSpPr>
            <a:spLocks noChangeArrowheads="1"/>
          </p:cNvSpPr>
          <p:nvPr/>
        </p:nvSpPr>
        <p:spPr bwMode="auto">
          <a:xfrm>
            <a:off x="2958590" y="4032250"/>
            <a:ext cx="1106487" cy="425450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FFFFFF"/>
                </a:solidFill>
                <a:latin typeface="Arial" charset="0"/>
              </a:rPr>
              <a:t>ccNSO</a:t>
            </a:r>
          </a:p>
        </p:txBody>
      </p:sp>
      <p:sp>
        <p:nvSpPr>
          <p:cNvPr id="6188" name="Rectangle 54"/>
          <p:cNvSpPr>
            <a:spLocks noChangeArrowheads="1"/>
          </p:cNvSpPr>
          <p:nvPr/>
        </p:nvSpPr>
        <p:spPr bwMode="auto">
          <a:xfrm>
            <a:off x="582102" y="4525963"/>
            <a:ext cx="1189038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>
                <a:solidFill>
                  <a:srgbClr val="131313"/>
                </a:solidFill>
                <a:latin typeface="Arial" charset="0"/>
              </a:rPr>
              <a:t>Regional Internet Registries</a:t>
            </a:r>
          </a:p>
          <a:p>
            <a:r>
              <a:rPr lang="en-US" sz="900">
                <a:solidFill>
                  <a:srgbClr val="131313"/>
                </a:solidFill>
                <a:latin typeface="Arial" charset="0"/>
              </a:rPr>
              <a:t> ARIN</a:t>
            </a:r>
          </a:p>
          <a:p>
            <a:r>
              <a:rPr lang="en-US" sz="900">
                <a:solidFill>
                  <a:srgbClr val="131313"/>
                </a:solidFill>
                <a:latin typeface="Arial" charset="0"/>
              </a:rPr>
              <a:t> RIPE NCC</a:t>
            </a:r>
          </a:p>
          <a:p>
            <a:r>
              <a:rPr lang="en-US" sz="900">
                <a:solidFill>
                  <a:srgbClr val="131313"/>
                </a:solidFill>
                <a:latin typeface="Arial" charset="0"/>
              </a:rPr>
              <a:t> LACNIC</a:t>
            </a:r>
          </a:p>
          <a:p>
            <a:r>
              <a:rPr lang="en-US" sz="900">
                <a:solidFill>
                  <a:srgbClr val="131313"/>
                </a:solidFill>
                <a:latin typeface="Arial" charset="0"/>
              </a:rPr>
              <a:t> APNIC</a:t>
            </a:r>
          </a:p>
          <a:p>
            <a:r>
              <a:rPr lang="en-US" sz="900">
                <a:solidFill>
                  <a:srgbClr val="131313"/>
                </a:solidFill>
                <a:latin typeface="Arial" charset="0"/>
              </a:rPr>
              <a:t> AfriNIC</a:t>
            </a:r>
          </a:p>
        </p:txBody>
      </p:sp>
      <p:sp>
        <p:nvSpPr>
          <p:cNvPr id="6189" name="AutoShape 55"/>
          <p:cNvSpPr>
            <a:spLocks noChangeArrowheads="1"/>
          </p:cNvSpPr>
          <p:nvPr/>
        </p:nvSpPr>
        <p:spPr bwMode="auto">
          <a:xfrm>
            <a:off x="582102" y="4032250"/>
            <a:ext cx="1104900" cy="16446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4D9FB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 baseline="-25000">
              <a:solidFill>
                <a:srgbClr val="004263"/>
              </a:solidFill>
              <a:latin typeface="Arial" charset="0"/>
            </a:endParaRPr>
          </a:p>
        </p:txBody>
      </p:sp>
      <p:sp>
        <p:nvSpPr>
          <p:cNvPr id="6190" name="Rectangle 56"/>
          <p:cNvSpPr>
            <a:spLocks noChangeArrowheads="1"/>
          </p:cNvSpPr>
          <p:nvPr/>
        </p:nvSpPr>
        <p:spPr bwMode="auto">
          <a:xfrm>
            <a:off x="1771140" y="4525963"/>
            <a:ext cx="11049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solidFill>
                  <a:srgbClr val="131313"/>
                </a:solidFill>
                <a:latin typeface="Arial" charset="0"/>
              </a:rPr>
              <a:t> </a:t>
            </a:r>
            <a:r>
              <a:rPr lang="en-US" sz="900">
                <a:solidFill>
                  <a:srgbClr val="131313"/>
                </a:solidFill>
                <a:latin typeface="Arial" charset="0"/>
              </a:rPr>
              <a:t>gTLD Registries gTLD Registrars</a:t>
            </a:r>
          </a:p>
          <a:p>
            <a:r>
              <a:rPr lang="en-US" sz="900">
                <a:solidFill>
                  <a:srgbClr val="131313"/>
                </a:solidFill>
                <a:latin typeface="Arial" charset="0"/>
              </a:rPr>
              <a:t> IP interests</a:t>
            </a:r>
          </a:p>
          <a:p>
            <a:r>
              <a:rPr lang="en-US" sz="900">
                <a:solidFill>
                  <a:srgbClr val="131313"/>
                </a:solidFill>
                <a:latin typeface="Arial" charset="0"/>
              </a:rPr>
              <a:t> ISPs</a:t>
            </a:r>
          </a:p>
          <a:p>
            <a:r>
              <a:rPr lang="en-US" sz="900">
                <a:solidFill>
                  <a:srgbClr val="131313"/>
                </a:solidFill>
                <a:latin typeface="Arial" charset="0"/>
              </a:rPr>
              <a:t> Businesses</a:t>
            </a:r>
          </a:p>
          <a:p>
            <a:r>
              <a:rPr lang="en-US" sz="900">
                <a:solidFill>
                  <a:srgbClr val="131313"/>
                </a:solidFill>
                <a:latin typeface="Arial" charset="0"/>
              </a:rPr>
              <a:t> Universities</a:t>
            </a:r>
          </a:p>
          <a:p>
            <a:r>
              <a:rPr lang="en-US" sz="900">
                <a:solidFill>
                  <a:srgbClr val="131313"/>
                </a:solidFill>
                <a:latin typeface="Arial" charset="0"/>
              </a:rPr>
              <a:t> Consumers</a:t>
            </a:r>
          </a:p>
        </p:txBody>
      </p:sp>
      <p:sp>
        <p:nvSpPr>
          <p:cNvPr id="6191" name="AutoShape 57"/>
          <p:cNvSpPr>
            <a:spLocks noChangeArrowheads="1"/>
          </p:cNvSpPr>
          <p:nvPr/>
        </p:nvSpPr>
        <p:spPr bwMode="auto">
          <a:xfrm>
            <a:off x="1775902" y="4032250"/>
            <a:ext cx="1104900" cy="16446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>
              <a:solidFill>
                <a:srgbClr val="004263"/>
              </a:solidFill>
              <a:latin typeface="Arial" charset="0"/>
            </a:endParaRPr>
          </a:p>
        </p:txBody>
      </p:sp>
      <p:sp>
        <p:nvSpPr>
          <p:cNvPr id="6192" name="Rectangle 58"/>
          <p:cNvSpPr>
            <a:spLocks noChangeArrowheads="1"/>
          </p:cNvSpPr>
          <p:nvPr/>
        </p:nvSpPr>
        <p:spPr bwMode="auto">
          <a:xfrm>
            <a:off x="2958590" y="4525963"/>
            <a:ext cx="11049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>
                <a:solidFill>
                  <a:srgbClr val="131313"/>
                </a:solidFill>
                <a:latin typeface="Arial" charset="0"/>
              </a:rPr>
              <a:t>ccTLD registries</a:t>
            </a:r>
            <a:r>
              <a:rPr lang="en-US" sz="900">
                <a:solidFill>
                  <a:srgbClr val="131313"/>
                </a:solidFill>
                <a:latin typeface="Arial" charset="0"/>
              </a:rPr>
              <a:t> (.us, .uk, .au, .it, .be, .nl, etc.)</a:t>
            </a:r>
          </a:p>
        </p:txBody>
      </p:sp>
      <p:sp>
        <p:nvSpPr>
          <p:cNvPr id="6193" name="AutoShape 59"/>
          <p:cNvSpPr>
            <a:spLocks noChangeArrowheads="1"/>
          </p:cNvSpPr>
          <p:nvPr/>
        </p:nvSpPr>
        <p:spPr bwMode="auto">
          <a:xfrm>
            <a:off x="2958590" y="4032250"/>
            <a:ext cx="1104900" cy="16446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800">
              <a:solidFill>
                <a:srgbClr val="004263"/>
              </a:solidFill>
              <a:latin typeface="Arial" charset="0"/>
            </a:endParaRPr>
          </a:p>
        </p:txBody>
      </p:sp>
      <p:sp>
        <p:nvSpPr>
          <p:cNvPr id="6194" name="Rectangle 61"/>
          <p:cNvSpPr>
            <a:spLocks noChangeArrowheads="1"/>
          </p:cNvSpPr>
          <p:nvPr/>
        </p:nvSpPr>
        <p:spPr bwMode="auto">
          <a:xfrm>
            <a:off x="1775902" y="4381500"/>
            <a:ext cx="1106488" cy="76200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>
              <a:solidFill>
                <a:srgbClr val="004263"/>
              </a:solidFill>
              <a:latin typeface="Arial Narrow" pitchFamily="34" charset="0"/>
            </a:endParaRPr>
          </a:p>
        </p:txBody>
      </p:sp>
      <p:sp>
        <p:nvSpPr>
          <p:cNvPr id="6195" name="Rectangle 62"/>
          <p:cNvSpPr>
            <a:spLocks noChangeArrowheads="1"/>
          </p:cNvSpPr>
          <p:nvPr/>
        </p:nvSpPr>
        <p:spPr bwMode="auto">
          <a:xfrm>
            <a:off x="2958590" y="4381500"/>
            <a:ext cx="1106487" cy="76200"/>
          </a:xfrm>
          <a:prstGeom prst="rect">
            <a:avLst/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>
              <a:solidFill>
                <a:srgbClr val="004263"/>
              </a:solidFill>
              <a:latin typeface="Arial Narrow" pitchFamily="34" charset="0"/>
            </a:endParaRPr>
          </a:p>
        </p:txBody>
      </p:sp>
      <p:sp>
        <p:nvSpPr>
          <p:cNvPr id="6196" name="AutoShape 64"/>
          <p:cNvSpPr>
            <a:spLocks noChangeArrowheads="1"/>
          </p:cNvSpPr>
          <p:nvPr/>
        </p:nvSpPr>
        <p:spPr bwMode="auto">
          <a:xfrm>
            <a:off x="7365490" y="2592388"/>
            <a:ext cx="1106487" cy="1069975"/>
          </a:xfrm>
          <a:prstGeom prst="roundRect">
            <a:avLst>
              <a:gd name="adj" fmla="val 16667"/>
            </a:avLst>
          </a:prstGeom>
          <a:solidFill>
            <a:srgbClr val="47412D"/>
          </a:solidFill>
          <a:ln w="9525">
            <a:solidFill>
              <a:srgbClr val="47412D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charset="0"/>
              </a:rPr>
              <a:t>Internet </a:t>
            </a:r>
            <a:br>
              <a:rPr lang="en-US" sz="1200">
                <a:solidFill>
                  <a:srgbClr val="FFFFFF"/>
                </a:solidFill>
                <a:latin typeface="Arial" charset="0"/>
              </a:rPr>
            </a:br>
            <a:r>
              <a:rPr lang="en-US" sz="1200">
                <a:solidFill>
                  <a:srgbClr val="FFFFFF"/>
                </a:solidFill>
                <a:latin typeface="Arial" charset="0"/>
              </a:rPr>
              <a:t>Engineering</a:t>
            </a:r>
            <a:br>
              <a:rPr lang="en-US" sz="1200">
                <a:solidFill>
                  <a:srgbClr val="FFFFFF"/>
                </a:solidFill>
                <a:latin typeface="Arial" charset="0"/>
              </a:rPr>
            </a:br>
            <a:r>
              <a:rPr lang="en-US" sz="1200">
                <a:solidFill>
                  <a:srgbClr val="FFFFFF"/>
                </a:solidFill>
                <a:latin typeface="Arial" charset="0"/>
              </a:rPr>
              <a:t>Task Force</a:t>
            </a:r>
          </a:p>
        </p:txBody>
      </p:sp>
      <p:sp>
        <p:nvSpPr>
          <p:cNvPr id="6197" name="Line 65"/>
          <p:cNvSpPr>
            <a:spLocks noChangeShapeType="1"/>
          </p:cNvSpPr>
          <p:nvPr/>
        </p:nvSpPr>
        <p:spPr bwMode="auto">
          <a:xfrm flipH="1" flipV="1">
            <a:off x="6570152" y="2222500"/>
            <a:ext cx="906463" cy="422275"/>
          </a:xfrm>
          <a:prstGeom prst="line">
            <a:avLst/>
          </a:prstGeom>
          <a:noFill/>
          <a:ln w="31750">
            <a:solidFill>
              <a:srgbClr val="47412D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hangingPunct="1"/>
            <a:endParaRPr lang="fr-FR">
              <a:solidFill>
                <a:srgbClr val="004263"/>
              </a:solidFill>
              <a:latin typeface="Arial Narrow" pitchFamily="34" charset="0"/>
            </a:endParaRPr>
          </a:p>
        </p:txBody>
      </p:sp>
      <p:sp>
        <p:nvSpPr>
          <p:cNvPr id="6198" name="TextBox 66"/>
          <p:cNvSpPr txBox="1">
            <a:spLocks noChangeArrowheads="1"/>
          </p:cNvSpPr>
          <p:nvPr/>
        </p:nvSpPr>
        <p:spPr bwMode="auto">
          <a:xfrm>
            <a:off x="-663575" y="9175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fr-FR">
              <a:solidFill>
                <a:srgbClr val="004263"/>
              </a:solidFill>
              <a:latin typeface="Arial Narrow" pitchFamily="34" charset="0"/>
            </a:endParaRPr>
          </a:p>
        </p:txBody>
      </p:sp>
      <p:sp>
        <p:nvSpPr>
          <p:cNvPr id="66" name="Rounded Rectangle 65"/>
          <p:cNvSpPr>
            <a:spLocks noChangeArrowheads="1"/>
          </p:cNvSpPr>
          <p:nvPr/>
        </p:nvSpPr>
        <p:spPr bwMode="auto">
          <a:xfrm>
            <a:off x="4523865" y="4032250"/>
            <a:ext cx="1106487" cy="1644650"/>
          </a:xfrm>
          <a:prstGeom prst="roundRect">
            <a:avLst>
              <a:gd name="adj" fmla="val 16667"/>
            </a:avLst>
          </a:prstGeom>
          <a:noFill/>
          <a:ln w="6350">
            <a:solidFill>
              <a:srgbClr val="502878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6200" name="Rectangle 62"/>
          <p:cNvSpPr>
            <a:spLocks noChangeArrowheads="1"/>
          </p:cNvSpPr>
          <p:nvPr/>
        </p:nvSpPr>
        <p:spPr bwMode="auto">
          <a:xfrm>
            <a:off x="4523865" y="4381500"/>
            <a:ext cx="1106487" cy="76200"/>
          </a:xfrm>
          <a:prstGeom prst="rect">
            <a:avLst/>
          </a:prstGeom>
          <a:solidFill>
            <a:srgbClr val="502878"/>
          </a:solidFill>
          <a:ln w="9525">
            <a:solidFill>
              <a:srgbClr val="502878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>
              <a:solidFill>
                <a:srgbClr val="004263"/>
              </a:solidFill>
              <a:latin typeface="Arial Narrow" pitchFamily="34" charset="0"/>
            </a:endParaRPr>
          </a:p>
        </p:txBody>
      </p:sp>
      <p:sp>
        <p:nvSpPr>
          <p:cNvPr id="6201" name="Rectangle 68"/>
          <p:cNvSpPr>
            <a:spLocks noChangeArrowheads="1"/>
          </p:cNvSpPr>
          <p:nvPr/>
        </p:nvSpPr>
        <p:spPr bwMode="auto">
          <a:xfrm>
            <a:off x="4523865" y="4471988"/>
            <a:ext cx="1085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>
                <a:solidFill>
                  <a:srgbClr val="131313"/>
                </a:solidFill>
                <a:latin typeface="Arial" charset="0"/>
              </a:rPr>
              <a:t>Internet Users</a:t>
            </a:r>
          </a:p>
          <a:p>
            <a:r>
              <a:rPr lang="en-US" sz="900">
                <a:solidFill>
                  <a:srgbClr val="131313"/>
                </a:solidFill>
                <a:latin typeface="Arial" charset="0"/>
              </a:rPr>
              <a:t>(At-Large Advisory Committee,</a:t>
            </a:r>
            <a:br>
              <a:rPr lang="en-US" sz="900">
                <a:solidFill>
                  <a:srgbClr val="131313"/>
                </a:solidFill>
                <a:latin typeface="Arial" charset="0"/>
              </a:rPr>
            </a:br>
            <a:r>
              <a:rPr lang="en-US" sz="900">
                <a:solidFill>
                  <a:srgbClr val="131313"/>
                </a:solidFill>
                <a:latin typeface="Arial" charset="0"/>
              </a:rPr>
              <a:t>in conjunction with  RALOs)</a:t>
            </a:r>
            <a:endParaRPr lang="en-US" sz="900">
              <a:solidFill>
                <a:srgbClr val="004263"/>
              </a:solidFill>
              <a:latin typeface="Arial Narrow" pitchFamily="34" charset="0"/>
            </a:endParaRPr>
          </a:p>
        </p:txBody>
      </p:sp>
      <p:sp>
        <p:nvSpPr>
          <p:cNvPr id="69" name="Rectangle à coins arrondis 68"/>
          <p:cNvSpPr/>
          <p:nvPr/>
        </p:nvSpPr>
        <p:spPr>
          <a:xfrm>
            <a:off x="5754177" y="5334000"/>
            <a:ext cx="1066800" cy="304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>
                <a:solidFill>
                  <a:srgbClr val="FFFFFF"/>
                </a:solidFill>
              </a:rPr>
              <a:t>SSAC</a:t>
            </a:r>
          </a:p>
        </p:txBody>
      </p:sp>
      <p:sp>
        <p:nvSpPr>
          <p:cNvPr id="70" name="Rectangle à coins arrondis 69"/>
          <p:cNvSpPr/>
          <p:nvPr/>
        </p:nvSpPr>
        <p:spPr>
          <a:xfrm>
            <a:off x="6930515" y="5334000"/>
            <a:ext cx="1066800" cy="304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>
                <a:solidFill>
                  <a:srgbClr val="FFFFFF"/>
                </a:solidFill>
              </a:rPr>
              <a:t>RSSAC</a:t>
            </a:r>
          </a:p>
        </p:txBody>
      </p:sp>
      <p:sp>
        <p:nvSpPr>
          <p:cNvPr id="6204" name="Line 46"/>
          <p:cNvSpPr>
            <a:spLocks noChangeShapeType="1"/>
          </p:cNvSpPr>
          <p:nvPr/>
        </p:nvSpPr>
        <p:spPr bwMode="auto">
          <a:xfrm flipH="1" flipV="1">
            <a:off x="6200265" y="2209800"/>
            <a:ext cx="0" cy="1600200"/>
          </a:xfrm>
          <a:prstGeom prst="line">
            <a:avLst/>
          </a:prstGeom>
          <a:noFill/>
          <a:ln w="31750">
            <a:solidFill>
              <a:srgbClr val="47412D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hangingPunct="1"/>
            <a:endParaRPr lang="fr-FR">
              <a:solidFill>
                <a:srgbClr val="004263"/>
              </a:solidFill>
              <a:latin typeface="Arial Narrow" pitchFamily="34" charset="0"/>
            </a:endParaRPr>
          </a:p>
        </p:txBody>
      </p:sp>
      <p:grpSp>
        <p:nvGrpSpPr>
          <p:cNvPr id="2" name="Groupe 78"/>
          <p:cNvGrpSpPr>
            <a:grpSpLocks/>
          </p:cNvGrpSpPr>
          <p:nvPr/>
        </p:nvGrpSpPr>
        <p:grpSpPr bwMode="auto">
          <a:xfrm>
            <a:off x="6373302" y="2592388"/>
            <a:ext cx="957263" cy="1069975"/>
            <a:chOff x="6248400" y="2592388"/>
            <a:chExt cx="956932" cy="1069975"/>
          </a:xfrm>
        </p:grpSpPr>
        <p:sp>
          <p:nvSpPr>
            <p:cNvPr id="6221" name="AutoShape 45"/>
            <p:cNvSpPr>
              <a:spLocks noChangeArrowheads="1"/>
            </p:cNvSpPr>
            <p:nvPr/>
          </p:nvSpPr>
          <p:spPr bwMode="auto">
            <a:xfrm>
              <a:off x="6261100" y="2592388"/>
              <a:ext cx="935038" cy="1069975"/>
            </a:xfrm>
            <a:prstGeom prst="roundRect">
              <a:avLst>
                <a:gd name="adj" fmla="val 16667"/>
              </a:avLst>
            </a:prstGeom>
            <a:solidFill>
              <a:srgbClr val="47412D"/>
            </a:solidFill>
            <a:ln w="9525">
              <a:solidFill>
                <a:srgbClr val="47412D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sz="1200">
                  <a:solidFill>
                    <a:srgbClr val="FFFFFF"/>
                  </a:solidFill>
                  <a:latin typeface="Arial" charset="0"/>
                </a:rPr>
                <a:t>Technical </a:t>
              </a:r>
            </a:p>
            <a:p>
              <a:pPr algn="ctr"/>
              <a:r>
                <a:rPr lang="en-US" sz="1200">
                  <a:solidFill>
                    <a:srgbClr val="FFFFFF"/>
                  </a:solidFill>
                  <a:latin typeface="Arial" charset="0"/>
                </a:rPr>
                <a:t>Liaison </a:t>
              </a:r>
            </a:p>
            <a:p>
              <a:pPr algn="ctr"/>
              <a:r>
                <a:rPr lang="en-US" sz="1200">
                  <a:solidFill>
                    <a:srgbClr val="FFFFFF"/>
                  </a:solidFill>
                  <a:latin typeface="Arial" charset="0"/>
                </a:rPr>
                <a:t>Group</a:t>
              </a:r>
            </a:p>
          </p:txBody>
        </p:sp>
        <p:sp>
          <p:nvSpPr>
            <p:cNvPr id="72" name="Rectangle à coins arrondis 71"/>
            <p:cNvSpPr/>
            <p:nvPr/>
          </p:nvSpPr>
          <p:spPr>
            <a:xfrm>
              <a:off x="6248400" y="3341688"/>
              <a:ext cx="956932" cy="30480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FR" sz="1200" b="1" dirty="0">
                  <a:solidFill>
                    <a:srgbClr val="FFFFFF"/>
                  </a:solidFill>
                </a:rPr>
                <a:t>TLG</a:t>
              </a:r>
            </a:p>
          </p:txBody>
        </p:sp>
      </p:grpSp>
      <p:sp>
        <p:nvSpPr>
          <p:cNvPr id="73" name="Rectangle à coins arrondis 72"/>
          <p:cNvSpPr/>
          <p:nvPr/>
        </p:nvSpPr>
        <p:spPr>
          <a:xfrm>
            <a:off x="7441690" y="3341688"/>
            <a:ext cx="957262" cy="304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>
                <a:solidFill>
                  <a:srgbClr val="FFFFFF"/>
                </a:solidFill>
              </a:rPr>
              <a:t>IETF</a:t>
            </a:r>
          </a:p>
        </p:txBody>
      </p:sp>
      <p:sp>
        <p:nvSpPr>
          <p:cNvPr id="81" name="Rectangle à coins arrondis 80"/>
          <p:cNvSpPr/>
          <p:nvPr/>
        </p:nvSpPr>
        <p:spPr>
          <a:xfrm>
            <a:off x="4547677" y="5334000"/>
            <a:ext cx="1066800" cy="304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>
                <a:solidFill>
                  <a:srgbClr val="502878"/>
                </a:solidFill>
              </a:rPr>
              <a:t>ALAC</a:t>
            </a:r>
          </a:p>
        </p:txBody>
      </p:sp>
      <p:sp>
        <p:nvSpPr>
          <p:cNvPr id="6208" name="Line 46"/>
          <p:cNvSpPr>
            <a:spLocks noChangeShapeType="1"/>
          </p:cNvSpPr>
          <p:nvPr/>
        </p:nvSpPr>
        <p:spPr bwMode="auto">
          <a:xfrm flipH="1" flipV="1">
            <a:off x="6189152" y="3821113"/>
            <a:ext cx="1219200" cy="0"/>
          </a:xfrm>
          <a:prstGeom prst="line">
            <a:avLst/>
          </a:prstGeom>
          <a:noFill/>
          <a:ln w="31750">
            <a:solidFill>
              <a:srgbClr val="47412D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>
              <a:solidFill>
                <a:srgbClr val="004263"/>
              </a:solidFill>
              <a:latin typeface="Arial Narrow" pitchFamily="34" charset="0"/>
            </a:endParaRPr>
          </a:p>
        </p:txBody>
      </p:sp>
      <p:sp>
        <p:nvSpPr>
          <p:cNvPr id="6209" name="ZoneTexte 75"/>
          <p:cNvSpPr txBox="1">
            <a:spLocks noChangeArrowheads="1"/>
          </p:cNvSpPr>
          <p:nvPr/>
        </p:nvSpPr>
        <p:spPr bwMode="auto">
          <a:xfrm>
            <a:off x="304800" y="685800"/>
            <a:ext cx="49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>
                <a:solidFill>
                  <a:srgbClr val="004263"/>
                </a:solidFill>
                <a:latin typeface="Arial Narrow" pitchFamily="34" charset="0"/>
              </a:rPr>
              <a:t>V2</a:t>
            </a:r>
          </a:p>
        </p:txBody>
      </p:sp>
      <p:sp>
        <p:nvSpPr>
          <p:cNvPr id="77" name="Ellipse 76"/>
          <p:cNvSpPr/>
          <p:nvPr/>
        </p:nvSpPr>
        <p:spPr>
          <a:xfrm>
            <a:off x="5916102" y="2017713"/>
            <a:ext cx="179388" cy="179387"/>
          </a:xfrm>
          <a:prstGeom prst="ellipse">
            <a:avLst/>
          </a:prstGeom>
          <a:solidFill>
            <a:srgbClr val="47412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>
                <a:solidFill>
                  <a:srgbClr val="FFFFFF"/>
                </a:solidFill>
              </a:rPr>
              <a:t>L</a:t>
            </a:r>
          </a:p>
        </p:txBody>
      </p:sp>
      <p:sp>
        <p:nvSpPr>
          <p:cNvPr id="79" name="Ellipse 78"/>
          <p:cNvSpPr/>
          <p:nvPr/>
        </p:nvSpPr>
        <p:spPr>
          <a:xfrm>
            <a:off x="6106602" y="2017713"/>
            <a:ext cx="179388" cy="179387"/>
          </a:xfrm>
          <a:prstGeom prst="ellipse">
            <a:avLst/>
          </a:prstGeom>
          <a:solidFill>
            <a:srgbClr val="47412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>
                <a:solidFill>
                  <a:srgbClr val="FFFFFF"/>
                </a:solidFill>
              </a:rPr>
              <a:t>L</a:t>
            </a:r>
          </a:p>
        </p:txBody>
      </p:sp>
      <p:sp>
        <p:nvSpPr>
          <p:cNvPr id="84" name="Ellipse 83"/>
          <p:cNvSpPr/>
          <p:nvPr/>
        </p:nvSpPr>
        <p:spPr>
          <a:xfrm>
            <a:off x="6716202" y="2017713"/>
            <a:ext cx="179388" cy="1793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>
                <a:solidFill>
                  <a:srgbClr val="FFFFFF"/>
                </a:solidFill>
              </a:rPr>
              <a:t>L</a:t>
            </a:r>
          </a:p>
        </p:txBody>
      </p:sp>
      <p:sp>
        <p:nvSpPr>
          <p:cNvPr id="85" name="Ellipse 84"/>
          <p:cNvSpPr/>
          <p:nvPr/>
        </p:nvSpPr>
        <p:spPr>
          <a:xfrm>
            <a:off x="6297102" y="2017713"/>
            <a:ext cx="179388" cy="179387"/>
          </a:xfrm>
          <a:prstGeom prst="ellipse">
            <a:avLst/>
          </a:prstGeom>
          <a:solidFill>
            <a:srgbClr val="47412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>
                <a:solidFill>
                  <a:srgbClr val="FFFFFF"/>
                </a:solidFill>
              </a:rPr>
              <a:t>L</a:t>
            </a:r>
          </a:p>
        </p:txBody>
      </p:sp>
      <p:sp>
        <p:nvSpPr>
          <p:cNvPr id="86" name="Ellipse 85"/>
          <p:cNvSpPr/>
          <p:nvPr/>
        </p:nvSpPr>
        <p:spPr>
          <a:xfrm>
            <a:off x="6487602" y="2017713"/>
            <a:ext cx="179388" cy="179387"/>
          </a:xfrm>
          <a:prstGeom prst="ellipse">
            <a:avLst/>
          </a:prstGeom>
          <a:solidFill>
            <a:srgbClr val="47412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>
                <a:solidFill>
                  <a:srgbClr val="FFFFFF"/>
                </a:solidFill>
              </a:rPr>
              <a:t>L</a:t>
            </a:r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 flipH="1">
            <a:off x="6862252" y="2108200"/>
            <a:ext cx="819150" cy="0"/>
          </a:xfrm>
          <a:prstGeom prst="line">
            <a:avLst/>
          </a:prstGeom>
          <a:noFill/>
          <a:ln w="31750">
            <a:solidFill>
              <a:schemeClr val="bg2">
                <a:lumMod val="25000"/>
              </a:schemeClr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srgbClr val="004263"/>
              </a:solidFill>
              <a:latin typeface="Arial Narrow" pitchFamily="34" charset="0"/>
              <a:ea typeface="ＭＳ Ｐゴシック"/>
            </a:endParaRPr>
          </a:p>
        </p:txBody>
      </p:sp>
      <p:sp>
        <p:nvSpPr>
          <p:cNvPr id="100415" name="AutoShape 63"/>
          <p:cNvSpPr>
            <a:spLocks noChangeArrowheads="1"/>
          </p:cNvSpPr>
          <p:nvPr/>
        </p:nvSpPr>
        <p:spPr bwMode="auto">
          <a:xfrm>
            <a:off x="7476615" y="1743075"/>
            <a:ext cx="1471612" cy="6540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noFill/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/>
                </a:solidFill>
                <a:latin typeface="Arial" charset="0"/>
                <a:ea typeface="ＭＳ Ｐゴシック"/>
              </a:rPr>
              <a:t>Governmental </a:t>
            </a:r>
          </a:p>
          <a:p>
            <a:pPr eaLnBrk="1" hangingPunct="1">
              <a:defRPr/>
            </a:pPr>
            <a:r>
              <a:rPr lang="en-US" sz="1200" dirty="0">
                <a:solidFill>
                  <a:srgbClr val="FFFFFF"/>
                </a:solidFill>
                <a:latin typeface="Arial" charset="0"/>
                <a:ea typeface="ＭＳ Ｐゴシック"/>
              </a:rPr>
              <a:t>Advisory </a:t>
            </a:r>
            <a:r>
              <a:rPr lang="en-US" sz="1200" b="1" dirty="0">
                <a:solidFill>
                  <a:srgbClr val="FFFFFF"/>
                </a:solidFill>
                <a:latin typeface="Arial" charset="0"/>
                <a:ea typeface="ＭＳ Ｐゴシック"/>
              </a:rPr>
              <a:t/>
            </a:r>
            <a:br>
              <a:rPr lang="en-US" sz="1200" b="1" dirty="0">
                <a:solidFill>
                  <a:srgbClr val="FFFFFF"/>
                </a:solidFill>
                <a:latin typeface="Arial" charset="0"/>
                <a:ea typeface="ＭＳ Ｐゴシック"/>
              </a:rPr>
            </a:br>
            <a:r>
              <a:rPr lang="en-US" sz="1200" dirty="0">
                <a:solidFill>
                  <a:srgbClr val="FFFFFF"/>
                </a:solidFill>
                <a:latin typeface="Arial" charset="0"/>
                <a:ea typeface="ＭＳ Ｐゴシック"/>
              </a:rPr>
              <a:t>Committee</a:t>
            </a:r>
          </a:p>
        </p:txBody>
      </p:sp>
      <p:sp>
        <p:nvSpPr>
          <p:cNvPr id="74" name="Rectangle à coins arrondis 73"/>
          <p:cNvSpPr/>
          <p:nvPr/>
        </p:nvSpPr>
        <p:spPr>
          <a:xfrm>
            <a:off x="8583102" y="1578934"/>
            <a:ext cx="304800" cy="9906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 eaLnBrk="1" hangingPunct="1">
              <a:defRPr/>
            </a:pPr>
            <a:r>
              <a:rPr lang="fr-FR" sz="1200" b="1" dirty="0">
                <a:solidFill>
                  <a:srgbClr val="FFFFFF"/>
                </a:solidFill>
              </a:rPr>
              <a:t>GAC</a:t>
            </a:r>
          </a:p>
        </p:txBody>
      </p:sp>
      <p:sp>
        <p:nvSpPr>
          <p:cNvPr id="87" name="Rectangle à coins arrondis 86"/>
          <p:cNvSpPr/>
          <p:nvPr/>
        </p:nvSpPr>
        <p:spPr>
          <a:xfrm>
            <a:off x="2487102" y="1503363"/>
            <a:ext cx="762000" cy="30638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fr-FR" sz="1200" b="1" dirty="0">
                <a:solidFill>
                  <a:srgbClr val="FFFFFF"/>
                </a:solidFill>
              </a:rPr>
              <a:t>Chair</a:t>
            </a:r>
          </a:p>
        </p:txBody>
      </p:sp>
      <p:sp>
        <p:nvSpPr>
          <p:cNvPr id="6219" name="Line 44"/>
          <p:cNvSpPr>
            <a:spLocks noChangeShapeType="1"/>
          </p:cNvSpPr>
          <p:nvPr/>
        </p:nvSpPr>
        <p:spPr bwMode="auto">
          <a:xfrm flipV="1">
            <a:off x="1721927" y="1566863"/>
            <a:ext cx="781050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hangingPunct="1"/>
            <a:endParaRPr lang="fr-FR">
              <a:solidFill>
                <a:srgbClr val="004263"/>
              </a:solidFill>
              <a:latin typeface="Arial Narrow" pitchFamily="34" charset="0"/>
            </a:endParaRPr>
          </a:p>
        </p:txBody>
      </p:sp>
      <p:sp>
        <p:nvSpPr>
          <p:cNvPr id="6220" name="AutoShape 7"/>
          <p:cNvSpPr>
            <a:spLocks noChangeArrowheads="1"/>
          </p:cNvSpPr>
          <p:nvPr/>
        </p:nvSpPr>
        <p:spPr bwMode="auto">
          <a:xfrm>
            <a:off x="277302" y="1371600"/>
            <a:ext cx="1444625" cy="4238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2060"/>
                </a:solidFill>
                <a:latin typeface="Arial" charset="0"/>
              </a:rPr>
              <a:t>Ombudsman</a:t>
            </a:r>
          </a:p>
        </p:txBody>
      </p:sp>
      <p:pic>
        <p:nvPicPr>
          <p:cNvPr id="80" name="Image 11" descr="ICAN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143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Espace réservé de la date 8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22-23/05/2012</a:t>
            </a:r>
            <a:endParaRPr lang="en-US"/>
          </a:p>
        </p:txBody>
      </p:sp>
      <p:sp>
        <p:nvSpPr>
          <p:cNvPr id="88" name="Espace réservé du numéro de diapositive 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0C8-CA75-604C-AF2D-A37C8AD7F89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9" name="Espace réservé du pied de page 8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ICANN - ENOG - Odessa 2012</a:t>
            </a:r>
            <a:endParaRPr lang="en-US"/>
          </a:p>
        </p:txBody>
      </p:sp>
      <p:sp>
        <p:nvSpPr>
          <p:cNvPr id="90" name="ZoneTexte 89"/>
          <p:cNvSpPr txBox="1"/>
          <p:nvPr/>
        </p:nvSpPr>
        <p:spPr>
          <a:xfrm>
            <a:off x="0" y="2743200"/>
            <a:ext cx="22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2011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2" name="Picture 6" descr="gnso_structure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-604563" y="-15498"/>
            <a:ext cx="10554877" cy="6873498"/>
          </a:xfrm>
          <a:noFill/>
          <a:ln/>
        </p:spPr>
      </p:pic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5468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900" dirty="0"/>
              <a:t>Source: http://</a:t>
            </a:r>
            <a:r>
              <a:rPr lang="en-GB" sz="900" dirty="0" err="1"/>
              <a:t>gnso.icann.org</a:t>
            </a:r>
            <a:r>
              <a:rPr lang="en-GB" sz="900" dirty="0"/>
              <a:t>/meetings/presentation-policy-development-20may10-en.pdf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22-23/05/2012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ICANN - ENOG - Odessa 2012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4F1-A3FD-4417-B9C7-CB4BC478CF49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179388" y="6381750"/>
            <a:ext cx="29067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900"/>
              <a:t>Source: http://www.atlarge.icann.org/orgchart</a:t>
            </a:r>
          </a:p>
        </p:txBody>
      </p:sp>
      <p:pic>
        <p:nvPicPr>
          <p:cNvPr id="104458" name="Picture 10"/>
          <p:cNvPicPr>
            <a:picLocks noChangeAspect="1" noChangeArrowheads="1"/>
          </p:cNvPicPr>
          <p:nvPr/>
        </p:nvPicPr>
        <p:blipFill>
          <a:blip r:embed="rId2"/>
          <a:srcRect l="16576" t="9447" r="15236" b="6392"/>
          <a:stretch>
            <a:fillRect/>
          </a:stretch>
        </p:blipFill>
        <p:spPr bwMode="auto">
          <a:xfrm>
            <a:off x="54081" y="0"/>
            <a:ext cx="8890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22-23/05/2012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ICANN - ENOG - Odessa 2012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4F1-A3FD-4417-B9C7-CB4BC478CF49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-152400"/>
            <a:ext cx="7553325" cy="685800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385D8A"/>
                </a:solidFill>
                <a:latin typeface="Calibri" pitchFamily="34" charset="0"/>
                <a:cs typeface="Calibri" pitchFamily="34" charset="0"/>
              </a:rPr>
              <a:t>ICANN’s Nominating Committee Organizational Chart </a:t>
            </a:r>
            <a:endParaRPr lang="en-US" sz="5400" b="1" dirty="0"/>
          </a:p>
        </p:txBody>
      </p:sp>
      <p:graphicFrame>
        <p:nvGraphicFramePr>
          <p:cNvPr id="80" name="Tableau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666601"/>
              </p:ext>
            </p:extLst>
          </p:nvPr>
        </p:nvGraphicFramePr>
        <p:xfrm>
          <a:off x="3627298" y="3714750"/>
          <a:ext cx="53340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506"/>
                <a:gridCol w="956800"/>
                <a:gridCol w="1315810"/>
                <a:gridCol w="956800"/>
                <a:gridCol w="1287084"/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Terms</a:t>
                      </a:r>
                    </a:p>
                    <a:p>
                      <a:pPr algn="ctr"/>
                      <a:r>
                        <a:rPr lang="en-US" dirty="0" smtClean="0"/>
                        <a:t>(years)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A3E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8A3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gNSO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A3E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8A3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ALAC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</a:p>
                    <a:p>
                      <a:pPr algn="ctr"/>
                      <a:r>
                        <a:rPr lang="en-US" dirty="0" smtClean="0"/>
                        <a:t>(NA-EU)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</a:p>
                    <a:p>
                      <a:pPr algn="ctr"/>
                      <a:r>
                        <a:rPr lang="en-US" dirty="0" smtClean="0"/>
                        <a:t>(AF-AP-LAC)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</a:p>
                    <a:p>
                      <a:pPr algn="ctr"/>
                      <a:r>
                        <a:rPr lang="en-US" dirty="0" smtClean="0"/>
                        <a:t>(NA-EU)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A3E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8A3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ccNSO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A3E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8A3E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7" name="Picture 9" descr="ICANNLogodkblue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7160"/>
            <a:ext cx="125730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r 1"/>
          <p:cNvGrpSpPr/>
          <p:nvPr/>
        </p:nvGrpSpPr>
        <p:grpSpPr>
          <a:xfrm>
            <a:off x="579298" y="561975"/>
            <a:ext cx="8483451" cy="6219825"/>
            <a:chOff x="314325" y="561975"/>
            <a:chExt cx="8483451" cy="6219825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4086404" y="561975"/>
              <a:ext cx="838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385D8A"/>
                  </a:solidFill>
                </a:rPr>
                <a:t>Chair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2855913" y="1019175"/>
              <a:ext cx="720725" cy="476250"/>
            </a:xfrm>
            <a:prstGeom prst="roundRect">
              <a:avLst/>
            </a:prstGeom>
            <a:solidFill>
              <a:srgbClr val="B3A2C7"/>
            </a:solidFill>
            <a:ln w="19050"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385D8A"/>
                  </a:solidFill>
                </a:rPr>
                <a:t>Staff Support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385D8A"/>
                  </a:solidFill>
                </a:rPr>
                <a:t>Lead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5387975" y="1562100"/>
              <a:ext cx="784225" cy="39052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385D8A"/>
                  </a:solidFill>
                </a:rPr>
                <a:t>Associate Chair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5387974" y="1019175"/>
              <a:ext cx="784226" cy="4095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385D8A"/>
                  </a:solidFill>
                </a:rPr>
                <a:t>Chair Elect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2120900" y="2239827"/>
              <a:ext cx="4737100" cy="279400"/>
            </a:xfrm>
            <a:prstGeom prst="roundRect">
              <a:avLst/>
            </a:prstGeom>
            <a:solidFill>
              <a:srgbClr val="FFFFCC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385D8A"/>
                  </a:solidFill>
                </a:rPr>
                <a:t>One representative each from the following organizations and committees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2855913" y="1647824"/>
              <a:ext cx="720725" cy="409575"/>
            </a:xfrm>
            <a:prstGeom prst="roundRect">
              <a:avLst/>
            </a:prstGeom>
            <a:solidFill>
              <a:srgbClr val="B3A2C7"/>
            </a:solidFill>
            <a:ln w="19050"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385D8A"/>
                  </a:solidFill>
                </a:rPr>
                <a:t>Staff 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385D8A"/>
                  </a:solidFill>
                </a:rPr>
                <a:t>Support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14325" y="2924175"/>
              <a:ext cx="1181100" cy="1143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385D8A"/>
                  </a:solidFill>
                </a:rPr>
                <a:t>ALAC  </a:t>
              </a:r>
            </a:p>
            <a:p>
              <a:pPr marL="171450" indent="-171450" defTabSz="4572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100" b="1" dirty="0" smtClean="0">
                  <a:solidFill>
                    <a:srgbClr val="385D8A"/>
                  </a:solidFill>
                </a:rPr>
                <a:t>AF Region</a:t>
              </a:r>
              <a:endParaRPr lang="en-US" sz="1100" b="1" dirty="0">
                <a:solidFill>
                  <a:srgbClr val="385D8A"/>
                </a:solidFill>
              </a:endParaRPr>
            </a:p>
            <a:p>
              <a:pPr marL="171450" indent="-171450" defTabSz="4572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100" b="1" dirty="0" smtClean="0">
                  <a:solidFill>
                    <a:srgbClr val="385D8A"/>
                  </a:solidFill>
                </a:rPr>
                <a:t>AP Region</a:t>
              </a:r>
              <a:endParaRPr lang="en-US" sz="1100" b="1" dirty="0">
                <a:solidFill>
                  <a:srgbClr val="385D8A"/>
                </a:solidFill>
              </a:endParaRPr>
            </a:p>
            <a:p>
              <a:pPr marL="171450" indent="-171450" defTabSz="4572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100" b="1" dirty="0" smtClean="0">
                  <a:solidFill>
                    <a:srgbClr val="385D8A"/>
                  </a:solidFill>
                </a:rPr>
                <a:t>EU Region</a:t>
              </a:r>
              <a:endParaRPr lang="en-US" sz="1100" b="1" dirty="0">
                <a:solidFill>
                  <a:srgbClr val="385D8A"/>
                </a:solidFill>
              </a:endParaRPr>
            </a:p>
            <a:p>
              <a:pPr marL="171450" indent="-171450" defTabSz="4572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100" b="1" dirty="0" smtClean="0">
                  <a:solidFill>
                    <a:srgbClr val="385D8A"/>
                  </a:solidFill>
                </a:rPr>
                <a:t>LAC Region</a:t>
              </a:r>
              <a:endParaRPr lang="en-US" sz="1100" b="1" dirty="0">
                <a:solidFill>
                  <a:srgbClr val="385D8A"/>
                </a:solidFill>
              </a:endParaRPr>
            </a:p>
            <a:p>
              <a:pPr marL="171450" indent="-171450" defTabSz="4572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100" b="1" dirty="0" smtClean="0">
                  <a:solidFill>
                    <a:srgbClr val="385D8A"/>
                  </a:solidFill>
                </a:rPr>
                <a:t>NA Region</a:t>
              </a:r>
              <a:endParaRPr lang="en-US" sz="1100" b="1" dirty="0">
                <a:solidFill>
                  <a:srgbClr val="385D8A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577343" y="2916237"/>
              <a:ext cx="609600" cy="58896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385D8A"/>
                  </a:solidFill>
                </a:rPr>
                <a:t>GAC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217100" y="2916237"/>
              <a:ext cx="678018" cy="58896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385D8A"/>
                  </a:solidFill>
                </a:rPr>
                <a:t>ccNSO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044667" y="2916237"/>
              <a:ext cx="609600" cy="588964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rgbClr val="385D8A"/>
                  </a:solidFill>
                </a:rPr>
                <a:t>ASO</a:t>
              </a:r>
              <a:endParaRPr lang="en-US" sz="1200" b="1" dirty="0">
                <a:solidFill>
                  <a:srgbClr val="385D8A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810125" y="2916237"/>
              <a:ext cx="838200" cy="58896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rgbClr val="385D8A"/>
                  </a:solidFill>
                </a:rPr>
                <a:t>Technical </a:t>
              </a:r>
              <a:r>
                <a:rPr lang="en-US" sz="1200" b="1" dirty="0">
                  <a:solidFill>
                    <a:srgbClr val="385D8A"/>
                  </a:solidFill>
                </a:rPr>
                <a:t>Liaison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385D8A"/>
                  </a:solidFill>
                </a:rPr>
                <a:t>Group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808168" y="2916238"/>
              <a:ext cx="609600" cy="58896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385D8A"/>
                  </a:solidFill>
                </a:rPr>
                <a:t>IAB for IETF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7367918" y="2916237"/>
              <a:ext cx="638175" cy="58896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385D8A"/>
                  </a:solidFill>
                </a:rPr>
                <a:t>RSSAC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188176" y="2916236"/>
              <a:ext cx="609600" cy="58896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385D8A"/>
                  </a:solidFill>
                </a:rPr>
                <a:t>SSAC</a:t>
              </a:r>
            </a:p>
          </p:txBody>
        </p:sp>
        <p:cxnSp>
          <p:nvCxnSpPr>
            <p:cNvPr id="6" name="Elbow Connector 5"/>
            <p:cNvCxnSpPr>
              <a:stCxn id="12" idx="2"/>
              <a:endCxn id="27" idx="0"/>
            </p:cNvCxnSpPr>
            <p:nvPr/>
          </p:nvCxnSpPr>
          <p:spPr>
            <a:xfrm rot="16200000" flipH="1">
              <a:off x="6292709" y="715968"/>
              <a:ext cx="397009" cy="400352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>
              <a:stCxn id="12" idx="2"/>
              <a:endCxn id="26" idx="0"/>
            </p:cNvCxnSpPr>
            <p:nvPr/>
          </p:nvCxnSpPr>
          <p:spPr>
            <a:xfrm rot="16200000" flipH="1">
              <a:off x="5889723" y="1118954"/>
              <a:ext cx="397010" cy="319755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>
              <a:stCxn id="12" idx="2"/>
              <a:endCxn id="20" idx="0"/>
            </p:cNvCxnSpPr>
            <p:nvPr/>
          </p:nvCxnSpPr>
          <p:spPr>
            <a:xfrm rot="5400000">
              <a:off x="2494689" y="929414"/>
              <a:ext cx="404948" cy="3584575"/>
            </a:xfrm>
            <a:prstGeom prst="bentConnector3">
              <a:avLst>
                <a:gd name="adj1" fmla="val 47599"/>
              </a:avLst>
            </a:prstGeom>
            <a:ln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>
              <a:stCxn id="12" idx="2"/>
            </p:cNvCxnSpPr>
            <p:nvPr/>
          </p:nvCxnSpPr>
          <p:spPr>
            <a:xfrm rot="5400000">
              <a:off x="3297559" y="1724346"/>
              <a:ext cx="397010" cy="1986772"/>
            </a:xfrm>
            <a:prstGeom prst="bentConnector3">
              <a:avLst/>
            </a:prstGeom>
            <a:ln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>
              <a:stCxn id="8" idx="2"/>
              <a:endCxn id="11" idx="1"/>
            </p:cNvCxnSpPr>
            <p:nvPr/>
          </p:nvCxnSpPr>
          <p:spPr>
            <a:xfrm rot="16200000" flipH="1">
              <a:off x="4844345" y="680334"/>
              <a:ext cx="204788" cy="882470"/>
            </a:xfrm>
            <a:prstGeom prst="bentConnector2">
              <a:avLst/>
            </a:prstGeom>
            <a:ln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Elbow Connector 61"/>
            <p:cNvCxnSpPr>
              <a:stCxn id="8" idx="2"/>
              <a:endCxn id="10" idx="1"/>
            </p:cNvCxnSpPr>
            <p:nvPr/>
          </p:nvCxnSpPr>
          <p:spPr>
            <a:xfrm rot="16200000" flipH="1">
              <a:off x="4577645" y="947033"/>
              <a:ext cx="738188" cy="882471"/>
            </a:xfrm>
            <a:prstGeom prst="bentConnector2">
              <a:avLst/>
            </a:prstGeom>
            <a:ln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12" name="Straight Connector 38911"/>
            <p:cNvCxnSpPr>
              <a:stCxn id="8" idx="2"/>
              <a:endCxn id="12" idx="0"/>
            </p:cNvCxnSpPr>
            <p:nvPr/>
          </p:nvCxnSpPr>
          <p:spPr>
            <a:xfrm rot="5400000">
              <a:off x="3887151" y="1621474"/>
              <a:ext cx="1220652" cy="16054"/>
            </a:xfrm>
            <a:prstGeom prst="line">
              <a:avLst/>
            </a:prstGeom>
            <a:ln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15" name="Elbow Connector 38914"/>
            <p:cNvCxnSpPr>
              <a:stCxn id="8" idx="1"/>
              <a:endCxn id="9" idx="3"/>
            </p:cNvCxnSpPr>
            <p:nvPr/>
          </p:nvCxnSpPr>
          <p:spPr>
            <a:xfrm rot="10800000" flipV="1">
              <a:off x="3576638" y="790574"/>
              <a:ext cx="509766" cy="466725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385D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19" name="Elbow Connector 38918"/>
            <p:cNvCxnSpPr>
              <a:stCxn id="8" idx="1"/>
              <a:endCxn id="18" idx="3"/>
            </p:cNvCxnSpPr>
            <p:nvPr/>
          </p:nvCxnSpPr>
          <p:spPr>
            <a:xfrm rot="10800000" flipV="1">
              <a:off x="3576638" y="790574"/>
              <a:ext cx="509766" cy="1062037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385D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1" name="Elbow Connector 38920"/>
            <p:cNvCxnSpPr>
              <a:stCxn id="12" idx="2"/>
              <a:endCxn id="23" idx="0"/>
            </p:cNvCxnSpPr>
            <p:nvPr/>
          </p:nvCxnSpPr>
          <p:spPr>
            <a:xfrm rot="5400000">
              <a:off x="4220954" y="2647741"/>
              <a:ext cx="397010" cy="13998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3" name="Elbow Connector 38922"/>
            <p:cNvCxnSpPr>
              <a:stCxn id="12" idx="2"/>
              <a:endCxn id="24" idx="0"/>
            </p:cNvCxnSpPr>
            <p:nvPr/>
          </p:nvCxnSpPr>
          <p:spPr>
            <a:xfrm rot="16200000" flipH="1">
              <a:off x="4660832" y="2347844"/>
              <a:ext cx="397010" cy="73977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5" name="Elbow Connector 38924"/>
            <p:cNvCxnSpPr>
              <a:stCxn id="12" idx="2"/>
              <a:endCxn id="25" idx="0"/>
            </p:cNvCxnSpPr>
            <p:nvPr/>
          </p:nvCxnSpPr>
          <p:spPr>
            <a:xfrm rot="16200000" flipH="1">
              <a:off x="5102704" y="1905973"/>
              <a:ext cx="397011" cy="162351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7" name="Elbow Connector 38926"/>
            <p:cNvCxnSpPr>
              <a:stCxn id="12" idx="2"/>
              <a:endCxn id="21" idx="0"/>
            </p:cNvCxnSpPr>
            <p:nvPr/>
          </p:nvCxnSpPr>
          <p:spPr>
            <a:xfrm rot="16200000" flipH="1">
              <a:off x="5487291" y="1521385"/>
              <a:ext cx="397010" cy="239269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9" name="Elbow Connector 38928"/>
            <p:cNvCxnSpPr>
              <a:stCxn id="12" idx="2"/>
              <a:endCxn id="22" idx="0"/>
            </p:cNvCxnSpPr>
            <p:nvPr/>
          </p:nvCxnSpPr>
          <p:spPr>
            <a:xfrm rot="5400000">
              <a:off x="3824275" y="2251062"/>
              <a:ext cx="397010" cy="93334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/>
            <p:cNvSpPr/>
            <p:nvPr/>
          </p:nvSpPr>
          <p:spPr bwMode="auto">
            <a:xfrm>
              <a:off x="1657350" y="2906777"/>
              <a:ext cx="1418523" cy="3875023"/>
            </a:xfrm>
            <a:prstGeom prst="roundRect">
              <a:avLst/>
            </a:prstGeom>
            <a:solidFill>
              <a:srgbClr val="F2F2F2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100" b="1" dirty="0" smtClean="0">
                <a:solidFill>
                  <a:srgbClr val="385D8A"/>
                </a:solidFill>
                <a:cs typeface="Calibri" pitchFamily="34" charset="0"/>
              </a:endParaRPr>
            </a:p>
            <a:p>
              <a:pPr algn="ctr" defTabSz="457200">
                <a:defRPr/>
              </a:pPr>
              <a:endParaRPr lang="en-US" sz="1100" b="1" dirty="0">
                <a:solidFill>
                  <a:srgbClr val="385D8A"/>
                </a:solidFill>
                <a:cs typeface="Calibri" pitchFamily="34" charset="0"/>
              </a:endParaRPr>
            </a:p>
            <a:p>
              <a:pPr algn="ctr" defTabSz="457200">
                <a:defRPr/>
              </a:pPr>
              <a:endParaRPr lang="en-US" sz="1100" b="1" dirty="0" smtClean="0">
                <a:solidFill>
                  <a:srgbClr val="385D8A"/>
                </a:solidFill>
                <a:cs typeface="Calibri" pitchFamily="34" charset="0"/>
              </a:endParaRPr>
            </a:p>
            <a:p>
              <a:pPr algn="ctr" defTabSz="457200">
                <a:defRPr/>
              </a:pPr>
              <a:r>
                <a:rPr lang="en-US" sz="1200" b="1" dirty="0" smtClean="0">
                  <a:solidFill>
                    <a:srgbClr val="385D8A"/>
                  </a:solidFill>
                  <a:cs typeface="Calibri" pitchFamily="34" charset="0"/>
                </a:rPr>
                <a:t>GNSO</a:t>
              </a:r>
            </a:p>
            <a:p>
              <a:pPr marL="171450" indent="-171450" defTabSz="457200">
                <a:buFont typeface="Arial" pitchFamily="34" charset="0"/>
                <a:buChar char="•"/>
                <a:defRPr/>
              </a:pPr>
              <a:r>
                <a:rPr lang="en-US" sz="1100" b="1" dirty="0" smtClean="0">
                  <a:solidFill>
                    <a:srgbClr val="385D8A"/>
                  </a:solidFill>
                  <a:cs typeface="Calibri" pitchFamily="34" charset="0"/>
                </a:rPr>
                <a:t>Registries Stakeholder Group</a:t>
              </a:r>
            </a:p>
            <a:p>
              <a:pPr marL="171450" indent="-171450" defTabSz="457200">
                <a:buFont typeface="Arial" pitchFamily="34" charset="0"/>
                <a:buChar char="•"/>
                <a:defRPr/>
              </a:pPr>
              <a:r>
                <a:rPr lang="en-US" sz="1100" b="1" dirty="0" smtClean="0">
                  <a:solidFill>
                    <a:srgbClr val="385D8A"/>
                  </a:solidFill>
                  <a:cs typeface="Calibri" pitchFamily="34" charset="0"/>
                </a:rPr>
                <a:t>Registrars Stakeholder Group</a:t>
              </a:r>
            </a:p>
            <a:p>
              <a:pPr marL="171450" indent="-171450" defTabSz="457200">
                <a:buFont typeface="Arial" pitchFamily="34" charset="0"/>
                <a:buChar char="•"/>
                <a:defRPr/>
              </a:pPr>
              <a:r>
                <a:rPr lang="en-US" sz="1100" b="1" dirty="0" smtClean="0">
                  <a:solidFill>
                    <a:srgbClr val="385D8A"/>
                  </a:solidFill>
                  <a:cs typeface="Calibri" pitchFamily="34" charset="0"/>
                </a:rPr>
                <a:t>Business Users Constituency  (Small) </a:t>
              </a:r>
            </a:p>
            <a:p>
              <a:pPr marL="171450" indent="-171450" defTabSz="457200">
                <a:buFont typeface="Arial" pitchFamily="34" charset="0"/>
                <a:buChar char="•"/>
                <a:defRPr/>
              </a:pPr>
              <a:r>
                <a:rPr lang="en-US" sz="1100" b="1" dirty="0" smtClean="0">
                  <a:solidFill>
                    <a:srgbClr val="385D8A"/>
                  </a:solidFill>
                  <a:cs typeface="Calibri" pitchFamily="34" charset="0"/>
                </a:rPr>
                <a:t>Business Users Constituency (Large)</a:t>
              </a:r>
            </a:p>
            <a:p>
              <a:pPr marL="171450" indent="-171450" defTabSz="457200">
                <a:buFont typeface="Arial" pitchFamily="34" charset="0"/>
                <a:buChar char="•"/>
                <a:defRPr/>
              </a:pPr>
              <a:r>
                <a:rPr lang="en-US" sz="1100" b="1" dirty="0" smtClean="0">
                  <a:solidFill>
                    <a:srgbClr val="385D8A"/>
                  </a:solidFill>
                  <a:cs typeface="Calibri" pitchFamily="34" charset="0"/>
                </a:rPr>
                <a:t>Non-Commercial Users Constituency</a:t>
              </a:r>
            </a:p>
            <a:p>
              <a:pPr marL="171450" indent="-171450" defTabSz="457200">
                <a:buFont typeface="Arial" pitchFamily="34" charset="0"/>
                <a:buChar char="•"/>
                <a:defRPr/>
              </a:pPr>
              <a:r>
                <a:rPr lang="en-US" sz="1100" b="1" dirty="0" smtClean="0">
                  <a:solidFill>
                    <a:srgbClr val="385D8A"/>
                  </a:solidFill>
                  <a:cs typeface="Calibri" pitchFamily="34" charset="0"/>
                </a:rPr>
                <a:t>Internet Service  Providers Constituency</a:t>
              </a:r>
            </a:p>
            <a:p>
              <a:pPr marL="171450" indent="-171450" defTabSz="457200">
                <a:buFont typeface="Arial" pitchFamily="34" charset="0"/>
                <a:buChar char="•"/>
                <a:defRPr/>
              </a:pPr>
              <a:r>
                <a:rPr lang="en-US" sz="1100" b="1" dirty="0" smtClean="0">
                  <a:solidFill>
                    <a:srgbClr val="385D8A"/>
                  </a:solidFill>
                  <a:cs typeface="Calibri" pitchFamily="34" charset="0"/>
                </a:rPr>
                <a:t>Intellectual Property Constituency</a:t>
              </a:r>
            </a:p>
            <a:p>
              <a:pPr algn="ctr" defTabSz="457200">
                <a:defRPr/>
              </a:pPr>
              <a:endParaRPr lang="en-US" sz="1100" b="1" u="sng" dirty="0" smtClean="0">
                <a:solidFill>
                  <a:srgbClr val="385D8A"/>
                </a:solidFill>
                <a:cs typeface="Calibri" pitchFamily="34" charset="0"/>
              </a:endParaRPr>
            </a:p>
            <a:p>
              <a:pPr algn="ctr" defTabSz="457200">
                <a:defRPr/>
              </a:pPr>
              <a:endParaRPr lang="en-US" sz="1100" b="1" dirty="0" smtClean="0">
                <a:solidFill>
                  <a:srgbClr val="385D8A"/>
                </a:solidFill>
                <a:cs typeface="Calibri" pitchFamily="34" charset="0"/>
              </a:endParaRPr>
            </a:p>
            <a:p>
              <a:pPr algn="ctr" defTabSz="457200">
                <a:defRPr/>
              </a:pPr>
              <a:endParaRPr lang="en-US" sz="1100" b="1" dirty="0">
                <a:solidFill>
                  <a:srgbClr val="385D8A"/>
                </a:solidFill>
                <a:cs typeface="Calibri" pitchFamily="34" charset="0"/>
              </a:endParaRPr>
            </a:p>
          </p:txBody>
        </p:sp>
        <p:sp>
          <p:nvSpPr>
            <p:cNvPr id="34" name="Rounded Rectangle 10"/>
            <p:cNvSpPr/>
            <p:nvPr/>
          </p:nvSpPr>
          <p:spPr bwMode="auto">
            <a:xfrm>
              <a:off x="7620000" y="992038"/>
              <a:ext cx="838199" cy="31508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smtClean="0">
                  <a:solidFill>
                    <a:srgbClr val="385D8A"/>
                  </a:solidFill>
                </a:rPr>
                <a:t>Selected by the Board</a:t>
              </a:r>
              <a:endParaRPr lang="en-US" sz="900" b="1" dirty="0">
                <a:solidFill>
                  <a:srgbClr val="385D8A"/>
                </a:solidFill>
              </a:endParaRPr>
            </a:p>
          </p:txBody>
        </p:sp>
        <p:sp>
          <p:nvSpPr>
            <p:cNvPr id="35" name="Rounded Rectangle 9"/>
            <p:cNvSpPr/>
            <p:nvPr/>
          </p:nvSpPr>
          <p:spPr bwMode="auto">
            <a:xfrm>
              <a:off x="7620000" y="1754793"/>
              <a:ext cx="838200" cy="3136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smtClean="0">
                  <a:solidFill>
                    <a:srgbClr val="385D8A"/>
                  </a:solidFill>
                </a:rPr>
                <a:t>Selected by the Chair</a:t>
              </a:r>
              <a:endParaRPr lang="en-US" sz="900" b="1" dirty="0">
                <a:solidFill>
                  <a:srgbClr val="385D8A"/>
                </a:solidFill>
              </a:endParaRPr>
            </a:p>
          </p:txBody>
        </p:sp>
        <p:sp>
          <p:nvSpPr>
            <p:cNvPr id="66" name="Rounded Rectangle 26"/>
            <p:cNvSpPr/>
            <p:nvPr/>
          </p:nvSpPr>
          <p:spPr>
            <a:xfrm>
              <a:off x="7620000" y="1383318"/>
              <a:ext cx="838200" cy="285750"/>
            </a:xfrm>
            <a:prstGeom prst="roundRect">
              <a:avLst/>
            </a:prstGeom>
            <a:solidFill>
              <a:srgbClr val="B3A2C7"/>
            </a:solidFill>
            <a:ln w="28575"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smtClean="0">
                  <a:solidFill>
                    <a:srgbClr val="385D8A"/>
                  </a:solidFill>
                </a:rPr>
                <a:t>Non-voting</a:t>
              </a:r>
              <a:endParaRPr lang="en-US" sz="900" b="1" dirty="0">
                <a:solidFill>
                  <a:srgbClr val="385D8A"/>
                </a:solidFill>
              </a:endParaRPr>
            </a:p>
          </p:txBody>
        </p:sp>
        <p:sp>
          <p:nvSpPr>
            <p:cNvPr id="45" name="Ellipse 85"/>
            <p:cNvSpPr/>
            <p:nvPr/>
          </p:nvSpPr>
          <p:spPr>
            <a:xfrm>
              <a:off x="5541962" y="2805113"/>
              <a:ext cx="228600" cy="2381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C00000"/>
                  </a:solidFill>
                </a:rPr>
                <a:t>1</a:t>
              </a:r>
              <a:endParaRPr lang="en-US" sz="1800" dirty="0">
                <a:solidFill>
                  <a:srgbClr val="C00000"/>
                </a:solidFill>
              </a:endParaRPr>
            </a:p>
          </p:txBody>
        </p:sp>
        <p:sp>
          <p:nvSpPr>
            <p:cNvPr id="46" name="Ellipse 85"/>
            <p:cNvSpPr/>
            <p:nvPr/>
          </p:nvSpPr>
          <p:spPr>
            <a:xfrm>
              <a:off x="4541075" y="2819400"/>
              <a:ext cx="228600" cy="2381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C00000"/>
                  </a:solidFill>
                </a:rPr>
                <a:t>1</a:t>
              </a:r>
              <a:endParaRPr lang="en-US" sz="1800" dirty="0">
                <a:solidFill>
                  <a:srgbClr val="C00000"/>
                </a:solidFill>
              </a:endParaRPr>
            </a:p>
          </p:txBody>
        </p:sp>
        <p:sp>
          <p:nvSpPr>
            <p:cNvPr id="47" name="Ellipse 85"/>
            <p:cNvSpPr/>
            <p:nvPr/>
          </p:nvSpPr>
          <p:spPr>
            <a:xfrm>
              <a:off x="3780818" y="2819399"/>
              <a:ext cx="228600" cy="2381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C00000"/>
                  </a:solidFill>
                </a:rPr>
                <a:t>1</a:t>
              </a:r>
              <a:endParaRPr lang="en-US" sz="1800" dirty="0">
                <a:solidFill>
                  <a:srgbClr val="C00000"/>
                </a:solidFill>
              </a:endParaRPr>
            </a:p>
          </p:txBody>
        </p:sp>
        <p:sp>
          <p:nvSpPr>
            <p:cNvPr id="48" name="Ellipse 85"/>
            <p:cNvSpPr/>
            <p:nvPr/>
          </p:nvSpPr>
          <p:spPr>
            <a:xfrm>
              <a:off x="2924175" y="2828925"/>
              <a:ext cx="228600" cy="2381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50" name="Ellipse 85"/>
            <p:cNvSpPr/>
            <p:nvPr/>
          </p:nvSpPr>
          <p:spPr>
            <a:xfrm>
              <a:off x="1323975" y="2819399"/>
              <a:ext cx="228600" cy="2381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C00000"/>
                  </a:solidFill>
                </a:rPr>
                <a:t>5</a:t>
              </a:r>
              <a:endParaRPr lang="en-US" sz="1800" dirty="0">
                <a:solidFill>
                  <a:srgbClr val="C00000"/>
                </a:solidFill>
              </a:endParaRPr>
            </a:p>
          </p:txBody>
        </p:sp>
        <p:sp>
          <p:nvSpPr>
            <p:cNvPr id="54" name="Ellipse 85"/>
            <p:cNvSpPr/>
            <p:nvPr/>
          </p:nvSpPr>
          <p:spPr>
            <a:xfrm>
              <a:off x="6296025" y="2819400"/>
              <a:ext cx="228600" cy="2381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C00000"/>
                  </a:solidFill>
                </a:rPr>
                <a:t>1</a:t>
              </a:r>
              <a:endParaRPr lang="en-US" sz="1800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97012" y="743200"/>
              <a:ext cx="681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u="sng" dirty="0" smtClean="0">
                  <a:solidFill>
                    <a:srgbClr val="385D8A"/>
                  </a:solidFill>
                  <a:latin typeface="Calibri" pitchFamily="34" charset="0"/>
                  <a:cs typeface="Calibri" pitchFamily="34" charset="0"/>
                </a:rPr>
                <a:t>Legend</a:t>
              </a:r>
              <a:endParaRPr lang="en-US" sz="1100" b="1" u="sng" dirty="0">
                <a:solidFill>
                  <a:srgbClr val="385D8A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36042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ICANN Mission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404" y="1363846"/>
            <a:ext cx="7999412" cy="478257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1. Coordinates 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the allocation and assignment of the three sets of unique identifiers for the 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Internet</a:t>
            </a:r>
            <a:endParaRPr lang="en-US" sz="2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      a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. Domain Names 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(forming a 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System 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referred to as </a:t>
            </a:r>
            <a:r>
              <a:rPr lang="ja-JP" alt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DNS</a:t>
            </a:r>
            <a:r>
              <a:rPr lang="ja-JP" alt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sz="2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b. Internet 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Protocol 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ja-JP" alt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IP</a:t>
            </a:r>
            <a:r>
              <a:rPr lang="ja-JP" alt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) addresses, autonomous system (</a:t>
            </a:r>
            <a:r>
              <a:rPr lang="ja-JP" alt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AS</a:t>
            </a:r>
            <a:r>
              <a:rPr lang="ja-JP" alt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) numbers; and </a:t>
            </a:r>
          </a:p>
          <a:p>
            <a:pPr marL="533400" indent="-533400"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       c. Protocol port and parameter 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numbers</a:t>
            </a:r>
            <a:endParaRPr lang="en-US" sz="2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2. Coordinates the operation and evolution of the DNS root name server 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system</a:t>
            </a:r>
            <a:endParaRPr lang="en-US" sz="2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3. Coordinates policy development reasonably and appropriately related to these technical 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functions</a:t>
            </a:r>
            <a:endParaRPr lang="en-US" sz="2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1" name="Picture 9" descr="ICANNLogodkblue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699125"/>
            <a:ext cx="1447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22-23/05/2012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ICANN - ENOG - Odessa 2012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0C8-CA75-604C-AF2D-A37C8AD7F89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9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ICANN Participation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7480"/>
            <a:ext cx="8229600" cy="467868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ICANN has the support of governments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– 107 including all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of the G8 and most of the G20 are in the GAC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116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country code registry managers support the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ccSNO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, and more are joining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140 At-Large Structures (ALS) representing the end-users on around 100 countries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ICANN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policies regulate the generic name space, coordinate global addressing, and manage the technical parameters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ICANN is one player in the Internet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ecosystem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ICANN needs participation at every level in the </a:t>
            </a: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multistakeholder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 structure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5539" name="Picture 9" descr="ICANNLogodkblue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699125"/>
            <a:ext cx="1447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22-23/05/2012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ICANN - ENOG - Odessa 2012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0C8-CA75-604C-AF2D-A37C8AD7F89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7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00" y="172720"/>
            <a:ext cx="9072880" cy="1244918"/>
          </a:xfrm>
        </p:spPr>
        <p:txBody>
          <a:bodyPr>
            <a:noAutofit/>
          </a:bodyPr>
          <a:lstStyle/>
          <a:p>
            <a:r>
              <a:rPr lang="en-US" sz="2800" dirty="0" smtClean="0"/>
              <a:t>RIR in a model of enhanced, multi-stakeholder coordination to ensure the stability and security of the Internet</a:t>
            </a:r>
            <a:endParaRPr lang="en-US" sz="28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rcRect l="171" r="171"/>
          <a:stretch>
            <a:fillRect/>
          </a:stretch>
        </p:blipFill>
        <p:spPr/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22-23/05/2012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ICANN - ENOG - Odessa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0C8-CA75-604C-AF2D-A37C8AD7F89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4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4455" y="3405909"/>
            <a:ext cx="7955695" cy="2152209"/>
          </a:xfrm>
        </p:spPr>
        <p:txBody>
          <a:bodyPr>
            <a:normAutofit/>
          </a:bodyPr>
          <a:lstStyle/>
          <a:p>
            <a:r>
              <a:rPr lang="en-US" dirty="0" smtClean="0"/>
              <a:t>International Foundation for </a:t>
            </a:r>
            <a:br>
              <a:rPr lang="en-US" dirty="0" smtClean="0"/>
            </a:br>
            <a:r>
              <a:rPr lang="en-US" dirty="0" smtClean="0"/>
              <a:t>Online Responsibility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0805" y="6100354"/>
            <a:ext cx="1704614" cy="757646"/>
          </a:xfrm>
        </p:spPr>
        <p:txBody>
          <a:bodyPr>
            <a:normAutofit fontScale="70000" lnSpcReduction="20000"/>
          </a:bodyPr>
          <a:lstStyle/>
          <a:p>
            <a:r>
              <a:rPr lang="en-US" sz="1800" dirty="0" err="1" smtClean="0"/>
              <a:t>Sébastien</a:t>
            </a:r>
            <a:r>
              <a:rPr lang="en-US" sz="1800" dirty="0" smtClean="0"/>
              <a:t> Bachollet</a:t>
            </a:r>
          </a:p>
          <a:p>
            <a:r>
              <a:rPr lang="en-US" sz="1800" dirty="0" smtClean="0"/>
              <a:t>IFFOR Board member</a:t>
            </a:r>
          </a:p>
        </p:txBody>
      </p:sp>
    </p:spTree>
    <p:extLst>
      <p:ext uri="{BB962C8B-B14F-4D97-AF65-F5344CB8AC3E}">
        <p14:creationId xmlns:p14="http://schemas.microsoft.com/office/powerpoint/2010/main" val="244096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22-23/05/2012</a:t>
            </a:r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ICANN - ENOG - Odessa 2012</a:t>
            </a:r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5EA8-2B3F-4B1B-B974-16A30EFCB30C}" type="slidenum">
              <a:rPr lang="fr-FR"/>
              <a:pPr/>
              <a:t>2</a:t>
            </a:fld>
            <a:endParaRPr lang="fr-FR"/>
          </a:p>
        </p:txBody>
      </p:sp>
      <p:pic>
        <p:nvPicPr>
          <p:cNvPr id="800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1338" y="-100013"/>
            <a:ext cx="9866313" cy="694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ICM </a:t>
            </a:r>
            <a:r>
              <a:rPr lang="en-US" dirty="0"/>
              <a:t>Registry - .XXX TLD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 </a:t>
            </a:r>
            <a:r>
              <a:rPr lang="en-GB" dirty="0"/>
              <a:t>18</a:t>
            </a:r>
            <a:r>
              <a:rPr lang="en-GB" baseline="30000" dirty="0"/>
              <a:t>th</a:t>
            </a:r>
            <a:r>
              <a:rPr lang="en-GB" dirty="0"/>
              <a:t> March 2011 ICM Registry was granted the .XXX top-level domain</a:t>
            </a:r>
            <a:endParaRPr lang="en-US" dirty="0"/>
          </a:p>
          <a:p>
            <a:r>
              <a:rPr lang="en-GB" dirty="0"/>
              <a:t>ICM Registry works with a not-for-profit organisation to serve as the policy-making body for the .XXX extension</a:t>
            </a:r>
            <a:endParaRPr lang="en-US" dirty="0"/>
          </a:p>
          <a:p>
            <a:r>
              <a:rPr lang="en-GB" dirty="0"/>
              <a:t>That organisation is the International Foundation for Online Responsibility (IFFOR)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22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IFFOR </a:t>
            </a:r>
            <a:r>
              <a:rPr lang="en-GB" dirty="0"/>
              <a:t>is a ‘not-for-profit’ </a:t>
            </a:r>
            <a:r>
              <a:rPr lang="en-GB" dirty="0" smtClean="0"/>
              <a:t>organization</a:t>
            </a:r>
            <a:endParaRPr lang="en-US" dirty="0"/>
          </a:p>
          <a:p>
            <a:r>
              <a:rPr lang="en-GB" dirty="0"/>
              <a:t>IFFOR is independent from ICM Registry</a:t>
            </a:r>
            <a:endParaRPr lang="en-US" dirty="0"/>
          </a:p>
          <a:p>
            <a:r>
              <a:rPr lang="en-GB" dirty="0"/>
              <a:t>IFFOR has its own board of directors</a:t>
            </a:r>
            <a:endParaRPr lang="en-US" dirty="0"/>
          </a:p>
          <a:p>
            <a:r>
              <a:rPr lang="en-GB" dirty="0"/>
              <a:t>IFFOR is led by an Executive Director</a:t>
            </a:r>
            <a:endParaRPr lang="en-US" dirty="0"/>
          </a:p>
          <a:p>
            <a:r>
              <a:rPr lang="en-GB" dirty="0"/>
              <a:t>IFFOR has its own policy counsel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86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The </a:t>
            </a:r>
            <a:r>
              <a:rPr lang="en-GB" sz="2400" dirty="0"/>
              <a:t>policy counsel consists of</a:t>
            </a:r>
            <a:endParaRPr lang="en-US" sz="2400" dirty="0"/>
          </a:p>
          <a:p>
            <a:r>
              <a:rPr lang="en-GB" dirty="0" smtClean="0"/>
              <a:t>5 </a:t>
            </a:r>
            <a:r>
              <a:rPr lang="en-US" dirty="0"/>
              <a:t>Sponsored Community (adult industry) </a:t>
            </a:r>
          </a:p>
          <a:p>
            <a:r>
              <a:rPr lang="en-GB" dirty="0"/>
              <a:t>1 Privacy and Security advocate</a:t>
            </a:r>
            <a:endParaRPr lang="en-US" dirty="0"/>
          </a:p>
          <a:p>
            <a:r>
              <a:rPr lang="en-GB" dirty="0"/>
              <a:t>1 Free speech advocate</a:t>
            </a:r>
            <a:endParaRPr lang="en-US" dirty="0"/>
          </a:p>
          <a:p>
            <a:r>
              <a:rPr lang="en-GB" dirty="0"/>
              <a:t>1 Child protection advocate</a:t>
            </a:r>
            <a:endParaRPr lang="en-US" dirty="0"/>
          </a:p>
          <a:p>
            <a:r>
              <a:rPr lang="en-GB" dirty="0"/>
              <a:t>1 ICM Registry </a:t>
            </a:r>
            <a:r>
              <a:rPr lang="en-GB" dirty="0" smtClean="0"/>
              <a:t>representative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49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</a:t>
            </a:r>
            <a:r>
              <a:rPr lang="en-US" dirty="0"/>
              <a:t>Foundation for </a:t>
            </a:r>
            <a:br>
              <a:rPr lang="en-US" dirty="0"/>
            </a:br>
            <a:r>
              <a:rPr lang="en-US" dirty="0"/>
              <a:t>Online Responsibility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0" r="887" b="21064"/>
          <a:stretch/>
        </p:blipFill>
        <p:spPr bwMode="auto">
          <a:xfrm>
            <a:off x="414968" y="2052319"/>
            <a:ext cx="8350243" cy="400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95" y="413416"/>
            <a:ext cx="2362466" cy="122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927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22-23/05/2012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ICANN - ENOG - Odessa 2012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0C8-CA75-604C-AF2D-A37C8AD7F89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829" y="1"/>
            <a:ext cx="6856610" cy="61853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12745" y="6161643"/>
            <a:ext cx="4279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>
                <a:hlinkClick r:id="rId3"/>
              </a:rPr>
              <a:t>dsmiley</a:t>
            </a:r>
            <a:r>
              <a:rPr lang="fr-FR" u="sng" dirty="0" smtClean="0">
                <a:hlinkClick r:id="rId3"/>
              </a:rPr>
              <a:t>.</a:t>
            </a:r>
            <a:endParaRPr lang="fr-FR" u="sng" dirty="0" smtClean="0"/>
          </a:p>
          <a:p>
            <a:r>
              <a:rPr lang="fr-FR" dirty="0">
                <a:hlinkClick r:id="rId3"/>
              </a:rPr>
              <a:t>http://myigf.com/archives/author/dsmiley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8030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ea typeface="ＭＳ Ｐゴシック" pitchFamily="34" charset="-128"/>
              </a:rPr>
              <a:t>22-23/05/2012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5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C9246E-9B6E-4A70-AF19-F27B42AA895A}" type="slidenum">
              <a:rPr lang="fr-FR" smtClean="0">
                <a:ea typeface="ＭＳ Ｐゴシック" pitchFamily="34" charset="-128"/>
              </a:rPr>
              <a:pPr/>
              <a:t>25</a:t>
            </a:fld>
            <a:endParaRPr lang="fr-FR" smtClean="0">
              <a:ea typeface="ＭＳ Ｐゴシック" pitchFamily="34" charset="-128"/>
            </a:endParaRPr>
          </a:p>
        </p:txBody>
      </p:sp>
      <p:sp>
        <p:nvSpPr>
          <p:cNvPr id="51206" name="Espace réservé du pied de page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ea typeface="ＭＳ Ｐゴシック" pitchFamily="34" charset="-128"/>
              </a:rPr>
              <a:t>ICANN - ENOG - Odessa 2012</a:t>
            </a:r>
          </a:p>
        </p:txBody>
      </p:sp>
      <p:pic>
        <p:nvPicPr>
          <p:cNvPr id="5120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335089"/>
            <a:ext cx="9234488" cy="651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11965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Sébastien Bachollet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909762" y="1224365"/>
            <a:ext cx="6777037" cy="5497109"/>
          </a:xfrm>
        </p:spPr>
        <p:txBody>
          <a:bodyPr>
            <a:normAutofit fontScale="70000" lnSpcReduction="20000"/>
          </a:bodyPr>
          <a:lstStyle/>
          <a:p>
            <a:pPr lvl="2">
              <a:defRPr/>
            </a:pPr>
            <a:r>
              <a:rPr lang="en-US" dirty="0" smtClean="0">
                <a:hlinkClick r:id="rId2"/>
              </a:rPr>
              <a:t>sebastien@bachollet.com</a:t>
            </a:r>
            <a:endParaRPr lang="en-US" dirty="0" smtClean="0"/>
          </a:p>
          <a:p>
            <a:pPr lvl="2">
              <a:defRPr/>
            </a:pPr>
            <a:r>
              <a:rPr lang="en-US" dirty="0" smtClean="0">
                <a:hlinkClick r:id="rId3"/>
              </a:rPr>
              <a:t>http://sebastien.bachollet.fr/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ICANN</a:t>
            </a:r>
          </a:p>
          <a:p>
            <a:pPr lvl="1">
              <a:defRPr/>
            </a:pPr>
            <a:r>
              <a:rPr lang="en-US" dirty="0" smtClean="0"/>
              <a:t>Board Member – 2010 – 2014</a:t>
            </a:r>
          </a:p>
          <a:p>
            <a:pPr lvl="1">
              <a:defRPr/>
            </a:pPr>
            <a:r>
              <a:rPr lang="en-US" dirty="0" smtClean="0"/>
              <a:t>Vice-chair </a:t>
            </a:r>
            <a:r>
              <a:rPr lang="en-US" dirty="0" smtClean="0">
                <a:hlinkClick r:id="rId4"/>
              </a:rPr>
              <a:t>ALAC</a:t>
            </a:r>
            <a:r>
              <a:rPr lang="en-US" dirty="0" smtClean="0"/>
              <a:t> – 2007 – 2010</a:t>
            </a:r>
          </a:p>
          <a:p>
            <a:pPr lvl="1">
              <a:defRPr/>
            </a:pPr>
            <a:r>
              <a:rPr lang="en-US" dirty="0" smtClean="0"/>
              <a:t>Business Constituency – 2001 – 2004</a:t>
            </a:r>
          </a:p>
          <a:p>
            <a:pPr>
              <a:defRPr/>
            </a:pPr>
            <a:r>
              <a:rPr lang="en-US" dirty="0" smtClean="0"/>
              <a:t>IFFOR</a:t>
            </a:r>
          </a:p>
          <a:p>
            <a:pPr lvl="1">
              <a:defRPr/>
            </a:pPr>
            <a:r>
              <a:rPr lang="en-US" dirty="0" smtClean="0"/>
              <a:t>Board Member – 2011 – 2014</a:t>
            </a:r>
          </a:p>
          <a:p>
            <a:pPr>
              <a:defRPr/>
            </a:pPr>
            <a:r>
              <a:rPr lang="en-US" dirty="0" smtClean="0"/>
              <a:t>Isoc France</a:t>
            </a:r>
          </a:p>
          <a:p>
            <a:pPr lvl="1">
              <a:defRPr/>
            </a:pPr>
            <a:r>
              <a:rPr lang="en-US" dirty="0" smtClean="0"/>
              <a:t>President </a:t>
            </a:r>
            <a:r>
              <a:rPr lang="en-US" dirty="0" err="1" smtClean="0"/>
              <a:t>d’honneur</a:t>
            </a:r>
            <a:r>
              <a:rPr lang="en-US" dirty="0" smtClean="0"/>
              <a:t> – 2009 …</a:t>
            </a:r>
          </a:p>
          <a:p>
            <a:pPr lvl="1">
              <a:defRPr/>
            </a:pPr>
            <a:r>
              <a:rPr lang="en-US" dirty="0" smtClean="0"/>
              <a:t>President – 2004 – 2009</a:t>
            </a:r>
          </a:p>
          <a:p>
            <a:pPr lvl="2">
              <a:defRPr/>
            </a:pPr>
            <a:r>
              <a:rPr lang="en-US" dirty="0" smtClean="0">
                <a:hlinkClick r:id="rId5"/>
              </a:rPr>
              <a:t>www.isoc.fr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Egeni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President – 2001 – 2008</a:t>
            </a:r>
          </a:p>
          <a:p>
            <a:pPr>
              <a:defRPr/>
            </a:pPr>
            <a:r>
              <a:rPr lang="en-US" dirty="0" smtClean="0"/>
              <a:t>Publications</a:t>
            </a:r>
          </a:p>
          <a:p>
            <a:pPr lvl="1">
              <a:defRPr/>
            </a:pPr>
            <a:r>
              <a:rPr lang="en-US" dirty="0" smtClean="0">
                <a:hlinkClick r:id="rId6"/>
              </a:rPr>
              <a:t>Des </a:t>
            </a:r>
            <a:r>
              <a:rPr lang="en-US" dirty="0" err="1" smtClean="0">
                <a:hlinkClick r:id="rId6"/>
              </a:rPr>
              <a:t>souris</a:t>
            </a:r>
            <a:r>
              <a:rPr lang="en-US" dirty="0" smtClean="0">
                <a:hlinkClick r:id="rId6"/>
              </a:rPr>
              <a:t> et des </a:t>
            </a:r>
            <a:r>
              <a:rPr lang="en-US" dirty="0" err="1" smtClean="0">
                <a:hlinkClick r:id="rId6"/>
              </a:rPr>
              <a:t>hommes</a:t>
            </a:r>
            <a:r>
              <a:rPr lang="en-US" dirty="0" smtClean="0">
                <a:hlinkClick r:id="rId6"/>
              </a:rPr>
              <a:t> </a:t>
            </a:r>
            <a:r>
              <a:rPr lang="en-US" dirty="0" smtClean="0">
                <a:hlinkClick r:id="rId7"/>
              </a:rPr>
              <a:t>–</a:t>
            </a:r>
            <a:r>
              <a:rPr lang="en-US" dirty="0" smtClean="0">
                <a:hlinkClick r:id="rId6"/>
              </a:rPr>
              <a:t> 2005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>
                <a:hlinkClick r:id="rId7"/>
              </a:rPr>
              <a:t>Géopolitique</a:t>
            </a:r>
            <a:r>
              <a:rPr lang="en-US" dirty="0" smtClean="0">
                <a:hlinkClick r:id="rId7"/>
              </a:rPr>
              <a:t> de </a:t>
            </a:r>
            <a:r>
              <a:rPr lang="en-US" dirty="0" err="1" smtClean="0">
                <a:hlinkClick r:id="rId7"/>
              </a:rPr>
              <a:t>l’Internet</a:t>
            </a:r>
            <a:r>
              <a:rPr lang="en-US" dirty="0" smtClean="0">
                <a:hlinkClick r:id="rId7"/>
              </a:rPr>
              <a:t> – 2003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2226" name="Espace réservé de la date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charset="0"/>
                <a:ea typeface="ＭＳ Ｐゴシック" pitchFamily="34" charset="-128"/>
              </a:rPr>
              <a:t>22-23/05/2012</a:t>
            </a:r>
          </a:p>
        </p:txBody>
      </p:sp>
      <p:sp>
        <p:nvSpPr>
          <p:cNvPr id="5222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charset="0"/>
                <a:ea typeface="ＭＳ Ｐゴシック" pitchFamily="34" charset="-128"/>
              </a:rPr>
              <a:t>ICANN - ENOG - Odessa 2012</a:t>
            </a:r>
            <a:endParaRPr lang="fr-FR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222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057DDA-1700-4608-95EC-316E2C125C1E}" type="slidenum">
              <a:rPr lang="fr-FR" smtClean="0">
                <a:latin typeface="Arial" charset="0"/>
                <a:ea typeface="ＭＳ Ｐゴシック" pitchFamily="34" charset="-128"/>
              </a:rPr>
              <a:pPr/>
              <a:t>26</a:t>
            </a:fld>
            <a:endParaRPr lang="fr-FR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52231" name="Picture 5" descr="egeni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6115" y="4951333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163" descr="IsocFranceRVB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22975" y="4005064"/>
            <a:ext cx="142875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7" descr="C:\Users\Sébastien Bachollet\Pictures\ICANN\Mexico\logo_at-large_tes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56425" y="2193156"/>
            <a:ext cx="73977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Image 13" descr="ICANN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38872" y="1647110"/>
            <a:ext cx="952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2" descr="JMP_1075.JPG"/>
          <p:cNvPicPr>
            <a:picLocks noChangeAspect="1"/>
          </p:cNvPicPr>
          <p:nvPr/>
        </p:nvPicPr>
        <p:blipFill>
          <a:blip r:embed="rId12" cstate="print"/>
          <a:srcRect l="4131" r="10457" b="23750"/>
          <a:stretch>
            <a:fillRect/>
          </a:stretch>
        </p:blipFill>
        <p:spPr bwMode="auto">
          <a:xfrm>
            <a:off x="323850" y="1700213"/>
            <a:ext cx="15859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4" descr="JMP_1073.JPG"/>
          <p:cNvPicPr>
            <a:picLocks noChangeAspect="1"/>
          </p:cNvPicPr>
          <p:nvPr/>
        </p:nvPicPr>
        <p:blipFill>
          <a:blip r:embed="rId13" cstate="print"/>
          <a:srcRect l="10486" r="13647" b="46851"/>
          <a:stretch>
            <a:fillRect/>
          </a:stretch>
        </p:blipFill>
        <p:spPr bwMode="auto">
          <a:xfrm>
            <a:off x="7728036" y="4308531"/>
            <a:ext cx="1234259" cy="130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11071" y="3172546"/>
            <a:ext cx="845354" cy="56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bachollet2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85900"/>
            <a:ext cx="16557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6152"/>
            <a:ext cx="8229600" cy="1143000"/>
          </a:xfrm>
        </p:spPr>
        <p:txBody>
          <a:bodyPr/>
          <a:lstStyle/>
          <a:p>
            <a:r>
              <a:rPr lang="fr-FR" b="1" dirty="0" smtClean="0"/>
              <a:t>Sébastien Bachollet</a:t>
            </a:r>
          </a:p>
        </p:txBody>
      </p:sp>
      <p:sp>
        <p:nvSpPr>
          <p:cNvPr id="37892" name="Espace réservé du contenu 12"/>
          <p:cNvSpPr>
            <a:spLocks noGrp="1"/>
          </p:cNvSpPr>
          <p:nvPr>
            <p:ph idx="4294967295"/>
          </p:nvPr>
        </p:nvSpPr>
        <p:spPr>
          <a:xfrm>
            <a:off x="2303463" y="1457325"/>
            <a:ext cx="6840537" cy="5211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500" b="1" dirty="0" smtClean="0"/>
              <a:t>ITEMS</a:t>
            </a:r>
          </a:p>
          <a:p>
            <a:pPr lvl="1">
              <a:lnSpc>
                <a:spcPct val="80000"/>
              </a:lnSpc>
            </a:pPr>
            <a:r>
              <a:rPr lang="fr-FR" sz="2200" b="1" dirty="0" smtClean="0"/>
              <a:t>Consultant Manager – SI &amp; gouvernance d’Internet</a:t>
            </a:r>
          </a:p>
          <a:p>
            <a:pPr>
              <a:lnSpc>
                <a:spcPct val="80000"/>
              </a:lnSpc>
            </a:pPr>
            <a:r>
              <a:rPr lang="fr-FR" sz="2500" b="1" dirty="0" smtClean="0"/>
              <a:t>Gérant Fondateur de BBS – 7 ans</a:t>
            </a:r>
          </a:p>
          <a:p>
            <a:pPr lvl="1">
              <a:lnSpc>
                <a:spcPct val="80000"/>
              </a:lnSpc>
            </a:pPr>
            <a:r>
              <a:rPr lang="fr-FR" sz="2200" b="1" dirty="0" smtClean="0"/>
              <a:t>Consultant SI &amp; gouvernance d’Internet</a:t>
            </a:r>
          </a:p>
          <a:p>
            <a:pPr>
              <a:lnSpc>
                <a:spcPct val="80000"/>
              </a:lnSpc>
            </a:pPr>
            <a:r>
              <a:rPr lang="fr-FR" sz="2500" b="1" dirty="0" err="1" smtClean="0"/>
              <a:t>Cigref</a:t>
            </a:r>
            <a:r>
              <a:rPr lang="fr-FR" sz="2500" b="1" dirty="0" smtClean="0"/>
              <a:t> – 3 ans</a:t>
            </a:r>
          </a:p>
          <a:p>
            <a:pPr lvl="1">
              <a:lnSpc>
                <a:spcPct val="80000"/>
              </a:lnSpc>
            </a:pPr>
            <a:r>
              <a:rPr lang="fr-FR" sz="2200" b="1" dirty="0" smtClean="0"/>
              <a:t>Délégué Général Adjoint</a:t>
            </a:r>
          </a:p>
          <a:p>
            <a:pPr lvl="1">
              <a:lnSpc>
                <a:spcPct val="80000"/>
              </a:lnSpc>
            </a:pPr>
            <a:r>
              <a:rPr lang="fr-FR" sz="2200" b="1" dirty="0" smtClean="0"/>
              <a:t>International – fournisseurs – gouvernance</a:t>
            </a:r>
          </a:p>
          <a:p>
            <a:pPr>
              <a:lnSpc>
                <a:spcPct val="80000"/>
              </a:lnSpc>
            </a:pPr>
            <a:r>
              <a:rPr lang="fr-FR" sz="2500" b="1" dirty="0" smtClean="0"/>
              <a:t>SNCF – 8 ans</a:t>
            </a:r>
          </a:p>
          <a:p>
            <a:pPr lvl="1">
              <a:lnSpc>
                <a:spcPct val="80000"/>
              </a:lnSpc>
            </a:pPr>
            <a:r>
              <a:rPr lang="fr-FR" sz="2200" b="1" dirty="0" smtClean="0"/>
              <a:t>Socrate terminaux distribution (GL)</a:t>
            </a:r>
          </a:p>
          <a:p>
            <a:pPr lvl="1">
              <a:lnSpc>
                <a:spcPct val="80000"/>
              </a:lnSpc>
            </a:pPr>
            <a:r>
              <a:rPr lang="fr-FR" sz="2200" b="1" dirty="0" smtClean="0"/>
              <a:t>Stratégie distribution &amp; système (GL)</a:t>
            </a:r>
          </a:p>
          <a:p>
            <a:pPr lvl="1">
              <a:lnSpc>
                <a:spcPct val="80000"/>
              </a:lnSpc>
            </a:pPr>
            <a:r>
              <a:rPr lang="fr-FR" sz="2200" b="1" dirty="0" smtClean="0"/>
              <a:t>DSI adjoint (SNCF)</a:t>
            </a:r>
          </a:p>
          <a:p>
            <a:pPr>
              <a:lnSpc>
                <a:spcPct val="80000"/>
              </a:lnSpc>
            </a:pPr>
            <a:r>
              <a:rPr lang="fr-FR" sz="2500" b="1" dirty="0" smtClean="0"/>
              <a:t>Air Inter – 5 ans</a:t>
            </a:r>
          </a:p>
          <a:p>
            <a:pPr lvl="1">
              <a:lnSpc>
                <a:spcPct val="80000"/>
              </a:lnSpc>
            </a:pPr>
            <a:r>
              <a:rPr lang="fr-FR" sz="2200" b="1" dirty="0" smtClean="0"/>
              <a:t>Marketing + système distribution</a:t>
            </a:r>
          </a:p>
        </p:txBody>
      </p:sp>
      <p:pic>
        <p:nvPicPr>
          <p:cNvPr id="37893" name="Image 11" descr="DSC_797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587750"/>
            <a:ext cx="15811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22-23/05/2012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0C8-CA75-604C-AF2D-A37C8AD7F89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ICANN - ENOG - Odessa 2012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Internet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5739"/>
            <a:ext cx="7783512" cy="4114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Technology developed since the 1960s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Technical specifications: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Internet Engineering Task Force (IETF)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Multi-stakeholder development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Distributed system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Network of networks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No single owner of the Internet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Dynamic Naming System (DNS) since 1980s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A hierarchy of name servers with one single Root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Fully distributed around the world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22-23/05/2012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ICANN - ENOG - Odessa 2012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0C8-CA75-604C-AF2D-A37C8AD7F89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12" y="922789"/>
            <a:ext cx="9121059" cy="5261009"/>
          </a:xfrm>
          <a:prstGeom prst="rect">
            <a:avLst/>
          </a:prstGeom>
          <a:noFill/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7963"/>
            <a:ext cx="8229600" cy="822325"/>
          </a:xfrm>
        </p:spPr>
        <p:txBody>
          <a:bodyPr>
            <a:noAutofit/>
          </a:bodyPr>
          <a:lstStyle/>
          <a:p>
            <a:r>
              <a:rPr lang="en-US" sz="3200" dirty="0"/>
              <a:t>Self-management of these resources has allowed the global Internet to grow from this…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22-23/05/2012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0C8-CA75-604C-AF2D-A37C8AD7F89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ICANN - ENOG - Odessa 2012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824"/>
            <a:ext cx="8229600" cy="1143000"/>
          </a:xfrm>
        </p:spPr>
        <p:txBody>
          <a:bodyPr/>
          <a:lstStyle/>
          <a:p>
            <a:r>
              <a:rPr lang="en-US" dirty="0"/>
              <a:t>To this…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946845"/>
            <a:ext cx="8963025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22-23/05/2012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0C8-CA75-604C-AF2D-A37C8AD7F89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ICANN - ENOG - Odessa 2012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302"/>
            <a:ext cx="8229600" cy="1143000"/>
          </a:xfrm>
        </p:spPr>
        <p:txBody>
          <a:bodyPr/>
          <a:lstStyle/>
          <a:p>
            <a:r>
              <a:rPr lang="en-US" dirty="0"/>
              <a:t>And, eventually, to this…</a:t>
            </a:r>
          </a:p>
        </p:txBody>
      </p:sp>
      <p:pic>
        <p:nvPicPr>
          <p:cNvPr id="50182" name="Picture 6" descr="internet2002 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588" y="727075"/>
            <a:ext cx="8315325" cy="5160963"/>
          </a:xfrm>
          <a:prstGeom prst="rect">
            <a:avLst/>
          </a:prstGeom>
          <a:noFill/>
        </p:spPr>
      </p:pic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92088" y="5851525"/>
            <a:ext cx="8761412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000" smtClean="0">
                <a:solidFill>
                  <a:srgbClr val="000000"/>
                </a:solidFill>
                <a:latin typeface="Arial" pitchFamily="34" charset="0"/>
                <a:ea typeface="+mn-ea"/>
              </a:rPr>
              <a:t>This image is a mathematical map of Internet routing in 2002. The colors highlight the geographical and commercial distribution of the Internet's various networks.</a:t>
            </a:r>
            <a:r>
              <a:rPr lang="en-US" sz="200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22-23/05/2012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0C8-CA75-604C-AF2D-A37C8AD7F89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ICANN - ENOG - Odessa 2012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228600" y="6477000"/>
            <a:ext cx="8001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smtClean="0"/>
              <a:t>ICANN - ENOG - Odessa 2012</a:t>
            </a:r>
            <a:endParaRPr lang="en-US" sz="800" b="1"/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3AA1D8-9ADE-45B5-A185-E071B9D8C54E}" type="slidenum">
              <a:rPr lang="en-US" smtClean="0">
                <a:ea typeface="ＭＳ Ｐゴシック" pitchFamily="34" charset="-128"/>
              </a:rPr>
              <a:pPr/>
              <a:t>7</a:t>
            </a:fld>
            <a:r>
              <a:rPr lang="en-US" b="1" smtClean="0"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b="1" smtClean="0">
                <a:latin typeface="Calibri" pitchFamily="34" charset="0"/>
                <a:ea typeface="ＭＳ Ｐゴシック" pitchFamily="34" charset="-128"/>
              </a:rPr>
            </a:br>
            <a:endParaRPr lang="en-US" sz="800" b="1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066800"/>
          </a:xfrm>
        </p:spPr>
        <p:txBody>
          <a:bodyPr/>
          <a:lstStyle/>
          <a:p>
            <a:r>
              <a:rPr lang="en-US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Internet - An Evolving Ecosystem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3810000" y="1447800"/>
            <a:ext cx="5105400" cy="304800"/>
          </a:xfrm>
          <a:prstGeom prst="roundRect">
            <a:avLst>
              <a:gd name="adj" fmla="val 16667"/>
            </a:avLst>
          </a:prstGeom>
          <a:solidFill>
            <a:srgbClr val="71C604"/>
          </a:solidFill>
          <a:ln w="0">
            <a:noFill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000" b="1" i="1">
                <a:solidFill>
                  <a:srgbClr val="FFFFFF"/>
                </a:solidFill>
                <a:latin typeface="Calibri" pitchFamily="34" charset="0"/>
              </a:rPr>
              <a:t>What’s next? 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85725" y="4751388"/>
            <a:ext cx="8829675" cy="1276350"/>
            <a:chOff x="85725" y="4751917"/>
            <a:chExt cx="8829675" cy="1275265"/>
          </a:xfrm>
        </p:grpSpPr>
        <p:sp>
          <p:nvSpPr>
            <p:cNvPr id="6164" name="Rounded Rectangle 27"/>
            <p:cNvSpPr>
              <a:spLocks noChangeArrowheads="1"/>
            </p:cNvSpPr>
            <p:nvPr/>
          </p:nvSpPr>
          <p:spPr bwMode="auto">
            <a:xfrm>
              <a:off x="1371600" y="5257899"/>
              <a:ext cx="7543800" cy="304541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0">
              <a:noFill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sz="1600" b="1">
                  <a:solidFill>
                    <a:schemeClr val="bg1"/>
                  </a:solidFill>
                  <a:latin typeface="Calibri" pitchFamily="34" charset="0"/>
                </a:rPr>
                <a:t>E-mail</a:t>
              </a:r>
            </a:p>
          </p:txBody>
        </p:sp>
        <p:sp>
          <p:nvSpPr>
            <p:cNvPr id="6165" name="Rounded Rectangle 29"/>
            <p:cNvSpPr>
              <a:spLocks noChangeArrowheads="1"/>
            </p:cNvSpPr>
            <p:nvPr/>
          </p:nvSpPr>
          <p:spPr bwMode="auto">
            <a:xfrm>
              <a:off x="2286000" y="4801087"/>
              <a:ext cx="6629400" cy="304541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0">
              <a:noFill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sz="1600" b="1">
                  <a:solidFill>
                    <a:schemeClr val="bg1"/>
                  </a:solidFill>
                  <a:latin typeface="Calibri" pitchFamily="34" charset="0"/>
                </a:rPr>
                <a:t>World Wide Web</a:t>
              </a:r>
            </a:p>
          </p:txBody>
        </p:sp>
        <p:sp>
          <p:nvSpPr>
            <p:cNvPr id="6166" name="Rounded Rectangle 30"/>
            <p:cNvSpPr>
              <a:spLocks noChangeArrowheads="1"/>
            </p:cNvSpPr>
            <p:nvPr/>
          </p:nvSpPr>
          <p:spPr bwMode="auto">
            <a:xfrm>
              <a:off x="914400" y="5714710"/>
              <a:ext cx="8001000" cy="304541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0">
              <a:noFill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sz="1600" b="1">
                  <a:solidFill>
                    <a:schemeClr val="bg1"/>
                  </a:solidFill>
                  <a:latin typeface="Calibri" pitchFamily="34" charset="0"/>
                </a:rPr>
                <a:t>Arpanet</a:t>
              </a:r>
            </a:p>
          </p:txBody>
        </p:sp>
        <p:sp>
          <p:nvSpPr>
            <p:cNvPr id="6167" name="TextBox 25"/>
            <p:cNvSpPr txBox="1">
              <a:spLocks noChangeArrowheads="1"/>
            </p:cNvSpPr>
            <p:nvPr/>
          </p:nvSpPr>
          <p:spPr bwMode="auto">
            <a:xfrm>
              <a:off x="85725" y="565785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7F7F7F"/>
                  </a:solidFill>
                  <a:latin typeface="Calibri" pitchFamily="34" charset="0"/>
                </a:rPr>
                <a:t>1969</a:t>
              </a:r>
            </a:p>
          </p:txBody>
        </p:sp>
        <p:sp>
          <p:nvSpPr>
            <p:cNvPr id="6168" name="TextBox 44"/>
            <p:cNvSpPr txBox="1">
              <a:spLocks noChangeArrowheads="1"/>
            </p:cNvSpPr>
            <p:nvPr/>
          </p:nvSpPr>
          <p:spPr bwMode="auto">
            <a:xfrm>
              <a:off x="609600" y="52356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7F7F7F"/>
                  </a:solidFill>
                  <a:latin typeface="Calibri" pitchFamily="34" charset="0"/>
                </a:rPr>
                <a:t>1972</a:t>
              </a:r>
            </a:p>
          </p:txBody>
        </p:sp>
        <p:sp>
          <p:nvSpPr>
            <p:cNvPr id="6169" name="TextBox 45"/>
            <p:cNvSpPr txBox="1">
              <a:spLocks noChangeArrowheads="1"/>
            </p:cNvSpPr>
            <p:nvPr/>
          </p:nvSpPr>
          <p:spPr bwMode="auto">
            <a:xfrm>
              <a:off x="1447800" y="4751917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7F7F7F"/>
                  </a:solidFill>
                  <a:latin typeface="Calibri" pitchFamily="34" charset="0"/>
                </a:rPr>
                <a:t>1991</a:t>
              </a:r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1795463" y="2705100"/>
            <a:ext cx="7119937" cy="1905000"/>
            <a:chOff x="1794935" y="2705100"/>
            <a:chExt cx="7120465" cy="1905000"/>
          </a:xfrm>
        </p:grpSpPr>
        <p:sp>
          <p:nvSpPr>
            <p:cNvPr id="6157" name="Rounded Rectangle 28"/>
            <p:cNvSpPr>
              <a:spLocks noChangeArrowheads="1"/>
            </p:cNvSpPr>
            <p:nvPr/>
          </p:nvSpPr>
          <p:spPr bwMode="auto">
            <a:xfrm>
              <a:off x="3047565" y="4229100"/>
              <a:ext cx="5867835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0">
              <a:noFill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sz="1600" b="1">
                  <a:solidFill>
                    <a:schemeClr val="bg1"/>
                  </a:solidFill>
                  <a:latin typeface="Calibri" pitchFamily="34" charset="0"/>
                </a:rPr>
                <a:t>Wireless Connectivity</a:t>
              </a:r>
            </a:p>
          </p:txBody>
        </p:sp>
        <p:sp>
          <p:nvSpPr>
            <p:cNvPr id="6158" name="Rounded Rectangle 31"/>
            <p:cNvSpPr>
              <a:spLocks noChangeArrowheads="1"/>
            </p:cNvSpPr>
            <p:nvPr/>
          </p:nvSpPr>
          <p:spPr bwMode="auto">
            <a:xfrm>
              <a:off x="3047565" y="3848100"/>
              <a:ext cx="5867835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0">
              <a:noFill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sz="1600" b="1">
                  <a:solidFill>
                    <a:schemeClr val="bg1"/>
                  </a:solidFill>
                  <a:latin typeface="Calibri" pitchFamily="34" charset="0"/>
                </a:rPr>
                <a:t>Search Engines</a:t>
              </a:r>
            </a:p>
          </p:txBody>
        </p:sp>
        <p:sp>
          <p:nvSpPr>
            <p:cNvPr id="6159" name="Rounded Rectangle 32"/>
            <p:cNvSpPr>
              <a:spLocks noChangeArrowheads="1"/>
            </p:cNvSpPr>
            <p:nvPr/>
          </p:nvSpPr>
          <p:spPr bwMode="auto">
            <a:xfrm>
              <a:off x="3047565" y="3467100"/>
              <a:ext cx="5867835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0">
              <a:noFill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 pitchFamily="34" charset="0"/>
                </a:rPr>
                <a:t>Music/Images/Video</a:t>
              </a:r>
            </a:p>
          </p:txBody>
        </p:sp>
        <p:sp>
          <p:nvSpPr>
            <p:cNvPr id="6160" name="Rounded Rectangle 33"/>
            <p:cNvSpPr>
              <a:spLocks noChangeArrowheads="1"/>
            </p:cNvSpPr>
            <p:nvPr/>
          </p:nvSpPr>
          <p:spPr bwMode="auto">
            <a:xfrm>
              <a:off x="3047565" y="3086100"/>
              <a:ext cx="5867835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0">
              <a:noFill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sz="1600" b="1">
                  <a:solidFill>
                    <a:schemeClr val="bg1"/>
                  </a:solidFill>
                  <a:latin typeface="Calibri" pitchFamily="34" charset="0"/>
                </a:rPr>
                <a:t>Social Networking</a:t>
              </a:r>
            </a:p>
          </p:txBody>
        </p:sp>
        <p:sp>
          <p:nvSpPr>
            <p:cNvPr id="6161" name="Rounded Rectangle 34"/>
            <p:cNvSpPr>
              <a:spLocks noChangeArrowheads="1"/>
            </p:cNvSpPr>
            <p:nvPr/>
          </p:nvSpPr>
          <p:spPr bwMode="auto">
            <a:xfrm>
              <a:off x="3047565" y="2705100"/>
              <a:ext cx="5867835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0">
              <a:noFill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sz="1600" b="1">
                  <a:solidFill>
                    <a:schemeClr val="bg1"/>
                  </a:solidFill>
                  <a:latin typeface="Calibri" pitchFamily="34" charset="0"/>
                </a:rPr>
                <a:t>Blogs</a:t>
              </a:r>
            </a:p>
          </p:txBody>
        </p:sp>
        <p:sp>
          <p:nvSpPr>
            <p:cNvPr id="43" name="Left Brace 42"/>
            <p:cNvSpPr/>
            <p:nvPr/>
          </p:nvSpPr>
          <p:spPr>
            <a:xfrm>
              <a:off x="2666537" y="2705100"/>
              <a:ext cx="152411" cy="1905000"/>
            </a:xfrm>
            <a:prstGeom prst="leftBrace">
              <a:avLst/>
            </a:prstGeom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ＭＳ Ｐゴシック" charset="-128"/>
                <a:cs typeface="Calibri" charset="0"/>
              </a:endParaRPr>
            </a:p>
          </p:txBody>
        </p:sp>
        <p:sp>
          <p:nvSpPr>
            <p:cNvPr id="6163" name="TextBox 46"/>
            <p:cNvSpPr txBox="1">
              <a:spLocks noChangeArrowheads="1"/>
            </p:cNvSpPr>
            <p:nvPr/>
          </p:nvSpPr>
          <p:spPr bwMode="auto">
            <a:xfrm>
              <a:off x="1794935" y="3454398"/>
              <a:ext cx="8286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7F7F7F"/>
                  </a:solidFill>
                  <a:latin typeface="Calibri" pitchFamily="34" charset="0"/>
                </a:rPr>
                <a:t>1990+</a:t>
              </a: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2590800" y="1447800"/>
            <a:ext cx="6324600" cy="1066800"/>
            <a:chOff x="2590800" y="1447800"/>
            <a:chExt cx="6324600" cy="1066800"/>
          </a:xfrm>
        </p:grpSpPr>
        <p:sp>
          <p:nvSpPr>
            <p:cNvPr id="6153" name="Rounded Rectangle 35"/>
            <p:cNvSpPr>
              <a:spLocks noChangeArrowheads="1"/>
            </p:cNvSpPr>
            <p:nvPr/>
          </p:nvSpPr>
          <p:spPr bwMode="auto">
            <a:xfrm>
              <a:off x="3810000" y="2209800"/>
              <a:ext cx="5105400" cy="304800"/>
            </a:xfrm>
            <a:prstGeom prst="roundRect">
              <a:avLst>
                <a:gd name="adj" fmla="val 16667"/>
              </a:avLst>
            </a:prstGeom>
            <a:solidFill>
              <a:srgbClr val="003366"/>
            </a:solidFill>
            <a:ln w="0">
              <a:noFill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 pitchFamily="34" charset="0"/>
                </a:rPr>
                <a:t>VoIP/TV</a:t>
              </a:r>
            </a:p>
          </p:txBody>
        </p:sp>
        <p:sp>
          <p:nvSpPr>
            <p:cNvPr id="6154" name="Rounded Rectangle 36"/>
            <p:cNvSpPr>
              <a:spLocks noChangeArrowheads="1"/>
            </p:cNvSpPr>
            <p:nvPr/>
          </p:nvSpPr>
          <p:spPr bwMode="auto">
            <a:xfrm>
              <a:off x="3810000" y="1905000"/>
              <a:ext cx="5105400" cy="304800"/>
            </a:xfrm>
            <a:prstGeom prst="roundRect">
              <a:avLst>
                <a:gd name="adj" fmla="val 16667"/>
              </a:avLst>
            </a:prstGeom>
            <a:solidFill>
              <a:srgbClr val="003366"/>
            </a:solidFill>
            <a:ln w="0">
              <a:noFill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sz="1600" b="1">
                  <a:solidFill>
                    <a:schemeClr val="bg1"/>
                  </a:solidFill>
                  <a:latin typeface="Calibri" pitchFamily="34" charset="0"/>
                </a:rPr>
                <a:t>Social Media, Apps, Mobile Internet and more</a:t>
              </a:r>
            </a:p>
          </p:txBody>
        </p:sp>
        <p:sp>
          <p:nvSpPr>
            <p:cNvPr id="41" name="Left Brace 40"/>
            <p:cNvSpPr/>
            <p:nvPr/>
          </p:nvSpPr>
          <p:spPr>
            <a:xfrm>
              <a:off x="3429000" y="1447800"/>
              <a:ext cx="152400" cy="1066800"/>
            </a:xfrm>
            <a:prstGeom prst="leftBrace">
              <a:avLst/>
            </a:prstGeom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ＭＳ Ｐゴシック" charset="-128"/>
                <a:cs typeface="Calibri" charset="0"/>
              </a:endParaRPr>
            </a:p>
          </p:txBody>
        </p:sp>
        <p:sp>
          <p:nvSpPr>
            <p:cNvPr id="6156" name="TextBox 47"/>
            <p:cNvSpPr txBox="1">
              <a:spLocks noChangeArrowheads="1"/>
            </p:cNvSpPr>
            <p:nvPr/>
          </p:nvSpPr>
          <p:spPr bwMode="auto">
            <a:xfrm>
              <a:off x="2590800" y="1786465"/>
              <a:ext cx="8286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7F7F7F"/>
                  </a:solidFill>
                  <a:latin typeface="Calibri" pitchFamily="34" charset="0"/>
                </a:rPr>
                <a:t>2000+</a:t>
              </a:r>
            </a:p>
          </p:txBody>
        </p: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22-23/05/2012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Multi-stakeholder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27213"/>
            <a:ext cx="7783512" cy="4114800"/>
          </a:xfrm>
        </p:spPr>
        <p:txBody>
          <a:bodyPr/>
          <a:lstStyle/>
          <a:p>
            <a:r>
              <a:rPr lang="en-GB" dirty="0"/>
              <a:t>An environment where decisions are taken in </a:t>
            </a:r>
            <a:r>
              <a:rPr lang="en-GB" dirty="0" err="1"/>
              <a:t>concertation</a:t>
            </a:r>
            <a:r>
              <a:rPr lang="en-GB" dirty="0"/>
              <a:t> </a:t>
            </a:r>
            <a:r>
              <a:rPr lang="en-GB" dirty="0" smtClean="0"/>
              <a:t>with</a:t>
            </a:r>
            <a:endParaRPr lang="en-GB" dirty="0"/>
          </a:p>
          <a:p>
            <a:pPr lvl="1"/>
            <a:r>
              <a:rPr lang="en-GB" dirty="0"/>
              <a:t>Governments</a:t>
            </a:r>
          </a:p>
          <a:p>
            <a:pPr lvl="1"/>
            <a:r>
              <a:rPr lang="en-GB" dirty="0"/>
              <a:t>Businesses</a:t>
            </a:r>
          </a:p>
          <a:p>
            <a:pPr lvl="1"/>
            <a:r>
              <a:rPr lang="en-GB" dirty="0"/>
              <a:t>Civil Society</a:t>
            </a:r>
          </a:p>
          <a:p>
            <a:pPr lvl="1"/>
            <a:r>
              <a:rPr lang="en-GB" dirty="0"/>
              <a:t>Individual users</a:t>
            </a:r>
          </a:p>
          <a:p>
            <a:pPr lvl="1"/>
            <a:r>
              <a:rPr lang="en-GB" dirty="0"/>
              <a:t>Any other stakeholder not covered by the above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22-23/05/2012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ICANN - ENOG - Odessa 2012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90C8-CA75-604C-AF2D-A37C8AD7F89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2843213" y="6673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843213" y="6524625"/>
            <a:ext cx="396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900"/>
              <a:t>Source: http://www.isoc.org/pubpolpillar/docs/internetmodel.pdf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22-23/05/2012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4F1-A3FD-4417-B9C7-CB4BC478CF4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ICANN - ENOG - Odessa 2012</a:t>
            </a:r>
            <a:endParaRPr lang="en-GB"/>
          </a:p>
        </p:txBody>
      </p:sp>
      <p:sp>
        <p:nvSpPr>
          <p:cNvPr id="2" name="ZoneTexte 1"/>
          <p:cNvSpPr txBox="1"/>
          <p:nvPr/>
        </p:nvSpPr>
        <p:spPr>
          <a:xfrm>
            <a:off x="0" y="5929515"/>
            <a:ext cx="176346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97282" name="Picture 2" descr="Internet_Ecosystem - cropped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5953" y="18295"/>
            <a:ext cx="7889737" cy="6839706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dvantage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3086</TotalTime>
  <Words>1569</Words>
  <Application>Microsoft Macintosh PowerPoint</Application>
  <PresentationFormat>Présentation à l'écran (4:3)</PresentationFormat>
  <Paragraphs>353</Paragraphs>
  <Slides>27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29" baseType="lpstr">
      <vt:lpstr>Office Theme</vt:lpstr>
      <vt:lpstr>Advantage</vt:lpstr>
      <vt:lpstr>Multi-Stakeholder Models Internet Governance</vt:lpstr>
      <vt:lpstr>Présentation PowerPoint</vt:lpstr>
      <vt:lpstr>The Internet</vt:lpstr>
      <vt:lpstr>Self-management of these resources has allowed the global Internet to grow from this…</vt:lpstr>
      <vt:lpstr>To this…</vt:lpstr>
      <vt:lpstr>And, eventually, to this…</vt:lpstr>
      <vt:lpstr>Internet - An Evolving Ecosystem</vt:lpstr>
      <vt:lpstr>What is Multi-stakeholder</vt:lpstr>
      <vt:lpstr>Présentation PowerPoint</vt:lpstr>
      <vt:lpstr>The Internet Ecosystem</vt:lpstr>
      <vt:lpstr>ICANN</vt:lpstr>
      <vt:lpstr>Présentation PowerPoint</vt:lpstr>
      <vt:lpstr>Présentation PowerPoint</vt:lpstr>
      <vt:lpstr>Présentation PowerPoint</vt:lpstr>
      <vt:lpstr>ICANN’s Nominating Committee Organizational Chart </vt:lpstr>
      <vt:lpstr>The ICANN Mission</vt:lpstr>
      <vt:lpstr>ICANN Participation</vt:lpstr>
      <vt:lpstr>RIR in a model of enhanced, multi-stakeholder coordination to ensure the stability and security of the Internet</vt:lpstr>
      <vt:lpstr>International Foundation for  Online Responsibility</vt:lpstr>
      <vt:lpstr>ICM Registry - .XXX TLD</vt:lpstr>
      <vt:lpstr>IFFOR</vt:lpstr>
      <vt:lpstr>IFFOR</vt:lpstr>
      <vt:lpstr>International Foundation for  Online Responsibility</vt:lpstr>
      <vt:lpstr>Présentation PowerPoint</vt:lpstr>
      <vt:lpstr>Présentation PowerPoint</vt:lpstr>
      <vt:lpstr>Sébastien Bachollet</vt:lpstr>
      <vt:lpstr>Sébastien Bachollet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ICANN’s role in Internet Governance</dc:title>
  <dc:creator>SBT</dc:creator>
  <cp:lastModifiedBy>Sébastien Bachollet</cp:lastModifiedBy>
  <cp:revision>109</cp:revision>
  <dcterms:created xsi:type="dcterms:W3CDTF">2011-05-10T19:31:41Z</dcterms:created>
  <dcterms:modified xsi:type="dcterms:W3CDTF">2012-09-28T07:21:23Z</dcterms:modified>
</cp:coreProperties>
</file>