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1" r:id="rId4"/>
    <p:sldId id="260" r:id="rId5"/>
    <p:sldId id="262" r:id="rId6"/>
    <p:sldId id="263" r:id="rId7"/>
    <p:sldId id="264" r:id="rId8"/>
    <p:sldId id="26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003"/>
    <a:srgbClr val="62139E"/>
    <a:srgbClr val="219797"/>
    <a:srgbClr val="E3CD74"/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33" autoAdjust="0"/>
  </p:normalViewPr>
  <p:slideViewPr>
    <p:cSldViewPr>
      <p:cViewPr varScale="1">
        <p:scale>
          <a:sx n="69" d="100"/>
          <a:sy n="69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BAC2563-8BB7-40E4-84B6-9A6C9BFA366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0497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553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Click to edit Master text styles</a:t>
            </a:r>
          </a:p>
          <a:p>
            <a:pPr lvl="1"/>
            <a:r>
              <a:rPr lang="ru-RU" altLang="ru-RU" smtClean="0"/>
              <a:t>Second level</a:t>
            </a:r>
          </a:p>
          <a:p>
            <a:pPr lvl="2"/>
            <a:r>
              <a:rPr lang="ru-RU" altLang="ru-RU" smtClean="0"/>
              <a:t>Third level</a:t>
            </a:r>
          </a:p>
          <a:p>
            <a:pPr lvl="3"/>
            <a:r>
              <a:rPr lang="ru-RU" altLang="ru-RU" smtClean="0"/>
              <a:t>Fourth level</a:t>
            </a:r>
          </a:p>
          <a:p>
            <a:pPr lvl="4"/>
            <a:r>
              <a:rPr lang="ru-RU" altLang="ru-RU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ru-RU" altLang="ru-RU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534D7FC-57D1-478F-AF30-E2193716A55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17594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57200" y="103188"/>
            <a:ext cx="8229600" cy="1165225"/>
          </a:xfrm>
        </p:spPr>
        <p:txBody>
          <a:bodyPr/>
          <a:lstStyle>
            <a:lvl1pPr>
              <a:lnSpc>
                <a:spcPct val="80000"/>
              </a:lnSpc>
              <a:defRPr sz="4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143000"/>
            <a:ext cx="6140450" cy="519113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77000"/>
            <a:ext cx="4343400" cy="3810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3C7C5EBA-6EBC-410C-8B52-B9F14E0DB44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5F05C-59F7-4A53-99A3-37F083A93C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7582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86550" y="1828800"/>
            <a:ext cx="2076450" cy="4267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6076950" cy="4267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E222A-0E87-40BD-8838-68755CA8CF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33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D4BB0-9AC6-469B-B2C3-F507C1D88B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310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30BE3-FC9F-4E22-8B61-3016627FCE4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2267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86300" y="2667000"/>
            <a:ext cx="4076700" cy="342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4AC97-C32D-4B02-A731-005E296293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880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78EBB-FB6B-4731-B8D7-D22A1C7DBD2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771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2D5D3-D917-438B-9CDD-B68189E753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991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E6070-43DF-4408-8BCC-4F46E8445C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469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8E67B-C487-49D2-ADE6-A7ED274ADA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06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43D721-2015-41D8-ABD8-78EF9870F2E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6891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28800"/>
            <a:ext cx="8305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667000"/>
            <a:ext cx="83058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956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43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6C7A1C99-6C22-4529-9542-ACF18B29BCA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03188"/>
            <a:ext cx="8229600" cy="1525612"/>
          </a:xfrm>
        </p:spPr>
        <p:txBody>
          <a:bodyPr/>
          <a:lstStyle/>
          <a:p>
            <a:pPr algn="ctr"/>
            <a:r>
              <a:rPr lang="uk-UA" sz="3600" dirty="0" smtClean="0"/>
              <a:t>Готовність влади до публічного діалогу із громадськістю через Інтернет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71256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260649"/>
            <a:ext cx="7772400" cy="864096"/>
          </a:xfrm>
        </p:spPr>
        <p:txBody>
          <a:bodyPr/>
          <a:lstStyle/>
          <a:p>
            <a:pPr algn="ctr"/>
            <a:r>
              <a:rPr lang="ru-RU" dirty="0" err="1"/>
              <a:t>Щ</a:t>
            </a:r>
            <a:r>
              <a:rPr lang="ru-RU" dirty="0" err="1" smtClean="0"/>
              <a:t>о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ВЛАДА?</a:t>
            </a:r>
            <a:endParaRPr lang="ru-RU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 bwMode="auto">
          <a:xfrm>
            <a:off x="971600" y="1700808"/>
            <a:ext cx="7772400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uk-UA" sz="2400" b="1" kern="0" dirty="0" smtClean="0"/>
              <a:t>Конституція України:</a:t>
            </a:r>
          </a:p>
          <a:p>
            <a:endParaRPr lang="uk-UA" sz="2400" b="1" kern="0" dirty="0" smtClean="0"/>
          </a:p>
          <a:p>
            <a:r>
              <a:rPr lang="uk-UA" sz="2400" b="1" kern="0" dirty="0" smtClean="0"/>
              <a:t>Стаття 5</a:t>
            </a:r>
            <a:r>
              <a:rPr lang="uk-UA" sz="2400" kern="0" dirty="0" smtClean="0"/>
              <a:t>. </a:t>
            </a:r>
            <a:r>
              <a:rPr lang="ru-RU" sz="2400" dirty="0" err="1" smtClean="0">
                <a:solidFill>
                  <a:schemeClr val="tx1"/>
                </a:solidFill>
              </a:rPr>
              <a:t>Носієм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суверенітету</a:t>
            </a:r>
            <a:r>
              <a:rPr lang="ru-RU" sz="2400" dirty="0" smtClean="0">
                <a:solidFill>
                  <a:schemeClr val="tx1"/>
                </a:solidFill>
              </a:rPr>
              <a:t> і </a:t>
            </a:r>
            <a:r>
              <a:rPr lang="ru-RU" sz="2400" dirty="0" err="1" smtClean="0">
                <a:solidFill>
                  <a:schemeClr val="tx1"/>
                </a:solidFill>
              </a:rPr>
              <a:t>єдиним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джерелом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влади</a:t>
            </a:r>
            <a:r>
              <a:rPr lang="ru-RU" sz="2400" dirty="0" smtClean="0">
                <a:solidFill>
                  <a:schemeClr val="tx1"/>
                </a:solidFill>
              </a:rPr>
              <a:t> в </a:t>
            </a:r>
            <a:r>
              <a:rPr lang="ru-RU" sz="2400" dirty="0" err="1" smtClean="0">
                <a:solidFill>
                  <a:schemeClr val="tx1"/>
                </a:solidFill>
              </a:rPr>
              <a:t>Україні</a:t>
            </a:r>
            <a:r>
              <a:rPr lang="ru-RU" sz="2400" dirty="0" smtClean="0">
                <a:solidFill>
                  <a:schemeClr val="tx1"/>
                </a:solidFill>
              </a:rPr>
              <a:t> є народ. Народ </a:t>
            </a:r>
            <a:r>
              <a:rPr lang="ru-RU" sz="2400" dirty="0" err="1" smtClean="0">
                <a:solidFill>
                  <a:schemeClr val="tx1"/>
                </a:solidFill>
              </a:rPr>
              <a:t>здійснює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владу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безпосередньо</a:t>
            </a:r>
            <a:r>
              <a:rPr lang="ru-RU" sz="2400" dirty="0" smtClean="0">
                <a:solidFill>
                  <a:schemeClr val="tx1"/>
                </a:solidFill>
              </a:rPr>
              <a:t> і через </a:t>
            </a:r>
            <a:r>
              <a:rPr lang="ru-RU" sz="2400" dirty="0" err="1" smtClean="0">
                <a:solidFill>
                  <a:schemeClr val="tx1"/>
                </a:solidFill>
              </a:rPr>
              <a:t>органи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державної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влади</a:t>
            </a:r>
            <a:r>
              <a:rPr lang="ru-RU" sz="2400" dirty="0" smtClean="0">
                <a:solidFill>
                  <a:schemeClr val="tx1"/>
                </a:solidFill>
              </a:rPr>
              <a:t> та </a:t>
            </a:r>
            <a:r>
              <a:rPr lang="ru-RU" sz="2400" dirty="0" err="1" smtClean="0">
                <a:solidFill>
                  <a:schemeClr val="tx1"/>
                </a:solidFill>
              </a:rPr>
              <a:t>органи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місцевого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самоврядування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</a:p>
          <a:p>
            <a:endParaRPr lang="ru-RU" sz="2400" b="1" dirty="0" smtClean="0"/>
          </a:p>
          <a:p>
            <a:r>
              <a:rPr lang="ru-RU" sz="2400" b="1" dirty="0" err="1" smtClean="0"/>
              <a:t>Стаття</a:t>
            </a:r>
            <a:r>
              <a:rPr lang="ru-RU" sz="2400" b="1" dirty="0" smtClean="0"/>
              <a:t> </a:t>
            </a:r>
            <a:r>
              <a:rPr lang="ru-RU" sz="2400" b="1" dirty="0"/>
              <a:t>6. </a:t>
            </a:r>
            <a:r>
              <a:rPr lang="ru-RU" sz="2400" dirty="0" err="1"/>
              <a:t>Державна</a:t>
            </a:r>
            <a:r>
              <a:rPr lang="ru-RU" sz="2400" dirty="0"/>
              <a:t> </a:t>
            </a:r>
            <a:r>
              <a:rPr lang="ru-RU" sz="2400" dirty="0" err="1"/>
              <a:t>влада</a:t>
            </a:r>
            <a:r>
              <a:rPr lang="ru-RU" sz="2400" dirty="0"/>
              <a:t> в </a:t>
            </a:r>
            <a:r>
              <a:rPr lang="ru-RU" sz="2400" dirty="0" err="1"/>
              <a:t>Україні</a:t>
            </a:r>
            <a:r>
              <a:rPr lang="ru-RU" sz="2400" dirty="0"/>
              <a:t> </a:t>
            </a:r>
            <a:r>
              <a:rPr lang="ru-RU" sz="2400" dirty="0" err="1"/>
              <a:t>здійснюється</a:t>
            </a:r>
            <a:r>
              <a:rPr lang="ru-RU" sz="2400" dirty="0"/>
              <a:t> на засадах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поділу</a:t>
            </a:r>
            <a:r>
              <a:rPr lang="ru-RU" sz="2400" dirty="0"/>
              <a:t> на </a:t>
            </a:r>
            <a:r>
              <a:rPr lang="ru-RU" sz="2400" dirty="0" err="1"/>
              <a:t>законодавчу</a:t>
            </a:r>
            <a:r>
              <a:rPr lang="ru-RU" sz="2400" dirty="0"/>
              <a:t>, </a:t>
            </a:r>
            <a:r>
              <a:rPr lang="ru-RU" sz="2400" dirty="0" err="1"/>
              <a:t>виконавчу</a:t>
            </a:r>
            <a:r>
              <a:rPr lang="ru-RU" sz="2400" dirty="0"/>
              <a:t> та </a:t>
            </a:r>
            <a:r>
              <a:rPr lang="ru-RU" sz="2400" dirty="0" err="1"/>
              <a:t>судову</a:t>
            </a:r>
            <a:r>
              <a:rPr lang="ru-RU" sz="2400" dirty="0"/>
              <a:t>.</a:t>
            </a:r>
            <a:endParaRPr lang="uk-UA" sz="2400" dirty="0"/>
          </a:p>
          <a:p>
            <a:endParaRPr lang="uk-UA" sz="2400" dirty="0" smtClean="0"/>
          </a:p>
          <a:p>
            <a:endParaRPr lang="uk-UA" sz="2400" dirty="0"/>
          </a:p>
          <a:p>
            <a:endParaRPr lang="uk-UA" dirty="0" smtClean="0"/>
          </a:p>
          <a:p>
            <a:endParaRPr lang="ru-RU" dirty="0" smtClean="0"/>
          </a:p>
          <a:p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294103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260649"/>
            <a:ext cx="7772400" cy="864096"/>
          </a:xfrm>
        </p:spPr>
        <p:txBody>
          <a:bodyPr/>
          <a:lstStyle/>
          <a:p>
            <a:pPr algn="ctr"/>
            <a:r>
              <a:rPr lang="uk-UA" dirty="0" smtClean="0"/>
              <a:t>Чи є відповідь на запитання</a:t>
            </a:r>
            <a:br>
              <a:rPr lang="uk-UA" dirty="0" smtClean="0"/>
            </a:br>
            <a:r>
              <a:rPr lang="uk-UA" dirty="0" smtClean="0"/>
              <a:t>яка?</a:t>
            </a:r>
            <a:endParaRPr lang="ru-RU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 bwMode="auto">
          <a:xfrm>
            <a:off x="827584" y="2276872"/>
            <a:ext cx="7772400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готовність влади до публічного діалогу з громадськістю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готовність громадян до діалогу з владою через мережу Інтернет 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взаємна довіра між громадянами та владою при спілкуванні за допомогою ІКТ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готовність влади бути відкритою та прозорою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готовність громадян відкрити інформацію про себе та свою діяльність</a:t>
            </a: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dirty="0" smtClean="0"/>
          </a:p>
          <a:p>
            <a:endParaRPr lang="uk-UA" sz="2400" dirty="0"/>
          </a:p>
          <a:p>
            <a:endParaRPr lang="uk-UA" dirty="0" smtClean="0"/>
          </a:p>
          <a:p>
            <a:endParaRPr lang="ru-RU" dirty="0" smtClean="0"/>
          </a:p>
          <a:p>
            <a:endParaRPr lang="ru-RU" kern="0" dirty="0"/>
          </a:p>
        </p:txBody>
      </p:sp>
    </p:spTree>
    <p:extLst>
      <p:ext uri="{BB962C8B-B14F-4D97-AF65-F5344CB8AC3E}">
        <p14:creationId xmlns:p14="http://schemas.microsoft.com/office/powerpoint/2010/main" val="96020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60649"/>
            <a:ext cx="9036496" cy="864096"/>
          </a:xfrm>
        </p:spPr>
        <p:txBody>
          <a:bodyPr/>
          <a:lstStyle/>
          <a:p>
            <a:pPr algn="ctr"/>
            <a:r>
              <a:rPr lang="uk-UA" dirty="0" smtClean="0"/>
              <a:t>Основні декларації та критерії готовності</a:t>
            </a:r>
            <a:endParaRPr lang="ru-RU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 bwMode="auto">
          <a:xfrm>
            <a:off x="179512" y="1628800"/>
            <a:ext cx="8784976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забезпечення прав людини і громадянина на віддалений доступ до всіх видів відкритої державної інформації, що має індивідуальну та суспільну значимість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подолання інформаційної нерівності;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залучення людини і громадянина до участі у державних справах;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організація надання послуг юридичним та фізичним особам в інтегрованому вигляді дистанційно – через Інтернет та інші засоби;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перебудова відносин органів державної влади та органів місцевого самоврядування з громадянином;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реформування правової системи.</a:t>
            </a:r>
          </a:p>
        </p:txBody>
      </p:sp>
    </p:spTree>
    <p:extLst>
      <p:ext uri="{BB962C8B-B14F-4D97-AF65-F5344CB8AC3E}">
        <p14:creationId xmlns:p14="http://schemas.microsoft.com/office/powerpoint/2010/main" val="218353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60649"/>
            <a:ext cx="9036496" cy="864096"/>
          </a:xfrm>
        </p:spPr>
        <p:txBody>
          <a:bodyPr/>
          <a:lstStyle/>
          <a:p>
            <a:pPr algn="ctr"/>
            <a:r>
              <a:rPr lang="uk-UA" sz="3600" dirty="0" smtClean="0"/>
              <a:t>Законодавче забезпечення</a:t>
            </a:r>
            <a:endParaRPr lang="ru-RU" sz="3600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 bwMode="auto">
          <a:xfrm>
            <a:off x="179512" y="1124744"/>
            <a:ext cx="8784976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dirty="0" smtClean="0"/>
              <a:t>ЗУ «</a:t>
            </a:r>
            <a:r>
              <a:rPr lang="ru-RU" dirty="0" smtClean="0"/>
              <a:t>ПРО ДОСТУП ДО ПУБЛІЧНОЇ ІНФОРМАЦІЇ»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 smtClean="0"/>
              <a:t>ЗУ «ПРО ЗАСАДИ ЗАПОБІГАННЯ І ПРОТИДІЇ КОРУПЦІЇ»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dirty="0" smtClean="0"/>
              <a:t>ПОСТАНОВА КМУ </a:t>
            </a:r>
            <a:r>
              <a:rPr lang="uk-UA" dirty="0"/>
              <a:t>«Про Порядок оприлюднення у мережі Інтернет інформації про діяльність органів виконавчої </a:t>
            </a:r>
            <a:r>
              <a:rPr lang="uk-UA" dirty="0" smtClean="0"/>
              <a:t>влади»</a:t>
            </a:r>
            <a:endParaRPr lang="ru-RU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ЗУ «ПРО ОСНОВНІ ЗАСАДИ РОЗВИТКУ ІНФОРМАЦІЙН</a:t>
            </a:r>
            <a:r>
              <a:rPr lang="ru-RU" dirty="0" smtClean="0"/>
              <a:t>ОГО СУСПІЛЬСТВА В УКРАЇНІ НА 2007-2015 РОКИ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 smtClean="0"/>
              <a:t>ЗУ «ПРО ЗАТВЕРДЖЕННЯ РЕГЛАМЕНТУ КАБІНЕТУ МІНІСТРІВ УКРАЇНИ»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dirty="0" smtClean="0"/>
              <a:t>ЗУ «ПРО АДМІНІСТРАТИВНІ ПОСЛУГИ»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dirty="0" smtClean="0"/>
              <a:t>ЗУ «ПРО ЕЛЕКТРОННИЙ ЦИФРОВИЙ ПІДПИС»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/>
              <a:t>Постанова КМУ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Типової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 з </a:t>
            </a:r>
            <a:r>
              <a:rPr lang="ru-RU" dirty="0" err="1"/>
              <a:t>діловодства</a:t>
            </a:r>
            <a:r>
              <a:rPr lang="ru-RU" dirty="0"/>
              <a:t> у </a:t>
            </a:r>
            <a:r>
              <a:rPr lang="ru-RU" dirty="0" err="1"/>
              <a:t>центральних</a:t>
            </a:r>
            <a:r>
              <a:rPr lang="ru-RU" dirty="0"/>
              <a:t> органах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Раді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Автономної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</a:t>
            </a:r>
            <a:r>
              <a:rPr lang="ru-RU" dirty="0" err="1"/>
              <a:t>Крим</a:t>
            </a:r>
            <a:r>
              <a:rPr lang="ru-RU" dirty="0"/>
              <a:t>, </a:t>
            </a:r>
            <a:r>
              <a:rPr lang="ru-RU" dirty="0" err="1"/>
              <a:t>місцевих</a:t>
            </a:r>
            <a:r>
              <a:rPr lang="ru-RU" dirty="0"/>
              <a:t> органах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 smtClean="0"/>
              <a:t>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800" b="1" dirty="0" smtClean="0"/>
              <a:t>СТВОРЕННЯ ДЕРЖАВНОГО АГЕНТСТВА З ПИТАНЬ ЕЛЕКТРОННОГО УРЯДУВАННЯ»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8371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60649"/>
            <a:ext cx="9036496" cy="864096"/>
          </a:xfrm>
        </p:spPr>
        <p:txBody>
          <a:bodyPr/>
          <a:lstStyle/>
          <a:p>
            <a:pPr algn="ctr"/>
            <a:r>
              <a:rPr lang="uk-UA" sz="3600" dirty="0" smtClean="0"/>
              <a:t>Законодавче забезпечення</a:t>
            </a:r>
            <a:endParaRPr lang="ru-RU" sz="3600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 bwMode="auto">
          <a:xfrm>
            <a:off x="154066" y="1107767"/>
            <a:ext cx="8784976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uk-UA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ПЛАНУЄТЬСЯ</a:t>
            </a:r>
            <a:r>
              <a:rPr lang="uk-UA" sz="2400" b="1" dirty="0" smtClean="0"/>
              <a:t> </a:t>
            </a:r>
            <a:r>
              <a:rPr lang="uk-UA" sz="24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НАЙБЛИЖЧИМ </a:t>
            </a:r>
            <a:r>
              <a:rPr lang="uk-UA" sz="2400" b="1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ЧАСОМ</a:t>
            </a:r>
          </a:p>
          <a:p>
            <a:pPr algn="just"/>
            <a:r>
              <a:rPr lang="uk-UA" sz="2400" dirty="0" smtClean="0"/>
              <a:t>ЗУ «Про </a:t>
            </a:r>
            <a:r>
              <a:rPr lang="uk-UA" sz="2400" dirty="0"/>
              <a:t>внесення змін до: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uk-UA" sz="2400" dirty="0"/>
              <a:t> ЗУ «Про звернення громадян»</a:t>
            </a:r>
          </a:p>
          <a:p>
            <a:pPr marL="800100" lvl="1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ЗУ «Про </a:t>
            </a:r>
            <a:r>
              <a:rPr lang="uk-UA" sz="2400" dirty="0"/>
              <a:t>адміністративні послуги».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ЗУ «Про </a:t>
            </a:r>
            <a:r>
              <a:rPr lang="uk-UA" sz="2400" dirty="0"/>
              <a:t>відкриті дані»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ЗУ «Про </a:t>
            </a:r>
            <a:r>
              <a:rPr lang="uk-UA" sz="2400" dirty="0"/>
              <a:t>єдину систему електронної </a:t>
            </a:r>
            <a:r>
              <a:rPr lang="uk-UA" sz="2400" dirty="0" smtClean="0"/>
              <a:t>взаємодії»</a:t>
            </a:r>
            <a:r>
              <a:rPr lang="uk-UA" sz="2400" dirty="0"/>
              <a:t> </a:t>
            </a:r>
            <a:endParaRPr lang="uk-UA" sz="24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dirty="0" smtClean="0"/>
              <a:t>ЗУ </a:t>
            </a:r>
            <a:r>
              <a:rPr lang="ru-RU" dirty="0" smtClean="0"/>
              <a:t>«Про </a:t>
            </a:r>
            <a:r>
              <a:rPr lang="ru-RU" dirty="0" err="1"/>
              <a:t>електронний</a:t>
            </a:r>
            <a:r>
              <a:rPr lang="ru-RU" dirty="0"/>
              <a:t> </a:t>
            </a:r>
            <a:r>
              <a:rPr lang="ru-RU" dirty="0" err="1"/>
              <a:t>підпис</a:t>
            </a:r>
            <a:r>
              <a:rPr lang="ru-RU" dirty="0"/>
              <a:t> та </a:t>
            </a:r>
            <a:r>
              <a:rPr lang="ru-RU" dirty="0" err="1"/>
              <a:t>електронну</a:t>
            </a:r>
            <a:r>
              <a:rPr lang="ru-RU" dirty="0"/>
              <a:t> </a:t>
            </a:r>
            <a:r>
              <a:rPr lang="ru-RU" dirty="0" err="1"/>
              <a:t>ідентифікацію</a:t>
            </a:r>
            <a:r>
              <a:rPr lang="ru-RU" dirty="0" smtClean="0"/>
              <a:t>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ЗУ «Про інформацію»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ЗУ «Про телекомунікації»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ЗУ «Про національну програму інформатизації»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dirty="0" smtClean="0"/>
              <a:t>ЗУ «Про впровадження електронного урядування в Україні»</a:t>
            </a:r>
          </a:p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uk-UA" sz="2400" b="1" dirty="0" smtClean="0"/>
              <a:t>АДМІНІСТРАТИВНА ТА ІНШІ РЕФОРМИ</a:t>
            </a:r>
            <a:endParaRPr lang="ru-RU" sz="2400" b="1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dirty="0" smtClean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400" dirty="0"/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400" cap="all" dirty="0">
              <a:solidFill>
                <a:schemeClr val="tx2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161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260649"/>
            <a:ext cx="9036496" cy="864096"/>
          </a:xfrm>
        </p:spPr>
        <p:txBody>
          <a:bodyPr/>
          <a:lstStyle/>
          <a:p>
            <a:pPr algn="ctr"/>
            <a:r>
              <a:rPr lang="uk-UA" sz="3600" dirty="0" smtClean="0"/>
              <a:t>Основні цілі, які декларує влада</a:t>
            </a:r>
            <a:endParaRPr lang="ru-RU" sz="3600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 bwMode="auto">
          <a:xfrm>
            <a:off x="154066" y="1772816"/>
            <a:ext cx="8784976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endParaRPr lang="uk-UA" sz="2400" cap="all" dirty="0" smtClean="0">
              <a:solidFill>
                <a:schemeClr val="tx2"/>
              </a:solidFill>
              <a:ea typeface="+mj-ea"/>
              <a:cs typeface="+mj-cs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cap="all" dirty="0" smtClean="0">
                <a:solidFill>
                  <a:schemeClr val="tx2"/>
                </a:solidFill>
                <a:ea typeface="+mj-ea"/>
                <a:cs typeface="+mj-cs"/>
              </a:rPr>
              <a:t>інновації в роботі публічних органів влади та зміна принципів і методів їх діяльності;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cap="all" dirty="0" smtClean="0">
              <a:solidFill>
                <a:schemeClr val="tx2"/>
              </a:solidFill>
              <a:ea typeface="+mj-ea"/>
              <a:cs typeface="+mj-cs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cap="all" dirty="0" smtClean="0">
                <a:solidFill>
                  <a:schemeClr val="tx2"/>
                </a:solidFill>
                <a:ea typeface="+mj-ea"/>
                <a:cs typeface="+mj-cs"/>
              </a:rPr>
              <a:t>нові підходи в обслуговуванні громадян;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uk-UA" sz="2400" cap="all" dirty="0" smtClean="0">
              <a:solidFill>
                <a:schemeClr val="tx2"/>
              </a:solidFill>
              <a:ea typeface="+mj-ea"/>
              <a:cs typeface="+mj-cs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uk-UA" sz="2400" cap="all" dirty="0" smtClean="0">
                <a:solidFill>
                  <a:schemeClr val="tx2"/>
                </a:solidFill>
                <a:ea typeface="+mj-ea"/>
                <a:cs typeface="+mj-cs"/>
              </a:rPr>
              <a:t>інновації в управлінні інформаційними ресурсами;</a:t>
            </a:r>
          </a:p>
        </p:txBody>
      </p:sp>
    </p:spTree>
    <p:extLst>
      <p:ext uri="{BB962C8B-B14F-4D97-AF65-F5344CB8AC3E}">
        <p14:creationId xmlns:p14="http://schemas.microsoft.com/office/powerpoint/2010/main" val="408592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457" y="620688"/>
            <a:ext cx="9036496" cy="864096"/>
          </a:xfrm>
        </p:spPr>
        <p:txBody>
          <a:bodyPr/>
          <a:lstStyle/>
          <a:p>
            <a:pPr algn="ctr"/>
            <a:r>
              <a:rPr lang="uk-UA" sz="3600" dirty="0" smtClean="0"/>
              <a:t>Неможливо </a:t>
            </a:r>
            <a:r>
              <a:rPr lang="uk-UA" sz="3600" dirty="0" err="1" smtClean="0"/>
              <a:t>інформатизувати</a:t>
            </a:r>
            <a:r>
              <a:rPr lang="uk-UA" sz="3600" dirty="0" smtClean="0"/>
              <a:t> хаос</a:t>
            </a:r>
            <a:endParaRPr lang="ru-RU" sz="3600" dirty="0"/>
          </a:p>
        </p:txBody>
      </p:sp>
      <p:sp>
        <p:nvSpPr>
          <p:cNvPr id="6" name="Текст 4"/>
          <p:cNvSpPr txBox="1">
            <a:spLocks/>
          </p:cNvSpPr>
          <p:nvPr/>
        </p:nvSpPr>
        <p:spPr bwMode="auto">
          <a:xfrm>
            <a:off x="146217" y="2564904"/>
            <a:ext cx="8784976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latin typeface="+mn-lt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chemeClr val="tx1"/>
                </a:solidFill>
                <a:latin typeface="+mn-lt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200000"/>
              </a:lnSpc>
            </a:pPr>
            <a:r>
              <a:rPr lang="uk-UA" sz="2400" cap="all" dirty="0" smtClean="0">
                <a:solidFill>
                  <a:schemeClr val="tx2"/>
                </a:solidFill>
                <a:ea typeface="+mj-ea"/>
                <a:cs typeface="+mj-cs"/>
              </a:rPr>
              <a:t>Чи готова влада, чи є політична воля у влади пожертвувати частиною влади для забезпечення публічного діалогу з громадськістю через </a:t>
            </a:r>
            <a:r>
              <a:rPr lang="uk-UA" sz="2400" cap="all" dirty="0" err="1" smtClean="0">
                <a:solidFill>
                  <a:schemeClr val="tx2"/>
                </a:solidFill>
                <a:ea typeface="+mj-ea"/>
                <a:cs typeface="+mj-cs"/>
              </a:rPr>
              <a:t>інтернет</a:t>
            </a:r>
            <a:r>
              <a:rPr lang="uk-UA" sz="2400" cap="all" dirty="0" smtClean="0">
                <a:solidFill>
                  <a:schemeClr val="tx2"/>
                </a:solidFill>
                <a:ea typeface="+mj-ea"/>
                <a:cs typeface="+mj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771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ology at work design template">
  <a:themeElements>
    <a:clrScheme name="Тема Office 8">
      <a:dk1>
        <a:srgbClr val="58572B"/>
      </a:dk1>
      <a:lt1>
        <a:srgbClr val="FFFFFF"/>
      </a:lt1>
      <a:dk2>
        <a:srgbClr val="808000"/>
      </a:dk2>
      <a:lt2>
        <a:srgbClr val="333333"/>
      </a:lt2>
      <a:accent1>
        <a:srgbClr val="CCCC99"/>
      </a:accent1>
      <a:accent2>
        <a:srgbClr val="FFFFCC"/>
      </a:accent2>
      <a:accent3>
        <a:srgbClr val="FFFFFF"/>
      </a:accent3>
      <a:accent4>
        <a:srgbClr val="4A4923"/>
      </a:accent4>
      <a:accent5>
        <a:srgbClr val="E2E2CA"/>
      </a:accent5>
      <a:accent6>
        <a:srgbClr val="E7E7B9"/>
      </a:accent6>
      <a:hlink>
        <a:srgbClr val="990000"/>
      </a:hlink>
      <a:folHlink>
        <a:srgbClr val="663300"/>
      </a:folHlink>
    </a:clrScheme>
    <a:fontScheme name="Тема Offic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4D4D4D"/>
        </a:dk1>
        <a:lt1>
          <a:srgbClr val="FFFFD9"/>
        </a:lt1>
        <a:dk2>
          <a:srgbClr val="000000"/>
        </a:dk2>
        <a:lt2>
          <a:srgbClr val="7F7F7D"/>
        </a:lt2>
        <a:accent1>
          <a:srgbClr val="DEDACF"/>
        </a:accent1>
        <a:accent2>
          <a:srgbClr val="536D89"/>
        </a:accent2>
        <a:accent3>
          <a:srgbClr val="FFFFE9"/>
        </a:accent3>
        <a:accent4>
          <a:srgbClr val="404040"/>
        </a:accent4>
        <a:accent5>
          <a:srgbClr val="ECEAE4"/>
        </a:accent5>
        <a:accent6>
          <a:srgbClr val="4A627C"/>
        </a:accent6>
        <a:hlink>
          <a:srgbClr val="943C35"/>
        </a:hlink>
        <a:folHlink>
          <a:srgbClr val="6340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E1EAED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EEF3F4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85B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666666"/>
        </a:dk1>
        <a:lt1>
          <a:srgbClr val="FFFFFF"/>
        </a:lt1>
        <a:dk2>
          <a:srgbClr val="000000"/>
        </a:dk2>
        <a:lt2>
          <a:srgbClr val="333333"/>
        </a:lt2>
        <a:accent1>
          <a:srgbClr val="D7DCC8"/>
        </a:accent1>
        <a:accent2>
          <a:srgbClr val="8DC6FF"/>
        </a:accent2>
        <a:accent3>
          <a:srgbClr val="FFFFFF"/>
        </a:accent3>
        <a:accent4>
          <a:srgbClr val="565656"/>
        </a:accent4>
        <a:accent5>
          <a:srgbClr val="E8EBE0"/>
        </a:accent5>
        <a:accent6>
          <a:srgbClr val="7FB3E7"/>
        </a:accent6>
        <a:hlink>
          <a:srgbClr val="0066CC"/>
        </a:hlink>
        <a:folHlink>
          <a:srgbClr val="FF99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58572B"/>
        </a:dk1>
        <a:lt1>
          <a:srgbClr val="FFFFFF"/>
        </a:lt1>
        <a:dk2>
          <a:srgbClr val="808000"/>
        </a:dk2>
        <a:lt2>
          <a:srgbClr val="333333"/>
        </a:lt2>
        <a:accent1>
          <a:srgbClr val="CCCC99"/>
        </a:accent1>
        <a:accent2>
          <a:srgbClr val="FFFFCC"/>
        </a:accent2>
        <a:accent3>
          <a:srgbClr val="FFFFFF"/>
        </a:accent3>
        <a:accent4>
          <a:srgbClr val="4A4923"/>
        </a:accent4>
        <a:accent5>
          <a:srgbClr val="E2E2CA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666633"/>
        </a:dk1>
        <a:lt1>
          <a:srgbClr val="008080"/>
        </a:lt1>
        <a:dk2>
          <a:srgbClr val="808000"/>
        </a:dk2>
        <a:lt2>
          <a:srgbClr val="005A58"/>
        </a:lt2>
        <a:accent1>
          <a:srgbClr val="B5C6B3"/>
        </a:accent1>
        <a:accent2>
          <a:srgbClr val="FFA962"/>
        </a:accent2>
        <a:accent3>
          <a:srgbClr val="AAC0C0"/>
        </a:accent3>
        <a:accent4>
          <a:srgbClr val="56562A"/>
        </a:accent4>
        <a:accent5>
          <a:srgbClr val="D7DFD6"/>
        </a:accent5>
        <a:accent6>
          <a:srgbClr val="E79958"/>
        </a:accent6>
        <a:hlink>
          <a:srgbClr val="FFEFCE"/>
        </a:hlink>
        <a:folHlink>
          <a:srgbClr val="A74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003366"/>
        </a:dk1>
        <a:lt1>
          <a:srgbClr val="A28E73"/>
        </a:lt1>
        <a:dk2>
          <a:srgbClr val="000099"/>
        </a:dk2>
        <a:lt2>
          <a:srgbClr val="D2C368"/>
        </a:lt2>
        <a:accent1>
          <a:srgbClr val="D1EBEA"/>
        </a:accent1>
        <a:accent2>
          <a:srgbClr val="CEC975"/>
        </a:accent2>
        <a:accent3>
          <a:srgbClr val="AAAACA"/>
        </a:accent3>
        <a:accent4>
          <a:srgbClr val="8A7861"/>
        </a:accent4>
        <a:accent5>
          <a:srgbClr val="E5F3F3"/>
        </a:accent5>
        <a:accent6>
          <a:srgbClr val="BAB669"/>
        </a:accent6>
        <a:hlink>
          <a:srgbClr val="7EBA93"/>
        </a:hlink>
        <a:folHlink>
          <a:srgbClr val="F09D3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36699"/>
        </a:dk1>
        <a:lt1>
          <a:srgbClr val="969696"/>
        </a:lt1>
        <a:dk2>
          <a:srgbClr val="000000"/>
        </a:dk2>
        <a:lt2>
          <a:srgbClr val="517FA1"/>
        </a:lt2>
        <a:accent1>
          <a:srgbClr val="F3F5DD"/>
        </a:accent1>
        <a:accent2>
          <a:srgbClr val="CB4B0A"/>
        </a:accent2>
        <a:accent3>
          <a:srgbClr val="AAAAAA"/>
        </a:accent3>
        <a:accent4>
          <a:srgbClr val="7F7F7F"/>
        </a:accent4>
        <a:accent5>
          <a:srgbClr val="F8F9EB"/>
        </a:accent5>
        <a:accent6>
          <a:srgbClr val="B84308"/>
        </a:accent6>
        <a:hlink>
          <a:srgbClr val="D4B224"/>
        </a:hlink>
        <a:folHlink>
          <a:srgbClr val="D58E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5C1F00"/>
        </a:dk1>
        <a:lt1>
          <a:srgbClr val="8FA418"/>
        </a:lt1>
        <a:dk2>
          <a:srgbClr val="800000"/>
        </a:dk2>
        <a:lt2>
          <a:srgbClr val="A89546"/>
        </a:lt2>
        <a:accent1>
          <a:srgbClr val="EDF6BE"/>
        </a:accent1>
        <a:accent2>
          <a:srgbClr val="ADBC00"/>
        </a:accent2>
        <a:accent3>
          <a:srgbClr val="C0AAAA"/>
        </a:accent3>
        <a:accent4>
          <a:srgbClr val="798B13"/>
        </a:accent4>
        <a:accent5>
          <a:srgbClr val="F4FADB"/>
        </a:accent5>
        <a:accent6>
          <a:srgbClr val="9CAA00"/>
        </a:accent6>
        <a:hlink>
          <a:srgbClr val="FF7500"/>
        </a:hlink>
        <a:folHlink>
          <a:srgbClr val="3E5E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Technology at work design template</Template>
  <TotalTime>0</TotalTime>
  <Words>368</Words>
  <Application>Microsoft Office PowerPoint</Application>
  <PresentationFormat>Экран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Technology at work design template</vt:lpstr>
      <vt:lpstr>Готовність влади до публічного діалогу із громадськістю через Інтернет</vt:lpstr>
      <vt:lpstr>Що таке ВЛАДА?</vt:lpstr>
      <vt:lpstr>Чи є відповідь на запитання яка?</vt:lpstr>
      <vt:lpstr>Основні декларації та критерії готовності</vt:lpstr>
      <vt:lpstr>Законодавче забезпечення</vt:lpstr>
      <vt:lpstr>Законодавче забезпечення</vt:lpstr>
      <vt:lpstr>Основні цілі, які декларує влада</vt:lpstr>
      <vt:lpstr>Неможливо інформатизувати хаос</vt:lpstr>
    </vt:vector>
  </TitlesOfParts>
  <Company>Home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Готовність влади до публічного діалогу із громадськістю через Інтернет</dc:title>
  <dc:creator>Олійник Тарас Іванович</dc:creator>
  <cp:lastModifiedBy>Олійник Тарас Іванович</cp:lastModifiedBy>
  <cp:revision>11</cp:revision>
  <dcterms:created xsi:type="dcterms:W3CDTF">2014-10-02T23:48:29Z</dcterms:created>
  <dcterms:modified xsi:type="dcterms:W3CDTF">2014-10-03T02:04:49Z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TC010721571049</vt:lpwstr>
  </property>
</Properties>
</file>