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7" r:id="rId1"/>
  </p:sldMasterIdLst>
  <p:notesMasterIdLst>
    <p:notesMasterId r:id="rId32"/>
  </p:notesMasterIdLst>
  <p:handoutMasterIdLst>
    <p:handoutMasterId r:id="rId33"/>
  </p:handoutMasterIdLst>
  <p:sldIdLst>
    <p:sldId id="331" r:id="rId2"/>
    <p:sldId id="367" r:id="rId3"/>
    <p:sldId id="369" r:id="rId4"/>
    <p:sldId id="403" r:id="rId5"/>
    <p:sldId id="401" r:id="rId6"/>
    <p:sldId id="370" r:id="rId7"/>
    <p:sldId id="374" r:id="rId8"/>
    <p:sldId id="405" r:id="rId9"/>
    <p:sldId id="366" r:id="rId10"/>
    <p:sldId id="375" r:id="rId11"/>
    <p:sldId id="376" r:id="rId12"/>
    <p:sldId id="377" r:id="rId13"/>
    <p:sldId id="378" r:id="rId14"/>
    <p:sldId id="379" r:id="rId15"/>
    <p:sldId id="380" r:id="rId16"/>
    <p:sldId id="381" r:id="rId17"/>
    <p:sldId id="388" r:id="rId18"/>
    <p:sldId id="389" r:id="rId19"/>
    <p:sldId id="390" r:id="rId20"/>
    <p:sldId id="391" r:id="rId21"/>
    <p:sldId id="335" r:id="rId22"/>
    <p:sldId id="402" r:id="rId23"/>
    <p:sldId id="371" r:id="rId24"/>
    <p:sldId id="397" r:id="rId25"/>
    <p:sldId id="398" r:id="rId26"/>
    <p:sldId id="399" r:id="rId27"/>
    <p:sldId id="392" r:id="rId28"/>
    <p:sldId id="393" r:id="rId29"/>
    <p:sldId id="404" r:id="rId30"/>
    <p:sldId id="27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">
          <p15:clr>
            <a:srgbClr val="A4A3A4"/>
          </p15:clr>
        </p15:guide>
        <p15:guide id="2" orient="horz" pos="4319">
          <p15:clr>
            <a:srgbClr val="A4A3A4"/>
          </p15:clr>
        </p15:guide>
        <p15:guide id="3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ynn Lipinsk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CF5B59"/>
    <a:srgbClr val="A6D5EE"/>
    <a:srgbClr val="43ACDA"/>
    <a:srgbClr val="4C4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36" autoAdjust="0"/>
    <p:restoredTop sz="91902" autoAdjust="0"/>
  </p:normalViewPr>
  <p:slideViewPr>
    <p:cSldViewPr snapToObjects="1" showGuides="1">
      <p:cViewPr varScale="1">
        <p:scale>
          <a:sx n="107" d="100"/>
          <a:sy n="107" d="100"/>
        </p:scale>
        <p:origin x="1602" y="102"/>
      </p:cViewPr>
      <p:guideLst>
        <p:guide orient="horz" pos="237"/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70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notesViewPr>
    <p:cSldViewPr snapToGrid="0" snapToObjects="1">
      <p:cViewPr varScale="1">
        <p:scale>
          <a:sx n="132" d="100"/>
          <a:sy n="132" d="100"/>
        </p:scale>
        <p:origin x="-4816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0D38C-903D-D84E-A776-43A8034AD382}" type="datetime1">
              <a:rPr lang="en-US" smtClean="0"/>
              <a:pPr/>
              <a:t>10/3/2014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85A87-EA0E-2947-93B9-3269BCCDEF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48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EB819-9955-384D-8D4D-6D7C38F1F2BB}" type="datetime1">
              <a:rPr lang="en-US" smtClean="0"/>
              <a:pPr/>
              <a:t>10/3/2014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CD7E7-0C57-B74C-B378-86AF402DC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60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en-US" sz="1000" baseline="0" dirty="0" smtClean="0">
              <a:latin typeface="+mn-lt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DFB4AB6-52F6-1246-AC3A-64427D80AE5A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79513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en-US" sz="1000" baseline="0" dirty="0" smtClean="0">
              <a:latin typeface="+mn-lt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DFB4AB6-52F6-1246-AC3A-64427D80AE5A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97350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en-US" sz="1000" baseline="0" dirty="0" smtClean="0">
              <a:latin typeface="+mn-lt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DFB4AB6-52F6-1246-AC3A-64427D80AE5A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01463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en-US" sz="1000" baseline="0" dirty="0" smtClean="0">
              <a:latin typeface="+mn-lt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DFB4AB6-52F6-1246-AC3A-64427D80AE5A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18793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en-US" sz="1000" baseline="0" dirty="0" smtClean="0">
              <a:latin typeface="+mn-lt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DFB4AB6-52F6-1246-AC3A-64427D80AE5A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053413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en-US" sz="1000" baseline="0" dirty="0" smtClean="0">
              <a:latin typeface="+mn-lt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DFB4AB6-52F6-1246-AC3A-64427D80AE5A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76453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en-US" sz="1000" baseline="0" dirty="0" smtClean="0">
              <a:latin typeface="+mn-lt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DFB4AB6-52F6-1246-AC3A-64427D80AE5A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872235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en-US" sz="1000" baseline="0" dirty="0" smtClean="0">
              <a:latin typeface="+mn-lt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DFB4AB6-52F6-1246-AC3A-64427D80AE5A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72498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en-US" sz="1000" baseline="0" dirty="0" smtClean="0">
              <a:latin typeface="+mn-lt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DFB4AB6-52F6-1246-AC3A-64427D80AE5A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779954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en-US" sz="1000" baseline="0" dirty="0" smtClean="0">
              <a:latin typeface="+mn-lt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DFB4AB6-52F6-1246-AC3A-64427D80AE5A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411674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en-US" sz="1000" baseline="0" dirty="0" smtClean="0">
              <a:latin typeface="+mn-lt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DFB4AB6-52F6-1246-AC3A-64427D80AE5A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3225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en-US" sz="1000" baseline="0" dirty="0" smtClean="0">
              <a:latin typeface="+mn-lt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DFB4AB6-52F6-1246-AC3A-64427D80AE5A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379499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en-US" sz="1000" baseline="0" dirty="0" smtClean="0">
              <a:latin typeface="+mn-lt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DFB4AB6-52F6-1246-AC3A-64427D80AE5A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839986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en-US" sz="1000" baseline="0" dirty="0" smtClean="0">
              <a:latin typeface="+mn-lt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DFB4AB6-52F6-1246-AC3A-64427D80AE5A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139553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en-US" sz="1000" baseline="0" dirty="0" smtClean="0">
              <a:latin typeface="+mn-lt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DFB4AB6-52F6-1246-AC3A-64427D80AE5A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555122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en-US" sz="1000" baseline="0" dirty="0" smtClean="0">
              <a:latin typeface="+mn-lt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DFB4AB6-52F6-1246-AC3A-64427D80AE5A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809860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en-US" sz="1000" baseline="0" dirty="0" smtClean="0">
              <a:latin typeface="+mn-lt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DFB4AB6-52F6-1246-AC3A-64427D80AE5A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060599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en-US" sz="1000" baseline="0" dirty="0" smtClean="0">
              <a:latin typeface="+mn-lt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DFB4AB6-52F6-1246-AC3A-64427D80AE5A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620392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en-US" sz="1000" baseline="0" dirty="0" smtClean="0">
              <a:latin typeface="+mn-lt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DFB4AB6-52F6-1246-AC3A-64427D80AE5A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82976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en-US" sz="1000" baseline="0" dirty="0" smtClean="0">
              <a:latin typeface="+mn-lt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DFB4AB6-52F6-1246-AC3A-64427D80AE5A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89439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en-US" sz="1000" baseline="0" dirty="0" smtClean="0">
              <a:latin typeface="+mn-lt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DFB4AB6-52F6-1246-AC3A-64427D80AE5A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69175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en-US" sz="1000" baseline="0" dirty="0" smtClean="0">
              <a:latin typeface="+mn-lt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DFB4AB6-52F6-1246-AC3A-64427D80AE5A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86004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en-US" sz="1000" baseline="0" dirty="0" smtClean="0">
              <a:latin typeface="+mn-lt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DFB4AB6-52F6-1246-AC3A-64427D80AE5A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17039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en-US" sz="1000" baseline="0" dirty="0" smtClean="0">
              <a:latin typeface="+mn-lt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DFB4AB6-52F6-1246-AC3A-64427D80AE5A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88198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en-US" sz="1000" baseline="0" dirty="0" smtClean="0">
              <a:latin typeface="+mn-lt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DFB4AB6-52F6-1246-AC3A-64427D80AE5A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37035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en-US" sz="1000" baseline="0" dirty="0" smtClean="0">
              <a:latin typeface="+mn-lt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857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85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DFB4AB6-52F6-1246-AC3A-64427D80AE5A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83478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C4D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2598360" cy="936526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3200" b="0" i="0">
                <a:solidFill>
                  <a:srgbClr val="A6D5EE"/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ma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28" y="1821786"/>
            <a:ext cx="7714745" cy="376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3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0"/>
          <p:cNvSpPr>
            <a:spLocks noGrp="1"/>
          </p:cNvSpPr>
          <p:nvPr>
            <p:ph sz="quarter" idx="11" hasCustomPrompt="1"/>
          </p:nvPr>
        </p:nvSpPr>
        <p:spPr>
          <a:xfrm>
            <a:off x="329320" y="1268760"/>
            <a:ext cx="2446932" cy="1835579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="0" i="0">
                <a:solidFill>
                  <a:srgbClr val="43ACDA"/>
                </a:solidFill>
                <a:latin typeface="Helvetica Neue Medium"/>
                <a:cs typeface="Helvetica Neue Medium"/>
              </a:defRPr>
            </a:lvl1pPr>
            <a:lvl2pPr marL="457200" indent="0" algn="r">
              <a:buNone/>
              <a:defRPr sz="1600" b="0" i="0">
                <a:solidFill>
                  <a:srgbClr val="4C4D50"/>
                </a:solidFill>
                <a:latin typeface="Helvetica Neue"/>
                <a:cs typeface="Helvetica Neue"/>
              </a:defRPr>
            </a:lvl2pPr>
            <a:lvl3pPr marL="914400" indent="0" algn="r">
              <a:buNone/>
              <a:defRPr sz="1400" b="0" i="0">
                <a:solidFill>
                  <a:srgbClr val="4C4D50"/>
                </a:solidFill>
                <a:latin typeface="Helvetica Neue"/>
                <a:cs typeface="Helvetica Neue"/>
              </a:defRPr>
            </a:lvl3pPr>
            <a:lvl4pPr marL="1371600" indent="0" algn="r">
              <a:buNone/>
              <a:defRPr sz="1200" b="0" i="0">
                <a:solidFill>
                  <a:srgbClr val="4C4D50"/>
                </a:solidFill>
                <a:latin typeface="Helvetica Neue"/>
                <a:cs typeface="Helvetica Neue"/>
              </a:defRPr>
            </a:lvl4pPr>
            <a:lvl5pPr marL="1828800" indent="0" algn="r">
              <a:buNone/>
              <a:defRPr sz="1200" b="0" i="0">
                <a:solidFill>
                  <a:srgbClr val="4C4D50"/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CA" dirty="0" smtClean="0"/>
              <a:t>Subtitle</a:t>
            </a:r>
            <a:endParaRPr lang="en-US" dirty="0"/>
          </a:p>
        </p:txBody>
      </p:sp>
      <p:sp>
        <p:nvSpPr>
          <p:cNvPr id="12" name="Content Placeholder 20"/>
          <p:cNvSpPr>
            <a:spLocks noGrp="1"/>
          </p:cNvSpPr>
          <p:nvPr>
            <p:ph sz="quarter" idx="12" hasCustomPrompt="1"/>
          </p:nvPr>
        </p:nvSpPr>
        <p:spPr>
          <a:xfrm>
            <a:off x="2777872" y="1268760"/>
            <a:ext cx="5070728" cy="41390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3ACDA"/>
                </a:solidFill>
                <a:latin typeface="Helvetica Neue"/>
                <a:cs typeface="Helvetica Neue"/>
              </a:defRPr>
            </a:lvl1pPr>
            <a:lvl2pPr marL="0" indent="0">
              <a:buNone/>
              <a:defRPr sz="1600" b="0" i="0">
                <a:solidFill>
                  <a:srgbClr val="43ACDA"/>
                </a:solidFill>
                <a:latin typeface="Helvetica Neue Medium"/>
                <a:cs typeface="Helvetica Neue Medium"/>
              </a:defRPr>
            </a:lvl2pPr>
            <a:lvl3pPr marL="914400" indent="0">
              <a:buNone/>
              <a:defRPr sz="1400" b="0" i="0">
                <a:solidFill>
                  <a:srgbClr val="4C4D50"/>
                </a:solidFill>
                <a:latin typeface="Helvetica Neue"/>
                <a:cs typeface="Helvetica Neue"/>
              </a:defRPr>
            </a:lvl3pPr>
            <a:lvl4pPr marL="1371600" indent="0">
              <a:buNone/>
              <a:defRPr sz="1200" b="0" i="0">
                <a:solidFill>
                  <a:srgbClr val="4C4D50"/>
                </a:solidFill>
                <a:latin typeface="Helvetica Neue"/>
                <a:cs typeface="Helvetica Neue"/>
              </a:defRPr>
            </a:lvl4pPr>
            <a:lvl5pPr marL="1828800" indent="0">
              <a:buNone/>
              <a:defRPr sz="1200" b="0" i="0">
                <a:solidFill>
                  <a:srgbClr val="4C4D50"/>
                </a:solidFill>
                <a:latin typeface="Helvetica Neue"/>
                <a:cs typeface="Helvetica Neue"/>
              </a:defRPr>
            </a:lvl5pPr>
          </a:lstStyle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143508" y="6559829"/>
            <a:ext cx="21602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35496" y="6551766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C6B85AC-A1C6-794F-BA72-953AEEF581DD}" type="slidenum">
              <a:rPr lang="en-US" sz="1100" b="0" i="0" smtClean="0">
                <a:solidFill>
                  <a:schemeClr val="bg1">
                    <a:lumMod val="65000"/>
                  </a:schemeClr>
                </a:solidFill>
                <a:latin typeface="Helvetica Neue Light"/>
                <a:cs typeface="Helvetica Neue Light"/>
              </a:rPr>
              <a:pPr algn="ctr"/>
              <a:t>‹#›</a:t>
            </a:fld>
            <a:endParaRPr lang="en-US" sz="1100" b="0" i="0" dirty="0">
              <a:solidFill>
                <a:schemeClr val="bg1">
                  <a:lumMod val="6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329320" y="321693"/>
            <a:ext cx="5976664" cy="120707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80000"/>
              </a:lnSpc>
              <a:defRPr sz="2800" b="0" i="0">
                <a:solidFill>
                  <a:srgbClr val="7F7F7F"/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8621" y="6263796"/>
            <a:ext cx="557784" cy="44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2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79512" y="908720"/>
            <a:ext cx="8784976" cy="489676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C4D50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43508" y="6559829"/>
            <a:ext cx="21602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35496" y="6551766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C6B85AC-A1C6-794F-BA72-953AEEF581DD}" type="slidenum">
              <a:rPr lang="en-US" sz="1100" b="0" i="0" smtClean="0">
                <a:solidFill>
                  <a:schemeClr val="bg1">
                    <a:lumMod val="65000"/>
                  </a:schemeClr>
                </a:solidFill>
                <a:latin typeface="Helvetica Neue Light"/>
                <a:cs typeface="Helvetica Neue Light"/>
              </a:rPr>
              <a:pPr algn="ctr"/>
              <a:t>‹#›</a:t>
            </a:fld>
            <a:endParaRPr lang="en-US" sz="1100" b="0" i="0" dirty="0">
              <a:solidFill>
                <a:schemeClr val="bg1">
                  <a:lumMod val="6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329320" y="321693"/>
            <a:ext cx="5976664" cy="120707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80000"/>
              </a:lnSpc>
              <a:defRPr sz="2800" b="0" i="0">
                <a:solidFill>
                  <a:srgbClr val="7F7F7F"/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8621" y="6263796"/>
            <a:ext cx="557784" cy="44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2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179512" y="133698"/>
            <a:ext cx="5976664" cy="120707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80000"/>
              </a:lnSpc>
              <a:defRPr sz="2800" b="0" i="0">
                <a:solidFill>
                  <a:srgbClr val="7F7F7F"/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43508" y="6559829"/>
            <a:ext cx="21602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35496" y="6551766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C6B85AC-A1C6-794F-BA72-953AEEF581DD}" type="slidenum">
              <a:rPr lang="en-US" sz="1100" b="0" i="0" smtClean="0">
                <a:solidFill>
                  <a:schemeClr val="bg1">
                    <a:lumMod val="65000"/>
                  </a:schemeClr>
                </a:solidFill>
                <a:latin typeface="Helvetica Neue Light"/>
                <a:cs typeface="Helvetica Neue Light"/>
              </a:rPr>
              <a:pPr algn="ctr"/>
              <a:t>‹#›</a:t>
            </a:fld>
            <a:endParaRPr lang="en-US" sz="1100" b="0" i="0" dirty="0">
              <a:solidFill>
                <a:schemeClr val="bg1">
                  <a:lumMod val="65000"/>
                </a:schemeClr>
              </a:solidFill>
              <a:latin typeface="Helvetica Neue Light"/>
              <a:cs typeface="Helvetica Neue Light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8621" y="6263796"/>
            <a:ext cx="557784" cy="44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7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 hasCustomPrompt="1"/>
          </p:nvPr>
        </p:nvSpPr>
        <p:spPr>
          <a:xfrm>
            <a:off x="179512" y="133698"/>
            <a:ext cx="5976664" cy="120707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80000"/>
              </a:lnSpc>
              <a:defRPr sz="2800" b="0" i="0">
                <a:solidFill>
                  <a:srgbClr val="7F7F7F"/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43508" y="6559829"/>
            <a:ext cx="21602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35496" y="6551766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C6B85AC-A1C6-794F-BA72-953AEEF581DD}" type="slidenum">
              <a:rPr lang="en-US" sz="1100" b="0" i="0" smtClean="0">
                <a:solidFill>
                  <a:schemeClr val="bg1">
                    <a:lumMod val="65000"/>
                  </a:schemeClr>
                </a:solidFill>
                <a:latin typeface="Helvetica Neue Light"/>
                <a:cs typeface="Helvetica Neue Light"/>
              </a:rPr>
              <a:pPr algn="ctr"/>
              <a:t>‹#›</a:t>
            </a:fld>
            <a:endParaRPr lang="en-US" sz="1100" b="0" i="0" dirty="0">
              <a:solidFill>
                <a:schemeClr val="bg1">
                  <a:lumMod val="65000"/>
                </a:schemeClr>
              </a:solidFill>
              <a:latin typeface="Helvetica Neue Light"/>
              <a:cs typeface="Helvetica Neue Light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8621" y="6263796"/>
            <a:ext cx="557784" cy="44196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79512" y="1556792"/>
            <a:ext cx="8219109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800" b="0" i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Lorem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ipsum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valerum</a:t>
            </a:r>
            <a:endParaRPr lang="en-US" sz="2800" b="0" i="0" baseline="0" dirty="0" smtClean="0">
              <a:solidFill>
                <a:srgbClr val="4C4D50"/>
              </a:solidFill>
              <a:latin typeface="Helvetica Neue"/>
              <a:cs typeface="Helvetica Neue"/>
            </a:endParaRPr>
          </a:p>
          <a:p>
            <a:pPr marL="457200" indent="-457200">
              <a:spcAft>
                <a:spcPts val="18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Donec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rhoncus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eros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in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nulla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dapibus</a:t>
            </a:r>
            <a:endParaRPr lang="en-US" sz="2800" b="0" i="0" baseline="0" dirty="0" smtClean="0">
              <a:solidFill>
                <a:srgbClr val="4C4D50"/>
              </a:solidFill>
              <a:latin typeface="Helvetica Neue"/>
              <a:cs typeface="Helvetica Neue"/>
            </a:endParaRPr>
          </a:p>
          <a:p>
            <a:pPr marL="457200" indent="-457200">
              <a:spcAft>
                <a:spcPts val="18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Nam et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velit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ac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lectus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iaculis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sollicitudin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. In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rutrum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massa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vel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nisi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luctus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consequat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. </a:t>
            </a:r>
          </a:p>
          <a:p>
            <a:endParaRPr lang="en-US" sz="2800" b="0" i="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1787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8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39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2" r:id="rId2"/>
    <p:sldLayoutId id="2147483780" r:id="rId3"/>
    <p:sldLayoutId id="2147483781" r:id="rId4"/>
    <p:sldLayoutId id="2147483783" r:id="rId5"/>
    <p:sldLayoutId id="2147483784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91" y="6172200"/>
            <a:ext cx="627909" cy="469408"/>
          </a:xfrm>
          <a:prstGeom prst="rect">
            <a:avLst/>
          </a:prstGeom>
        </p:spPr>
      </p:pic>
      <p:sp>
        <p:nvSpPr>
          <p:cNvPr id="6" name="Title 15"/>
          <p:cNvSpPr txBox="1">
            <a:spLocks/>
          </p:cNvSpPr>
          <p:nvPr/>
        </p:nvSpPr>
        <p:spPr>
          <a:xfrm>
            <a:off x="251520" y="548680"/>
            <a:ext cx="8784976" cy="18002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0" i="0" kern="1200">
                <a:solidFill>
                  <a:srgbClr val="A6D5EE"/>
                </a:solidFill>
                <a:latin typeface="Helvetica Neue Medium"/>
                <a:ea typeface="+mj-ea"/>
                <a:cs typeface="Helvetica Neue Medium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800" dirty="0" smtClean="0">
                <a:solidFill>
                  <a:schemeClr val="bg1"/>
                </a:solidFill>
              </a:rPr>
              <a:t>Управление интернетом в 2014 </a:t>
            </a:r>
            <a:r>
              <a:rPr lang="ru-RU" sz="3800" dirty="0" smtClean="0">
                <a:solidFill>
                  <a:schemeClr val="bg1"/>
                </a:solidFill>
              </a:rPr>
              <a:t>году</a:t>
            </a:r>
            <a:endParaRPr lang="ru-RU" sz="38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3100" dirty="0">
                <a:solidFill>
                  <a:schemeClr val="bg1"/>
                </a:solidFill>
              </a:rPr>
              <a:t>т</a:t>
            </a:r>
            <a:r>
              <a:rPr lang="ru-RU" sz="3100" dirty="0" smtClean="0">
                <a:solidFill>
                  <a:schemeClr val="bg1"/>
                </a:solidFill>
              </a:rPr>
              <a:t>екущие проблемы и перспективные проекты</a:t>
            </a: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23928" y="5458579"/>
            <a:ext cx="48965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ЯКУШЕВ МИХАИЛ ВЛАДМИРОВИЧ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вице-президент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корпорации </a:t>
            </a:r>
            <a:r>
              <a:rPr lang="en-US" sz="2400" dirty="0" smtClean="0">
                <a:solidFill>
                  <a:schemeClr val="bg1"/>
                </a:solidFill>
              </a:rPr>
              <a:t>ICANN 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Восточная Европа и Центральная Азия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5596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206043" y="237819"/>
            <a:ext cx="8537752" cy="103094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3800" dirty="0" smtClean="0">
                <a:latin typeface="Helvetica Neue Medium" charset="0"/>
                <a:cs typeface="Helvetica Neue Medium" charset="0"/>
              </a:rPr>
              <a:t>Где находится «красная кнопка»?</a:t>
            </a:r>
            <a:endParaRPr lang="en-US" sz="3800" dirty="0">
              <a:latin typeface="Helvetica Neue Medium" charset="0"/>
              <a:cs typeface="Helvetica Neue Medium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323529" y="1078150"/>
            <a:ext cx="8420266" cy="53031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endParaRPr lang="en-US" sz="2100" dirty="0">
              <a:solidFill>
                <a:srgbClr val="4C4D50"/>
              </a:solidFill>
              <a:latin typeface="Helvetica Neue Medium" charset="0"/>
              <a:cs typeface="Helvetica Neue Medium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84784"/>
            <a:ext cx="6480720" cy="47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4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206043" y="237819"/>
            <a:ext cx="8537752" cy="103094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3800" dirty="0" smtClean="0">
                <a:latin typeface="Helvetica Neue Medium" charset="0"/>
                <a:cs typeface="Helvetica Neue Medium" charset="0"/>
              </a:rPr>
              <a:t>Уровни инфраструктуры интернета</a:t>
            </a:r>
            <a:endParaRPr lang="en-US" sz="3800" dirty="0">
              <a:latin typeface="Helvetica Neue Medium" charset="0"/>
              <a:cs typeface="Helvetica Neue Medium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611561" y="1078150"/>
            <a:ext cx="8132234" cy="53031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Level 5: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Internet Applications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 (Приложения)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Веб-сайты, социальные сети, почтовые сервисы (чаты), блоги, поисковые машины</a:t>
            </a:r>
          </a:p>
          <a:p>
            <a:pPr lvl="1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Level 4: </a:t>
            </a:r>
            <a:r>
              <a:rPr lang="en-US" b="1" dirty="0">
                <a:solidFill>
                  <a:srgbClr val="00B050"/>
                </a:solidFill>
              </a:rPr>
              <a:t>Domain Names System</a:t>
            </a:r>
            <a:r>
              <a:rPr lang="ru-RU" b="1" dirty="0">
                <a:solidFill>
                  <a:srgbClr val="00B050"/>
                </a:solidFill>
              </a:rPr>
              <a:t> (Доменные имена)</a:t>
            </a:r>
            <a:endParaRPr lang="en-US" b="1" dirty="0">
              <a:solidFill>
                <a:srgbClr val="00B050"/>
              </a:solidFill>
            </a:endParaRPr>
          </a:p>
          <a:p>
            <a:pPr lvl="1"/>
            <a:r>
              <a:rPr lang="ru-RU" dirty="0">
                <a:solidFill>
                  <a:srgbClr val="00B050"/>
                </a:solidFill>
              </a:rPr>
              <a:t>Регистратуры, Регистраторы, </a:t>
            </a:r>
            <a:r>
              <a:rPr lang="ru-RU" dirty="0" smtClean="0">
                <a:solidFill>
                  <a:srgbClr val="00B050"/>
                </a:solidFill>
              </a:rPr>
              <a:t>администраторы </a:t>
            </a:r>
            <a:r>
              <a:rPr lang="ru-RU" dirty="0">
                <a:solidFill>
                  <a:srgbClr val="00B050"/>
                </a:solidFill>
              </a:rPr>
              <a:t>доменов</a:t>
            </a:r>
          </a:p>
          <a:p>
            <a:pPr lvl="1"/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Level 3: </a:t>
            </a:r>
            <a:r>
              <a:rPr lang="en-US" b="1" dirty="0">
                <a:solidFill>
                  <a:srgbClr val="7030A0"/>
                </a:solidFill>
              </a:rPr>
              <a:t>IP </a:t>
            </a:r>
            <a:r>
              <a:rPr lang="en-US" b="1" dirty="0" err="1">
                <a:solidFill>
                  <a:srgbClr val="7030A0"/>
                </a:solidFill>
              </a:rPr>
              <a:t>Adresses</a:t>
            </a:r>
            <a:r>
              <a:rPr lang="en-US" b="1" dirty="0">
                <a:solidFill>
                  <a:srgbClr val="7030A0"/>
                </a:solidFill>
              </a:rPr>
              <a:t> Space</a:t>
            </a:r>
            <a:r>
              <a:rPr lang="ru-RU" b="1" dirty="0">
                <a:solidFill>
                  <a:srgbClr val="7030A0"/>
                </a:solidFill>
              </a:rPr>
              <a:t> (Адресное пространство)</a:t>
            </a:r>
            <a:endParaRPr lang="en-US" b="1" dirty="0">
              <a:solidFill>
                <a:srgbClr val="7030A0"/>
              </a:solidFill>
            </a:endParaRPr>
          </a:p>
          <a:p>
            <a:pPr lvl="1"/>
            <a:r>
              <a:rPr lang="en-US" dirty="0">
                <a:solidFill>
                  <a:srgbClr val="7030A0"/>
                </a:solidFill>
              </a:rPr>
              <a:t>IPv4 and IPv6 protocols</a:t>
            </a:r>
            <a:r>
              <a:rPr lang="ru-RU" dirty="0">
                <a:solidFill>
                  <a:srgbClr val="7030A0"/>
                </a:solidFill>
              </a:rPr>
              <a:t> (организации, распределяющие сетевую адресацию)</a:t>
            </a:r>
          </a:p>
          <a:p>
            <a:pPr lvl="1"/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Level 2: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core DNS servers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(Корневые серверы)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13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корневых серверов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DNS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00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+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резервных серверов по всему миру</a:t>
            </a:r>
          </a:p>
          <a:p>
            <a:pPr lvl="1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Level 1: </a:t>
            </a:r>
            <a:r>
              <a:rPr lang="en-US" b="1" dirty="0">
                <a:solidFill>
                  <a:srgbClr val="C00000"/>
                </a:solidFill>
              </a:rPr>
              <a:t>Physical telecommunications channels</a:t>
            </a:r>
            <a:r>
              <a:rPr lang="ru-RU" b="1" dirty="0">
                <a:solidFill>
                  <a:srgbClr val="C00000"/>
                </a:solidFill>
              </a:rPr>
              <a:t> (Каналы связи)</a:t>
            </a:r>
            <a:endParaRPr lang="en-US" b="1" dirty="0">
              <a:solidFill>
                <a:srgbClr val="C00000"/>
              </a:solidFill>
            </a:endParaRPr>
          </a:p>
          <a:p>
            <a:pPr lvl="1"/>
            <a:r>
              <a:rPr lang="ru-RU" dirty="0">
                <a:solidFill>
                  <a:srgbClr val="C00000"/>
                </a:solidFill>
              </a:rPr>
              <a:t>Волоконно-оптические линии, спутниковые каналы, радиочастотный спектр, абонентские линии и устройства, локальные вычислительные </a:t>
            </a:r>
            <a:r>
              <a:rPr lang="ru-RU" dirty="0" smtClean="0">
                <a:solidFill>
                  <a:srgbClr val="C00000"/>
                </a:solidFill>
              </a:rPr>
              <a:t>сети</a:t>
            </a:r>
          </a:p>
          <a:p>
            <a:pPr lvl="1"/>
            <a:r>
              <a:rPr lang="ru-RU" dirty="0" smtClean="0">
                <a:solidFill>
                  <a:srgbClr val="C00000"/>
                </a:solidFill>
              </a:rPr>
              <a:t>Обеспечение услуг доступа к сети</a:t>
            </a:r>
            <a:endParaRPr lang="ru-RU" dirty="0">
              <a:solidFill>
                <a:srgbClr val="C00000"/>
              </a:solidFill>
            </a:endParaRPr>
          </a:p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endParaRPr lang="en-US" sz="2100" dirty="0">
              <a:solidFill>
                <a:srgbClr val="4C4D50"/>
              </a:solidFill>
              <a:latin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62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206043" y="237819"/>
            <a:ext cx="8537752" cy="103094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700" dirty="0" smtClean="0">
                <a:latin typeface="Helvetica Neue Medium" charset="0"/>
                <a:cs typeface="Helvetica Neue Medium" charset="0"/>
              </a:rPr>
              <a:t>Каналы связи (подводные оптоволоконные линии)</a:t>
            </a:r>
            <a:endParaRPr lang="en-US" sz="2700" dirty="0">
              <a:latin typeface="Helvetica Neue Medium" charset="0"/>
              <a:cs typeface="Helvetica Neue Medium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3131839" y="1078150"/>
            <a:ext cx="5611955" cy="53031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endParaRPr lang="en-US" sz="2100" dirty="0">
              <a:solidFill>
                <a:srgbClr val="4C4D50"/>
              </a:solidFill>
              <a:latin typeface="Helvetica Neue Medium" charset="0"/>
              <a:cs typeface="Helvetica Neue Medium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8568951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0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206043" y="237819"/>
            <a:ext cx="8537752" cy="103094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3800" dirty="0" smtClean="0">
                <a:latin typeface="Helvetica Neue Medium" charset="0"/>
                <a:cs typeface="Helvetica Neue Medium" charset="0"/>
              </a:rPr>
              <a:t>13 корневых серверов системы </a:t>
            </a:r>
            <a:r>
              <a:rPr lang="en-US" sz="3800" dirty="0" smtClean="0">
                <a:latin typeface="Helvetica Neue Medium" charset="0"/>
                <a:cs typeface="Helvetica Neue Medium" charset="0"/>
              </a:rPr>
              <a:t>DNS</a:t>
            </a:r>
            <a:endParaRPr lang="en-US" sz="3800" dirty="0">
              <a:latin typeface="Helvetica Neue Medium" charset="0"/>
              <a:cs typeface="Helvetica Neue Medium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3131839" y="1078150"/>
            <a:ext cx="5611955" cy="53031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endParaRPr lang="en-US" sz="2100" dirty="0">
              <a:solidFill>
                <a:srgbClr val="4C4D50"/>
              </a:solidFill>
              <a:latin typeface="Helvetica Neue Medium" charset="0"/>
              <a:cs typeface="Helvetica Neue Medium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2" y="1078150"/>
            <a:ext cx="8568952" cy="501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97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206043" y="237819"/>
            <a:ext cx="8537752" cy="103094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3800" dirty="0" smtClean="0">
                <a:latin typeface="Helvetica Neue Medium" charset="0"/>
                <a:cs typeface="Helvetica Neue Medium" charset="0"/>
              </a:rPr>
              <a:t>Сетевая адресация (</a:t>
            </a:r>
            <a:r>
              <a:rPr lang="en-US" sz="3800" dirty="0" smtClean="0">
                <a:latin typeface="Helvetica Neue Medium" charset="0"/>
                <a:cs typeface="Helvetica Neue Medium" charset="0"/>
              </a:rPr>
              <a:t>IP</a:t>
            </a:r>
            <a:r>
              <a:rPr lang="ru-RU" sz="3800" dirty="0" smtClean="0">
                <a:latin typeface="Helvetica Neue Medium" charset="0"/>
                <a:cs typeface="Helvetica Neue Medium" charset="0"/>
              </a:rPr>
              <a:t>-адреса)</a:t>
            </a:r>
            <a:endParaRPr lang="en-US" sz="3800" dirty="0">
              <a:latin typeface="Helvetica Neue Medium" charset="0"/>
              <a:cs typeface="Helvetica Neue Medium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539553" y="1078150"/>
            <a:ext cx="8204242" cy="53031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IPv4 (32 bits): </a:t>
            </a:r>
            <a:r>
              <a:rPr lang="en-US" b="1" i="1" dirty="0"/>
              <a:t>192.10.81.114</a:t>
            </a:r>
            <a:endParaRPr lang="ru-RU" b="1" i="1" dirty="0"/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IPv6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(128 bits):</a:t>
            </a:r>
            <a:r>
              <a:rPr lang="en-US" b="1" dirty="0"/>
              <a:t> </a:t>
            </a:r>
            <a:r>
              <a:rPr lang="en-US" b="1" i="1" dirty="0"/>
              <a:t>fe80:0:1:4:200:f8fa:fe21:67cd</a:t>
            </a:r>
          </a:p>
          <a:p>
            <a:pPr lvl="1"/>
            <a:r>
              <a:rPr lang="en-US" dirty="0"/>
              <a:t>2*10^28 </a:t>
            </a:r>
            <a:r>
              <a:rPr lang="en-US" dirty="0" err="1"/>
              <a:t>adresses</a:t>
            </a:r>
            <a:endParaRPr lang="en-US" dirty="0"/>
          </a:p>
          <a:p>
            <a:pPr lvl="1"/>
            <a:r>
              <a:rPr lang="en-US" dirty="0"/>
              <a:t>300 </a:t>
            </a:r>
            <a:r>
              <a:rPr lang="ru-RU" dirty="0"/>
              <a:t>миллионов</a:t>
            </a:r>
            <a:r>
              <a:rPr lang="en-US" dirty="0"/>
              <a:t> IP-</a:t>
            </a:r>
            <a:r>
              <a:rPr lang="ru-RU" dirty="0"/>
              <a:t>адресов для каждого жителя Земли</a:t>
            </a:r>
            <a:r>
              <a:rPr lang="en-US" dirty="0"/>
              <a:t>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  <a:p>
            <a:r>
              <a:rPr lang="ru-RU" b="1" dirty="0">
                <a:solidFill>
                  <a:srgbClr val="00B050"/>
                </a:solidFill>
              </a:rPr>
              <a:t>Распределение</a:t>
            </a:r>
            <a:r>
              <a:rPr lang="en-US" b="1" dirty="0">
                <a:solidFill>
                  <a:srgbClr val="00B050"/>
                </a:solidFill>
              </a:rPr>
              <a:t>:</a:t>
            </a:r>
            <a:r>
              <a:rPr lang="en-US" b="1" dirty="0"/>
              <a:t> </a:t>
            </a:r>
            <a:r>
              <a:rPr lang="ru-RU" dirty="0"/>
              <a:t>пять Сетевых центров адресации по всему миру</a:t>
            </a:r>
            <a:endParaRPr lang="en-US" dirty="0"/>
          </a:p>
          <a:p>
            <a:pPr lvl="1"/>
            <a:r>
              <a:rPr lang="en-US" b="1" dirty="0"/>
              <a:t>RIPE NCC</a:t>
            </a:r>
            <a:r>
              <a:rPr lang="en-US" dirty="0"/>
              <a:t> </a:t>
            </a:r>
            <a:r>
              <a:rPr lang="ru-RU" dirty="0"/>
              <a:t>для Европы, включая </a:t>
            </a:r>
            <a:r>
              <a:rPr lang="ru-RU" dirty="0" smtClean="0"/>
              <a:t>Республику Беларусь и Российскую Федерацию </a:t>
            </a:r>
            <a:r>
              <a:rPr lang="en-US" dirty="0"/>
              <a:t>(</a:t>
            </a:r>
            <a:r>
              <a:rPr lang="ru-RU" dirty="0"/>
              <a:t>Амстердам)</a:t>
            </a:r>
          </a:p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endParaRPr lang="en-US" sz="2100" dirty="0">
              <a:solidFill>
                <a:srgbClr val="4C4D50"/>
              </a:solidFill>
              <a:latin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69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206043" y="237819"/>
            <a:ext cx="8537752" cy="103094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3800" dirty="0" smtClean="0">
                <a:latin typeface="Helvetica Neue Medium" charset="0"/>
                <a:cs typeface="Helvetica Neue Medium" charset="0"/>
              </a:rPr>
              <a:t>Система доменных имён (</a:t>
            </a:r>
            <a:r>
              <a:rPr lang="en-US" sz="3800" dirty="0" smtClean="0">
                <a:latin typeface="Helvetica Neue Medium" charset="0"/>
                <a:cs typeface="Helvetica Neue Medium" charset="0"/>
              </a:rPr>
              <a:t>DNS)</a:t>
            </a:r>
            <a:br>
              <a:rPr lang="en-US" sz="3800" dirty="0" smtClean="0">
                <a:latin typeface="Helvetica Neue Medium" charset="0"/>
                <a:cs typeface="Helvetica Neue Medium" charset="0"/>
              </a:rPr>
            </a:br>
            <a:endParaRPr lang="en-US" sz="3800" dirty="0">
              <a:latin typeface="Helvetica Neue Medium" charset="0"/>
              <a:cs typeface="Helvetica Neue Medium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395536" y="1292624"/>
            <a:ext cx="8496944" cy="53031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109728" indent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109728" indent="0"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198.41.0.4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>
                <a:solidFill>
                  <a:srgbClr val="C00000"/>
                </a:solidFill>
              </a:rPr>
              <a:t>(IPv4)</a:t>
            </a:r>
            <a:r>
              <a:rPr lang="en-US" sz="4400" dirty="0"/>
              <a:t> </a:t>
            </a:r>
            <a:r>
              <a:rPr lang="en-US" sz="4400" dirty="0" smtClean="0"/>
              <a:t>=</a:t>
            </a:r>
          </a:p>
          <a:p>
            <a:pPr marL="109728" indent="0">
              <a:buNone/>
            </a:pPr>
            <a:r>
              <a:rPr lang="en-US" sz="4400" dirty="0" smtClean="0"/>
              <a:t>= </a:t>
            </a:r>
            <a:r>
              <a:rPr lang="en-US" sz="4400" b="1" dirty="0">
                <a:solidFill>
                  <a:srgbClr val="0070C0"/>
                </a:solidFill>
              </a:rPr>
              <a:t>2001:503:ba3e::2:30</a:t>
            </a:r>
            <a:r>
              <a:rPr lang="en-US" sz="4400" dirty="0">
                <a:solidFill>
                  <a:srgbClr val="0070C0"/>
                </a:solidFill>
              </a:rPr>
              <a:t> (IPv6</a:t>
            </a:r>
            <a:r>
              <a:rPr lang="en-US" sz="4400" dirty="0" smtClean="0">
                <a:solidFill>
                  <a:srgbClr val="0070C0"/>
                </a:solidFill>
              </a:rPr>
              <a:t>) </a:t>
            </a:r>
            <a:r>
              <a:rPr lang="en-US" sz="4400" b="1" dirty="0">
                <a:solidFill>
                  <a:srgbClr val="0070C0"/>
                </a:solidFill>
              </a:rPr>
              <a:t>=&gt;=&gt;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endParaRPr lang="en-US" sz="4400" dirty="0">
              <a:solidFill>
                <a:srgbClr val="0070C0"/>
              </a:solidFill>
            </a:endParaRPr>
          </a:p>
          <a:p>
            <a:pPr marL="109728" indent="0">
              <a:buNone/>
            </a:pPr>
            <a:endParaRPr lang="en-US" sz="4400" dirty="0">
              <a:solidFill>
                <a:srgbClr val="0070C0"/>
              </a:solidFill>
            </a:endParaRPr>
          </a:p>
          <a:p>
            <a:pPr marL="109728" indent="0">
              <a:buNone/>
            </a:pPr>
            <a:r>
              <a:rPr lang="en-US" sz="4400" b="1" dirty="0">
                <a:solidFill>
                  <a:srgbClr val="0070C0"/>
                </a:solidFill>
              </a:rPr>
              <a:t>=&gt;=&gt;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b="1" i="1" dirty="0"/>
              <a:t>ns.internic.net  </a:t>
            </a:r>
            <a:r>
              <a:rPr lang="en-US" sz="4000" dirty="0">
                <a:solidFill>
                  <a:schemeClr val="bg1">
                    <a:lumMod val="65000"/>
                  </a:schemeClr>
                </a:solidFill>
              </a:rPr>
              <a:t>[VeriSign Corp.]</a:t>
            </a:r>
          </a:p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endParaRPr lang="en-US" sz="2100" dirty="0">
              <a:solidFill>
                <a:srgbClr val="4C4D50"/>
              </a:solidFill>
              <a:latin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79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206043" y="237819"/>
            <a:ext cx="8537752" cy="103094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3800" dirty="0" smtClean="0">
                <a:latin typeface="Helvetica Neue Medium" charset="0"/>
                <a:cs typeface="Helvetica Neue Medium" charset="0"/>
              </a:rPr>
              <a:t>Уровни </a:t>
            </a:r>
            <a:r>
              <a:rPr lang="en-US" sz="3800" dirty="0" smtClean="0">
                <a:latin typeface="Helvetica Neue Medium" charset="0"/>
                <a:cs typeface="Helvetica Neue Medium" charset="0"/>
              </a:rPr>
              <a:t>DNS</a:t>
            </a:r>
            <a:endParaRPr lang="en-US" sz="3800" dirty="0">
              <a:latin typeface="Helvetica Neue Medium" charset="0"/>
              <a:cs typeface="Helvetica Neue Medium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3131839" y="1078150"/>
            <a:ext cx="5611955" cy="53031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endParaRPr lang="en-US" sz="2100" dirty="0">
              <a:solidFill>
                <a:srgbClr val="4C4D50"/>
              </a:solidFill>
              <a:latin typeface="Helvetica Neue Medium" charset="0"/>
              <a:cs typeface="Helvetica Neue Medium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268760"/>
            <a:ext cx="568863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0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206043" y="237819"/>
            <a:ext cx="8537752" cy="103094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3800" dirty="0" smtClean="0">
                <a:latin typeface="Helvetica Neue Medium" charset="0"/>
                <a:cs typeface="Helvetica Neue Medium" charset="0"/>
              </a:rPr>
              <a:t>Уровни </a:t>
            </a:r>
            <a:r>
              <a:rPr lang="en-US" sz="3800" dirty="0" smtClean="0">
                <a:latin typeface="Helvetica Neue Medium" charset="0"/>
                <a:cs typeface="Helvetica Neue Medium" charset="0"/>
              </a:rPr>
              <a:t>DNS (</a:t>
            </a:r>
            <a:r>
              <a:rPr lang="ru-RU" sz="3800" dirty="0" smtClean="0">
                <a:latin typeface="Helvetica Neue Medium" charset="0"/>
                <a:cs typeface="Helvetica Neue Medium" charset="0"/>
              </a:rPr>
              <a:t>как это устроено)</a:t>
            </a:r>
            <a:endParaRPr lang="en-US" sz="3800" dirty="0">
              <a:latin typeface="Helvetica Neue Medium" charset="0"/>
              <a:cs typeface="Helvetica Neue Medium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3131839" y="1078150"/>
            <a:ext cx="5611955" cy="53031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endParaRPr lang="en-US" sz="2100" dirty="0">
              <a:solidFill>
                <a:srgbClr val="4C4D50"/>
              </a:solidFill>
              <a:latin typeface="Helvetica Neue Medium" charset="0"/>
              <a:cs typeface="Helvetica Neue Medium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13" y="1431942"/>
            <a:ext cx="8018943" cy="458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7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206043" y="237819"/>
            <a:ext cx="8537752" cy="103094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3800" dirty="0" smtClean="0">
                <a:latin typeface="Helvetica Neue Medium" charset="0"/>
                <a:cs typeface="Helvetica Neue Medium" charset="0"/>
              </a:rPr>
              <a:t>Виды доменов верхнего уровня</a:t>
            </a:r>
            <a:endParaRPr lang="en-US" sz="3800" dirty="0">
              <a:latin typeface="Helvetica Neue Medium" charset="0"/>
              <a:cs typeface="Helvetica Neue Medium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683569" y="1078150"/>
            <a:ext cx="8060226" cy="53031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«страновые» (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Country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Code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TLDs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b="1" i="1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en-US" b="1" i="1" dirty="0" err="1">
                <a:solidFill>
                  <a:schemeClr val="accent5">
                    <a:lumMod val="50000"/>
                  </a:schemeClr>
                </a:solidFill>
              </a:rPr>
              <a:t>ru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</a:rPr>
              <a:t>, .</a:t>
            </a:r>
            <a:r>
              <a:rPr lang="en-US" b="1" i="1" dirty="0" err="1">
                <a:solidFill>
                  <a:schemeClr val="accent5">
                    <a:lumMod val="50000"/>
                  </a:schemeClr>
                </a:solidFill>
              </a:rPr>
              <a:t>uk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.by, .de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etc.</a:t>
            </a:r>
          </a:p>
          <a:p>
            <a:pPr lvl="1"/>
            <a:endParaRPr lang="en-US" dirty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«общего пользования» (</a:t>
            </a:r>
            <a:r>
              <a:rPr lang="en-US" dirty="0" smtClean="0">
                <a:solidFill>
                  <a:srgbClr val="00B050"/>
                </a:solidFill>
              </a:rPr>
              <a:t>Generic TLDs</a:t>
            </a:r>
            <a:r>
              <a:rPr lang="ru-RU" dirty="0" smtClean="0">
                <a:solidFill>
                  <a:srgbClr val="00B050"/>
                </a:solidFill>
              </a:rPr>
              <a:t>)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n-US" dirty="0">
                <a:solidFill>
                  <a:srgbClr val="00B050"/>
                </a:solidFill>
              </a:rPr>
              <a:t>.</a:t>
            </a:r>
            <a:r>
              <a:rPr lang="en-US" b="1" i="1" dirty="0">
                <a:solidFill>
                  <a:srgbClr val="00B050"/>
                </a:solidFill>
              </a:rPr>
              <a:t>com, .org, </a:t>
            </a:r>
            <a:r>
              <a:rPr lang="en-US" b="1" i="1" dirty="0" err="1">
                <a:solidFill>
                  <a:srgbClr val="00B050"/>
                </a:solidFill>
              </a:rPr>
              <a:t>.net</a:t>
            </a:r>
            <a:r>
              <a:rPr lang="en-US" b="1" i="1" dirty="0">
                <a:solidFill>
                  <a:srgbClr val="00B050"/>
                </a:solidFill>
              </a:rPr>
              <a:t>, .info, .</a:t>
            </a:r>
            <a:r>
              <a:rPr lang="en-US" b="1" i="1" dirty="0" smtClean="0">
                <a:solidFill>
                  <a:srgbClr val="00B050"/>
                </a:solidFill>
              </a:rPr>
              <a:t>aero, .xxx </a:t>
            </a:r>
            <a:r>
              <a:rPr lang="en-US" dirty="0">
                <a:solidFill>
                  <a:srgbClr val="00B050"/>
                </a:solidFill>
              </a:rPr>
              <a:t>etc.</a:t>
            </a:r>
          </a:p>
          <a:p>
            <a:pPr lvl="1"/>
            <a:endParaRPr lang="en-US" dirty="0"/>
          </a:p>
          <a:p>
            <a:r>
              <a:rPr lang="ru-RU" dirty="0" smtClean="0">
                <a:solidFill>
                  <a:srgbClr val="0070C0"/>
                </a:solidFill>
              </a:rPr>
              <a:t>«интернационализированные» (</a:t>
            </a:r>
            <a:r>
              <a:rPr lang="en-US" dirty="0" smtClean="0">
                <a:solidFill>
                  <a:srgbClr val="0070C0"/>
                </a:solidFill>
              </a:rPr>
              <a:t>Internationalized TLDs</a:t>
            </a:r>
            <a:r>
              <a:rPr lang="ru-RU" dirty="0" smtClean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b="1" i="1" dirty="0">
                <a:solidFill>
                  <a:srgbClr val="0070C0"/>
                </a:solidFill>
              </a:rPr>
              <a:t>.</a:t>
            </a:r>
            <a:r>
              <a:rPr lang="ru-RU" b="1" i="1" dirty="0">
                <a:solidFill>
                  <a:srgbClr val="0070C0"/>
                </a:solidFill>
              </a:rPr>
              <a:t>РФ</a:t>
            </a:r>
            <a:r>
              <a:rPr lang="en-US" b="1" i="1" dirty="0">
                <a:solidFill>
                  <a:srgbClr val="0070C0"/>
                </a:solidFill>
              </a:rPr>
              <a:t>, .</a:t>
            </a:r>
            <a:r>
              <a:rPr lang="ja-JP" altLang="en-US" b="1" i="1" dirty="0">
                <a:solidFill>
                  <a:srgbClr val="0070C0"/>
                </a:solidFill>
              </a:rPr>
              <a:t>中國 </a:t>
            </a:r>
            <a:r>
              <a:rPr lang="en-US" altLang="ja-JP" dirty="0">
                <a:solidFill>
                  <a:srgbClr val="0070C0"/>
                </a:solidFill>
              </a:rPr>
              <a:t>etc.</a:t>
            </a:r>
          </a:p>
          <a:p>
            <a:pPr lvl="1"/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«новые общего пользования» (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‘New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Generic’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TLDs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.google,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  <a:t>.wine, .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москва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.kids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etc.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endParaRPr lang="en-US" sz="2100" dirty="0">
              <a:solidFill>
                <a:srgbClr val="4C4D50"/>
              </a:solidFill>
              <a:latin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76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206043" y="237819"/>
            <a:ext cx="8537752" cy="103094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4000" dirty="0">
                <a:latin typeface="Helvetica Neue Medium" charset="0"/>
                <a:cs typeface="Helvetica Neue Medium" charset="0"/>
              </a:rPr>
              <a:t>с</a:t>
            </a:r>
            <a:r>
              <a:rPr lang="ru-RU" sz="4000" dirty="0" smtClean="0">
                <a:latin typeface="Helvetica Neue Medium" charset="0"/>
                <a:cs typeface="Helvetica Neue Medium" charset="0"/>
              </a:rPr>
              <a:t>трановые домены </a:t>
            </a:r>
            <a:r>
              <a:rPr lang="en-US" sz="4000" dirty="0" smtClean="0">
                <a:latin typeface="Helvetica Neue Medium" charset="0"/>
                <a:cs typeface="Helvetica Neue Medium" charset="0"/>
              </a:rPr>
              <a:t>IDN </a:t>
            </a:r>
            <a:endParaRPr lang="en-US" sz="4000" dirty="0">
              <a:latin typeface="Helvetica Neue Medium" charset="0"/>
              <a:cs typeface="Helvetica Neue Medium" charset="0"/>
            </a:endParaRPr>
          </a:p>
        </p:txBody>
      </p:sp>
      <p:pic>
        <p:nvPicPr>
          <p:cNvPr id="2" name="Picture 1" descr="IDN_Sept20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04210"/>
            <a:ext cx="7916211" cy="5937158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325861" y="1059021"/>
            <a:ext cx="4750195" cy="30180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lvl="1" indent="0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None/>
              <a:defRPr/>
            </a:pPr>
            <a:r>
              <a:rPr lang="en-US" sz="2100" dirty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33 </a:t>
            </a:r>
            <a:r>
              <a:rPr lang="ru-RU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новых домена в 23 странах мира</a:t>
            </a:r>
            <a:endParaRPr lang="en-US" sz="2100" dirty="0">
              <a:solidFill>
                <a:srgbClr val="4C4D50"/>
              </a:solidFill>
              <a:latin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43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611559" y="237819"/>
            <a:ext cx="8132235" cy="103094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3800" dirty="0" smtClean="0">
                <a:latin typeface="Helvetica Neue Medium" charset="0"/>
                <a:cs typeface="Helvetica Neue Medium" charset="0"/>
              </a:rPr>
              <a:t>План лекции</a:t>
            </a:r>
            <a:endParaRPr lang="en-US" sz="3800" dirty="0">
              <a:latin typeface="Helvetica Neue Medium" charset="0"/>
              <a:cs typeface="Helvetica Neue Medium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79512" y="1078150"/>
            <a:ext cx="8784975" cy="53031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457200" lvl="1" indent="-457200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defRPr/>
            </a:pPr>
            <a:r>
              <a:rPr lang="ru-RU" sz="32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1. </a:t>
            </a:r>
            <a:r>
              <a:rPr lang="ru-RU" sz="3200" b="1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Управление интернетом</a:t>
            </a:r>
            <a:endParaRPr lang="ru-RU" sz="3200" dirty="0">
              <a:solidFill>
                <a:srgbClr val="4C4D50"/>
              </a:solidFill>
              <a:latin typeface="Helvetica Neue Medium" charset="0"/>
              <a:cs typeface="Helvetica Neue Medium" charset="0"/>
            </a:endParaRPr>
          </a:p>
          <a:p>
            <a:pPr marL="742950" lvl="2" indent="-342900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defRPr/>
            </a:pPr>
            <a:r>
              <a:rPr lang="ru-RU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 понятие, история, современность</a:t>
            </a:r>
          </a:p>
          <a:p>
            <a:pPr marL="457200" lvl="1" indent="-457200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defRPr/>
            </a:pPr>
            <a:r>
              <a:rPr lang="ru-RU" sz="32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2. </a:t>
            </a:r>
            <a:r>
              <a:rPr lang="ru-RU" sz="3200" b="1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Корпорация </a:t>
            </a:r>
            <a:r>
              <a:rPr lang="en-US" sz="3200" b="1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ICANN</a:t>
            </a:r>
          </a:p>
          <a:p>
            <a:pPr marL="457200" lvl="1" indent="-457200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defRPr/>
            </a:pPr>
            <a:r>
              <a:rPr lang="en-US" sz="32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3. </a:t>
            </a:r>
            <a:r>
              <a:rPr lang="ru-RU" sz="3200" b="1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Заявление департамента торговли </a:t>
            </a:r>
            <a:r>
              <a:rPr lang="ru-RU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США от 14 марта 2014 </a:t>
            </a:r>
            <a:r>
              <a:rPr lang="ru-RU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года</a:t>
            </a:r>
            <a:r>
              <a:rPr lang="en-US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 (NTIA transition)</a:t>
            </a:r>
            <a:endParaRPr lang="ru-RU" dirty="0" smtClean="0">
              <a:solidFill>
                <a:srgbClr val="4C4D50"/>
              </a:solidFill>
              <a:latin typeface="Helvetica Neue Medium" charset="0"/>
              <a:cs typeface="Helvetica Neue Medium" charset="0"/>
            </a:endParaRPr>
          </a:p>
          <a:p>
            <a:pPr marL="457200" lvl="1" indent="-457200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defRPr/>
            </a:pPr>
            <a:r>
              <a:rPr lang="ru-RU" sz="32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4. </a:t>
            </a:r>
            <a:r>
              <a:rPr lang="ru-RU" sz="3200" b="1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П</a:t>
            </a:r>
            <a:r>
              <a:rPr lang="ru-RU" sz="3200" b="1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ерспективы </a:t>
            </a:r>
            <a:r>
              <a:rPr lang="ru-RU" sz="32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глобального управления </a:t>
            </a:r>
            <a:r>
              <a:rPr lang="ru-RU" sz="32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интернетом</a:t>
            </a:r>
            <a:endParaRPr lang="en-US" sz="3200" dirty="0">
              <a:solidFill>
                <a:srgbClr val="4C4D50"/>
              </a:solidFill>
              <a:latin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46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206043" y="237819"/>
            <a:ext cx="8537752" cy="103094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3600" dirty="0" smtClean="0">
                <a:latin typeface="Helvetica Neue Medium" charset="0"/>
                <a:cs typeface="Helvetica Neue Medium" charset="0"/>
              </a:rPr>
              <a:t>Интернационализированные «новые» домены общего пользования</a:t>
            </a:r>
            <a:endParaRPr lang="en-US" sz="3600" dirty="0">
              <a:latin typeface="Helvetica Neue Medium" charset="0"/>
              <a:cs typeface="Helvetica Neue Medium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757909" y="2067133"/>
            <a:ext cx="8350595" cy="43862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r>
              <a:rPr lang="en-US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游戏  (</a:t>
            </a:r>
            <a:r>
              <a:rPr lang="en-US" sz="2100" dirty="0" err="1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xn</a:t>
            </a:r>
            <a:r>
              <a:rPr lang="en-US" sz="2100" dirty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--unup4y) – Chinese for </a:t>
            </a:r>
            <a:r>
              <a:rPr lang="en-US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“game</a:t>
            </a:r>
            <a:r>
              <a:rPr lang="en-US" sz="2100" dirty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(s</a:t>
            </a:r>
            <a:r>
              <a:rPr lang="en-US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)”</a:t>
            </a:r>
            <a:endParaRPr lang="en-US" sz="2100" dirty="0">
              <a:solidFill>
                <a:srgbClr val="4C4D50"/>
              </a:solidFill>
              <a:latin typeface="Helvetica Neue Medium" charset="0"/>
              <a:cs typeface="Helvetica Neue Medium" charset="0"/>
            </a:endParaRPr>
          </a:p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r>
              <a:rPr lang="en-US" sz="2100" dirty="0" err="1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сайт</a:t>
            </a:r>
            <a:r>
              <a:rPr lang="en-US" sz="2100" dirty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 </a:t>
            </a:r>
            <a:r>
              <a:rPr lang="en-US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 (</a:t>
            </a:r>
            <a:r>
              <a:rPr lang="en-US" sz="2100" dirty="0" err="1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xn</a:t>
            </a:r>
            <a:r>
              <a:rPr lang="en-US" sz="2100" dirty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--80aswg) – Russian for </a:t>
            </a:r>
            <a:r>
              <a:rPr lang="en-US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“site”</a:t>
            </a:r>
            <a:endParaRPr lang="en-US" sz="2100" dirty="0">
              <a:solidFill>
                <a:srgbClr val="4C4D50"/>
              </a:solidFill>
              <a:latin typeface="Helvetica Neue Medium" charset="0"/>
              <a:cs typeface="Helvetica Neue Medium" charset="0"/>
            </a:endParaRPr>
          </a:p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r>
              <a:rPr lang="en-US" sz="2100" dirty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 		</a:t>
            </a:r>
            <a:r>
              <a:rPr lang="en-US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   (</a:t>
            </a:r>
            <a:r>
              <a:rPr lang="en-US" sz="2100" dirty="0" err="1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xn</a:t>
            </a:r>
            <a:r>
              <a:rPr lang="en-US" sz="2100" dirty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--ngbc5azd) – </a:t>
            </a:r>
            <a:r>
              <a:rPr lang="en-US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Arabic for ”web/network”</a:t>
            </a:r>
          </a:p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r>
              <a:rPr lang="en-US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みんな  (</a:t>
            </a:r>
            <a:r>
              <a:rPr lang="en-US" sz="2100" dirty="0" err="1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xn</a:t>
            </a:r>
            <a:r>
              <a:rPr lang="en-US" sz="2100" dirty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--q9jyb4c) - Japanese for </a:t>
            </a:r>
            <a:r>
              <a:rPr lang="en-US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“everyone”</a:t>
            </a:r>
            <a:endParaRPr lang="en-US" sz="2100" dirty="0">
              <a:solidFill>
                <a:srgbClr val="4C4D50"/>
              </a:solidFill>
              <a:latin typeface="Helvetica Neue Medium" charset="0"/>
              <a:cs typeface="Helvetica Neue Medium" charset="0"/>
            </a:endParaRPr>
          </a:p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r>
              <a:rPr lang="en-US" sz="2100" dirty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公益 </a:t>
            </a:r>
            <a:r>
              <a:rPr lang="en-US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 (</a:t>
            </a:r>
            <a:r>
              <a:rPr lang="en-US" sz="2100" dirty="0" err="1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xn</a:t>
            </a:r>
            <a:r>
              <a:rPr lang="en-US" sz="2100" dirty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--55qw42g) – Chinese for </a:t>
            </a:r>
            <a:r>
              <a:rPr lang="en-US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“charity”</a:t>
            </a:r>
            <a:endParaRPr lang="en-US" sz="2100" dirty="0">
              <a:solidFill>
                <a:srgbClr val="4C4D50"/>
              </a:solidFill>
              <a:latin typeface="Helvetica Neue Medium" charset="0"/>
              <a:cs typeface="Helvetica Neue Medium" charset="0"/>
            </a:endParaRPr>
          </a:p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r>
              <a:rPr lang="en-US" sz="2100" dirty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.</a:t>
            </a:r>
            <a:r>
              <a:rPr lang="en-US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삼성  </a:t>
            </a:r>
            <a:r>
              <a:rPr lang="en-US" sz="2100" dirty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(xn―cg4bki) – Korean for </a:t>
            </a:r>
            <a:r>
              <a:rPr lang="en-US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“Samsung</a:t>
            </a:r>
            <a:r>
              <a:rPr lang="en-US" sz="2100" dirty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/</a:t>
            </a:r>
            <a:r>
              <a:rPr lang="en-US" sz="2100" dirty="0" err="1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Samseong</a:t>
            </a:r>
            <a:r>
              <a:rPr lang="en-US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”</a:t>
            </a:r>
            <a:endParaRPr lang="en-US" sz="2100" dirty="0">
              <a:solidFill>
                <a:srgbClr val="4C4D50"/>
              </a:solidFill>
              <a:latin typeface="Helvetica Neue Medium" charset="0"/>
              <a:cs typeface="Helvetica Neue Medium" charset="0"/>
            </a:endParaRPr>
          </a:p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r>
              <a:rPr lang="en-US" sz="2100" dirty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.</a:t>
            </a:r>
            <a:r>
              <a:rPr lang="en-US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网络  </a:t>
            </a:r>
            <a:r>
              <a:rPr lang="en-US" sz="2100" dirty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(</a:t>
            </a:r>
            <a:r>
              <a:rPr lang="en-US" sz="2100" dirty="0" err="1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xn</a:t>
            </a:r>
            <a:r>
              <a:rPr lang="en-US" sz="2100" dirty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--io0a7i) – Chinese for </a:t>
            </a:r>
            <a:r>
              <a:rPr lang="en-US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“network”</a:t>
            </a:r>
            <a:endParaRPr lang="en-US" sz="2100" dirty="0">
              <a:solidFill>
                <a:srgbClr val="4C4D50"/>
              </a:solidFill>
              <a:latin typeface="Helvetica Neue Medium" charset="0"/>
              <a:cs typeface="Helvetica Neue Medium" charset="0"/>
            </a:endParaRPr>
          </a:p>
        </p:txBody>
      </p:sp>
      <p:pic>
        <p:nvPicPr>
          <p:cNvPr id="3" name="Picture 2" descr="Screen Shot 2014-02-22 at 3.04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01" y="3358002"/>
            <a:ext cx="732603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8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206043" y="237819"/>
            <a:ext cx="8537752" cy="103094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3800" dirty="0" smtClean="0">
                <a:latin typeface="Helvetica Neue Medium" charset="0"/>
                <a:cs typeface="Helvetica Neue Medium" charset="0"/>
              </a:rPr>
              <a:t>Корпорация </a:t>
            </a:r>
            <a:r>
              <a:rPr lang="en-US" sz="3800" dirty="0" smtClean="0">
                <a:latin typeface="Helvetica Neue Medium" charset="0"/>
                <a:cs typeface="Helvetica Neue Medium" charset="0"/>
              </a:rPr>
              <a:t>ICANN (</a:t>
            </a:r>
            <a:r>
              <a:rPr lang="ru-RU" sz="3800" dirty="0" smtClean="0">
                <a:latin typeface="Helvetica Neue Medium" charset="0"/>
                <a:cs typeface="Helvetica Neue Medium" charset="0"/>
              </a:rPr>
              <a:t>ИКАНН)</a:t>
            </a:r>
            <a:endParaRPr lang="en-US" sz="3800" dirty="0">
              <a:latin typeface="Helvetica Neue Medium" charset="0"/>
              <a:cs typeface="Helvetica Neue Medium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3131839" y="1078150"/>
            <a:ext cx="5611955" cy="53031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r>
              <a:rPr lang="en-US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ICANN (</a:t>
            </a:r>
            <a:r>
              <a:rPr lang="ru-RU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Интернет-корпорация по присвоению имён и нумерации)</a:t>
            </a:r>
            <a:r>
              <a:rPr lang="en-US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 </a:t>
            </a:r>
            <a:r>
              <a:rPr lang="ru-RU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учреждена в 1998 году как некоммерческая корпорация «в общественных интересах»по законам штата Калифорния (США) с основной штаб-квартирой     в Лос-Анжелесе и офисами в Вашингтоне, Брюсселе, Женеве, Стамбуле и Сингапуре</a:t>
            </a:r>
            <a:endParaRPr lang="en-US" sz="2100" dirty="0">
              <a:solidFill>
                <a:srgbClr val="4C4D50"/>
              </a:solidFill>
              <a:latin typeface="Helvetica Neue Medium" charset="0"/>
              <a:cs typeface="Helvetica Neue Medium" charset="0"/>
            </a:endParaRPr>
          </a:p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r>
              <a:rPr lang="en-US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ICANN </a:t>
            </a:r>
            <a:r>
              <a:rPr lang="ru-RU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представляет собой организацию, действующую на принципах участия всех заинтересованных сторон и проводит ежегодно три глобальных встречи по рассмотрению текущих и перспективных вопросов развития интернета</a:t>
            </a:r>
          </a:p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r>
              <a:rPr lang="ru-RU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Органы управления </a:t>
            </a:r>
            <a:r>
              <a:rPr lang="en-US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ICANN</a:t>
            </a:r>
            <a:r>
              <a:rPr lang="ru-RU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: Правление, Генеральный директор, Правительственный консультативный комитет и другие консультативные подразделения, а также Организации поддержки</a:t>
            </a:r>
            <a:endParaRPr lang="en-US" sz="2100" dirty="0">
              <a:solidFill>
                <a:srgbClr val="4C4D50"/>
              </a:solidFill>
              <a:latin typeface="Helvetica Neue Medium" charset="0"/>
              <a:cs typeface="Helvetica Neue Medium" charset="0"/>
            </a:endParaRPr>
          </a:p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r>
              <a:rPr lang="en-US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ICANN </a:t>
            </a:r>
            <a:r>
              <a:rPr lang="ru-RU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координирует деятельность Администрации адресного пространства интернета (</a:t>
            </a:r>
            <a:r>
              <a:rPr lang="en-US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IANA</a:t>
            </a:r>
            <a:r>
              <a:rPr lang="ru-RU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) и её ключевые функциии по управлению системой </a:t>
            </a:r>
            <a:r>
              <a:rPr lang="en-US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DNS</a:t>
            </a:r>
            <a:endParaRPr lang="ru-RU" sz="2100" dirty="0" smtClean="0">
              <a:solidFill>
                <a:srgbClr val="4C4D50"/>
              </a:solidFill>
              <a:latin typeface="Helvetica Neue Medium" charset="0"/>
              <a:cs typeface="Helvetica Neue Medium" charset="0"/>
            </a:endParaRPr>
          </a:p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endParaRPr lang="en-US" sz="2100" dirty="0">
              <a:solidFill>
                <a:srgbClr val="4C4D50"/>
              </a:solidFill>
              <a:latin typeface="Helvetica Neue Medium" charset="0"/>
              <a:cs typeface="Helvetica Neue Medium" charset="0"/>
            </a:endParaRPr>
          </a:p>
        </p:txBody>
      </p:sp>
      <p:pic>
        <p:nvPicPr>
          <p:cNvPr id="8" name="Picture 7" descr="ur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53" y="1268760"/>
            <a:ext cx="26289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0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206043" y="237819"/>
            <a:ext cx="8537752" cy="103094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3800" dirty="0" smtClean="0">
                <a:latin typeface="Helvetica Neue Medium" charset="0"/>
                <a:cs typeface="Helvetica Neue Medium" charset="0"/>
              </a:rPr>
              <a:t>Корпорация </a:t>
            </a:r>
            <a:r>
              <a:rPr lang="en-US" sz="3800" dirty="0" smtClean="0">
                <a:latin typeface="Helvetica Neue Medium" charset="0"/>
                <a:cs typeface="Helvetica Neue Medium" charset="0"/>
              </a:rPr>
              <a:t>ICANN (</a:t>
            </a:r>
            <a:r>
              <a:rPr lang="ru-RU" sz="3800" dirty="0" smtClean="0">
                <a:latin typeface="Helvetica Neue Medium" charset="0"/>
                <a:cs typeface="Helvetica Neue Medium" charset="0"/>
              </a:rPr>
              <a:t>ИКАНН)</a:t>
            </a:r>
            <a:endParaRPr lang="en-US" sz="3800" dirty="0">
              <a:latin typeface="Helvetica Neue Medium" charset="0"/>
              <a:cs typeface="Helvetica Neue Medium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3131839" y="1078150"/>
            <a:ext cx="5611955" cy="53031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r>
              <a:rPr lang="ru-RU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В настоящее время действует Подтверждение о намерениях (</a:t>
            </a:r>
            <a:r>
              <a:rPr lang="en-US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Affirmation of Commitments) </a:t>
            </a:r>
            <a:r>
              <a:rPr lang="ru-RU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с Департаментом торговли США</a:t>
            </a:r>
          </a:p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r>
              <a:rPr lang="ru-RU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Руководящим органом </a:t>
            </a:r>
            <a:r>
              <a:rPr lang="en-US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ICANN </a:t>
            </a:r>
            <a:r>
              <a:rPr lang="ru-RU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является Правление (</a:t>
            </a:r>
            <a:r>
              <a:rPr lang="en-US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Board)</a:t>
            </a:r>
            <a:r>
              <a:rPr lang="ru-RU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, 21 член, избираемый (назначаемый) по различным процедурам, в том числе по выбору Комитета по назначениям (</a:t>
            </a:r>
            <a:r>
              <a:rPr lang="en-US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Nomination Committee)</a:t>
            </a:r>
            <a:endParaRPr lang="ru-RU" sz="2100" dirty="0" smtClean="0">
              <a:solidFill>
                <a:srgbClr val="4C4D50"/>
              </a:solidFill>
              <a:latin typeface="Helvetica Neue Medium" charset="0"/>
              <a:cs typeface="Helvetica Neue Medium" charset="0"/>
            </a:endParaRPr>
          </a:p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r>
              <a:rPr lang="ru-RU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Президентом </a:t>
            </a:r>
            <a:r>
              <a:rPr lang="en-US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ICANN </a:t>
            </a:r>
            <a:r>
              <a:rPr lang="ru-RU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является Фади Шехаде</a:t>
            </a:r>
            <a:r>
              <a:rPr lang="en-US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 (Fadi Chehade</a:t>
            </a:r>
            <a:r>
              <a:rPr lang="ru-RU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), гражданин Египта</a:t>
            </a:r>
          </a:p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r>
              <a:rPr lang="ru-RU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На апрель 2014 г. </a:t>
            </a:r>
            <a:r>
              <a:rPr lang="en-US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c</a:t>
            </a:r>
            <a:r>
              <a:rPr lang="ru-RU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отрудниками </a:t>
            </a:r>
            <a:r>
              <a:rPr lang="en-US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ICANN </a:t>
            </a:r>
            <a:r>
              <a:rPr lang="ru-RU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являются 275 человек из более чем 30 стран мира</a:t>
            </a:r>
          </a:p>
        </p:txBody>
      </p:sp>
      <p:pic>
        <p:nvPicPr>
          <p:cNvPr id="8" name="Picture 7" descr="ur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53" y="1268760"/>
            <a:ext cx="26289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2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206043" y="237819"/>
            <a:ext cx="8537752" cy="103094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3800" dirty="0" smtClean="0">
                <a:latin typeface="Helvetica Neue Medium" charset="0"/>
                <a:cs typeface="Helvetica Neue Medium" charset="0"/>
              </a:rPr>
              <a:t>Сайт </a:t>
            </a:r>
            <a:r>
              <a:rPr lang="en-US" sz="3800" dirty="0" smtClean="0">
                <a:latin typeface="Helvetica Neue Medium" charset="0"/>
                <a:cs typeface="Helvetica Neue Medium" charset="0"/>
              </a:rPr>
              <a:t>ICANN </a:t>
            </a:r>
            <a:r>
              <a:rPr lang="ru-RU" sz="3800" dirty="0" smtClean="0">
                <a:latin typeface="Helvetica Neue Medium" charset="0"/>
                <a:cs typeface="Helvetica Neue Medium" charset="0"/>
              </a:rPr>
              <a:t>в интернете</a:t>
            </a:r>
            <a:endParaRPr lang="en-US" sz="3800" dirty="0">
              <a:latin typeface="Helvetica Neue Medium" charset="0"/>
              <a:cs typeface="Helvetica Neue Medium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611561" y="1078150"/>
            <a:ext cx="8132234" cy="53031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lvl="1" indent="0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None/>
              <a:defRPr/>
            </a:pPr>
            <a:endParaRPr lang="ru-RU" sz="6600" b="1" i="1" u="sng" dirty="0" smtClean="0">
              <a:solidFill>
                <a:srgbClr val="0070C0"/>
              </a:solidFill>
              <a:latin typeface="Helvetica Neue Medium" charset="0"/>
              <a:cs typeface="Helvetica Neue Medium" charset="0"/>
            </a:endParaRPr>
          </a:p>
          <a:p>
            <a:pPr marL="0" lvl="1" indent="0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None/>
              <a:defRPr/>
            </a:pPr>
            <a:r>
              <a:rPr lang="en-US" sz="6600" b="1" i="1" u="sng" dirty="0" smtClean="0">
                <a:solidFill>
                  <a:srgbClr val="0070C0"/>
                </a:solidFill>
                <a:latin typeface="Helvetica Neue Medium" charset="0"/>
                <a:cs typeface="Helvetica Neue Medium" charset="0"/>
              </a:rPr>
              <a:t>WWW.ICANN.ORG</a:t>
            </a:r>
            <a:endParaRPr lang="en-US" sz="6600" b="1" i="1" u="sng" dirty="0">
              <a:solidFill>
                <a:srgbClr val="0070C0"/>
              </a:solidFill>
              <a:latin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8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206043" y="237819"/>
            <a:ext cx="8537752" cy="103094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400" dirty="0" smtClean="0">
                <a:latin typeface="Helvetica Neue Medium" charset="0"/>
                <a:cs typeface="Helvetica Neue Medium" charset="0"/>
              </a:rPr>
              <a:t>Заявление департамента торговли США 14 марта 2014 г.</a:t>
            </a:r>
            <a:endParaRPr lang="en-US" sz="2400" dirty="0">
              <a:latin typeface="Helvetica Neue Medium" charset="0"/>
              <a:cs typeface="Helvetica Neue Medium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223876" y="1078150"/>
            <a:ext cx="8596596" cy="53031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14</a:t>
            </a:r>
            <a:r>
              <a:rPr lang="ru-RU" sz="2400" dirty="0" smtClean="0">
                <a:solidFill>
                  <a:srgbClr val="C00000"/>
                </a:solidFill>
              </a:rPr>
              <a:t> марта </a:t>
            </a:r>
            <a:r>
              <a:rPr lang="en-US" sz="2400" dirty="0" smtClean="0">
                <a:solidFill>
                  <a:srgbClr val="C00000"/>
                </a:solidFill>
              </a:rPr>
              <a:t>2014</a:t>
            </a:r>
            <a:r>
              <a:rPr lang="ru-RU" sz="2400" dirty="0" smtClean="0">
                <a:solidFill>
                  <a:srgbClr val="C00000"/>
                </a:solidFill>
              </a:rPr>
              <a:t> года Национальная администрация по телекоммуникациям и информации </a:t>
            </a:r>
            <a:r>
              <a:rPr lang="en-US" sz="2400" dirty="0" smtClean="0">
                <a:solidFill>
                  <a:srgbClr val="C00000"/>
                </a:solidFill>
              </a:rPr>
              <a:t>(NTIA)</a:t>
            </a:r>
            <a:r>
              <a:rPr lang="ru-RU" sz="2400" dirty="0" smtClean="0">
                <a:solidFill>
                  <a:srgbClr val="C00000"/>
                </a:solidFill>
              </a:rPr>
              <a:t> департамента торговли США заявила о своем намерении передать исполнение своих функций в отношении доменных имен интернета глобальному сообществу заинтересованных сторон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В качестве первого шага </a:t>
            </a:r>
            <a:r>
              <a:rPr lang="en-US" sz="2400" dirty="0" smtClean="0">
                <a:solidFill>
                  <a:srgbClr val="C00000"/>
                </a:solidFill>
              </a:rPr>
              <a:t>NTIA</a:t>
            </a:r>
            <a:r>
              <a:rPr lang="ru-RU" sz="2400" dirty="0" smtClean="0">
                <a:solidFill>
                  <a:srgbClr val="C00000"/>
                </a:solidFill>
              </a:rPr>
              <a:t> попросила </a:t>
            </a:r>
            <a:r>
              <a:rPr lang="en-US" sz="2400" dirty="0" smtClean="0">
                <a:solidFill>
                  <a:srgbClr val="C00000"/>
                </a:solidFill>
              </a:rPr>
              <a:t>ICANN</a:t>
            </a:r>
            <a:r>
              <a:rPr lang="ru-RU" sz="2400" dirty="0" smtClean="0">
                <a:solidFill>
                  <a:srgbClr val="C00000"/>
                </a:solidFill>
              </a:rPr>
              <a:t> собрать глобальные стороны для разработки предложения по передаче функций </a:t>
            </a:r>
            <a:r>
              <a:rPr lang="en-US" sz="2400" dirty="0" smtClean="0">
                <a:solidFill>
                  <a:srgbClr val="C00000"/>
                </a:solidFill>
              </a:rPr>
              <a:t>NTIA</a:t>
            </a:r>
            <a:r>
              <a:rPr lang="ru-RU" sz="2400" dirty="0" smtClean="0">
                <a:solidFill>
                  <a:srgbClr val="C00000"/>
                </a:solidFill>
              </a:rPr>
              <a:t> в координации системы доменных имен интернета </a:t>
            </a:r>
            <a:r>
              <a:rPr lang="en-US" sz="2400" dirty="0" smtClean="0">
                <a:solidFill>
                  <a:srgbClr val="C00000"/>
                </a:solidFill>
              </a:rPr>
              <a:t>(DNS).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Calibri" panose="020F0502020204030204" pitchFamily="34" charset="0"/>
                <a:cs typeface="Helvetica Neue Medium" charset="0"/>
              </a:rPr>
              <a:t>Указанная работа активно ведётся в настоящий момент в рамках различных рабочих и координационных групп (представление первых результатов – к началу 2015 года)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63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206043" y="237819"/>
            <a:ext cx="8537752" cy="103094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3800" dirty="0" smtClean="0">
                <a:latin typeface="Helvetica Neue Medium" charset="0"/>
                <a:cs typeface="Helvetica Neue Medium" charset="0"/>
              </a:rPr>
              <a:t>Функции </a:t>
            </a:r>
            <a:r>
              <a:rPr lang="en-US" sz="3800" dirty="0" smtClean="0">
                <a:latin typeface="Helvetica Neue Medium" charset="0"/>
                <a:cs typeface="Helvetica Neue Medium" charset="0"/>
              </a:rPr>
              <a:t>IANA</a:t>
            </a:r>
            <a:endParaRPr lang="en-US" sz="3800" dirty="0">
              <a:latin typeface="Helvetica Neue Medium" charset="0"/>
              <a:cs typeface="Helvetica Neue Medium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218164" y="1093049"/>
            <a:ext cx="8674316" cy="53031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342900" lvl="1" indent="-342900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defRPr/>
            </a:pPr>
            <a:r>
              <a:rPr lang="ru-RU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Эксплуатация и обслуживание файл корневой зоны интернета, обработка запросов на внесение в него изменений (добавление или обновление записей и подписей делегирования)</a:t>
            </a:r>
          </a:p>
          <a:p>
            <a:pPr marL="742950" lvl="2" indent="-342900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defRPr/>
            </a:pPr>
            <a:r>
              <a:rPr lang="ru-RU" sz="1700" dirty="0" smtClean="0">
                <a:solidFill>
                  <a:srgbClr val="C00000"/>
                </a:solidFill>
                <a:latin typeface="Helvetica Neue Medium" charset="0"/>
                <a:cs typeface="Helvetica Neue Medium" charset="0"/>
              </a:rPr>
              <a:t>Санкционируется </a:t>
            </a:r>
            <a:r>
              <a:rPr lang="en-US" sz="1700" dirty="0" smtClean="0">
                <a:solidFill>
                  <a:srgbClr val="C00000"/>
                </a:solidFill>
                <a:latin typeface="Helvetica Neue Medium" charset="0"/>
                <a:cs typeface="Helvetica Neue Medium" charset="0"/>
              </a:rPr>
              <a:t>NTIA</a:t>
            </a:r>
            <a:endParaRPr lang="ru-RU" sz="1700" dirty="0" smtClean="0">
              <a:solidFill>
                <a:srgbClr val="C00000"/>
              </a:solidFill>
              <a:latin typeface="Helvetica Neue Medium" charset="0"/>
              <a:cs typeface="Helvetica Neue Medium" charset="0"/>
            </a:endParaRPr>
          </a:p>
          <a:p>
            <a:pPr marL="342900" lvl="1" indent="-342900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defRPr/>
            </a:pPr>
            <a:r>
              <a:rPr lang="ru-RU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Поддержка (обслуживание и обеспечение общедоступности)</a:t>
            </a:r>
            <a:r>
              <a:rPr lang="en-US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 </a:t>
            </a:r>
            <a:r>
              <a:rPr lang="ru-RU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базы данных </a:t>
            </a:r>
            <a:r>
              <a:rPr lang="en-US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WHOIS</a:t>
            </a:r>
            <a:r>
              <a:rPr lang="ru-RU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 корневой зоны</a:t>
            </a:r>
          </a:p>
          <a:p>
            <a:pPr marL="342900" lvl="1" indent="-342900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defRPr/>
            </a:pPr>
            <a:r>
              <a:rPr lang="ru-RU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Поддержка адресного пространства </a:t>
            </a:r>
            <a:r>
              <a:rPr lang="en-US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IPv4</a:t>
            </a:r>
            <a:r>
              <a:rPr lang="ru-RU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, </a:t>
            </a:r>
            <a:r>
              <a:rPr lang="en-US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IPv6</a:t>
            </a:r>
            <a:r>
              <a:rPr lang="ru-RU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 и пространства номеров автономных систем (</a:t>
            </a:r>
            <a:r>
              <a:rPr lang="en-US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AS)</a:t>
            </a:r>
            <a:r>
              <a:rPr lang="ru-RU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, делегирование блоков </a:t>
            </a:r>
            <a:r>
              <a:rPr lang="en-US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IP-</a:t>
            </a:r>
            <a:r>
              <a:rPr lang="ru-RU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адресов пяти региональным интернет-регистратурам</a:t>
            </a:r>
          </a:p>
          <a:p>
            <a:pPr marL="342900" lvl="1" indent="-342900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defRPr/>
            </a:pPr>
            <a:r>
              <a:rPr lang="ru-RU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Анализ и присвоение уникальных значений различным параметрам (кодам операций, номерам портов и протоколов, идентификаторов объектов) протоколов интернета (по согласованиею с </a:t>
            </a:r>
            <a:r>
              <a:rPr lang="en-US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IETF)</a:t>
            </a:r>
            <a:endParaRPr lang="ru-RU" sz="2100" dirty="0" smtClean="0">
              <a:solidFill>
                <a:srgbClr val="4C4D50"/>
              </a:solidFill>
              <a:latin typeface="Helvetica Neue Medium" charset="0"/>
              <a:cs typeface="Helvetica Neue Medium" charset="0"/>
            </a:endParaRPr>
          </a:p>
          <a:p>
            <a:pPr marL="342900" lvl="1" indent="-342900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defRPr/>
            </a:pPr>
            <a:r>
              <a:rPr lang="ru-RU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Выполнение функций регистратуры доменов верхнего уровня </a:t>
            </a:r>
            <a:r>
              <a:rPr lang="en-US" sz="2100" b="1" i="1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.int., .</a:t>
            </a:r>
            <a:r>
              <a:rPr lang="en-US" sz="2100" b="1" i="1" dirty="0" err="1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apra</a:t>
            </a:r>
            <a:r>
              <a:rPr lang="en-US" sz="2100" b="1" i="1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.</a:t>
            </a:r>
            <a:endParaRPr lang="ru-RU" sz="2100" b="1" i="1" dirty="0">
              <a:solidFill>
                <a:srgbClr val="4C4D50"/>
              </a:solidFill>
              <a:latin typeface="Helvetica Neue Medium" charset="0"/>
              <a:cs typeface="Helvetica Neue Medium" charset="0"/>
            </a:endParaRPr>
          </a:p>
          <a:p>
            <a:pPr marL="342900" lvl="1" indent="-342900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defRPr/>
            </a:pPr>
            <a:endParaRPr lang="en-US" sz="2100" dirty="0">
              <a:solidFill>
                <a:srgbClr val="4C4D50"/>
              </a:solidFill>
              <a:latin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37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206042" y="237819"/>
            <a:ext cx="8937957" cy="103094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3800" dirty="0" smtClean="0">
                <a:latin typeface="Helvetica Neue Medium" charset="0"/>
                <a:cs typeface="Helvetica Neue Medium" charset="0"/>
              </a:rPr>
              <a:t>Принципы передачи полномочий </a:t>
            </a:r>
            <a:r>
              <a:rPr lang="en-US" sz="3800" dirty="0" smtClean="0">
                <a:latin typeface="Helvetica Neue Medium" charset="0"/>
                <a:cs typeface="Helvetica Neue Medium" charset="0"/>
              </a:rPr>
              <a:t>NTIA</a:t>
            </a:r>
            <a:endParaRPr lang="en-US" sz="3800" dirty="0">
              <a:latin typeface="Helvetica Neue Medium" charset="0"/>
              <a:cs typeface="Helvetica Neue Medium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206042" y="1078150"/>
            <a:ext cx="8758445" cy="53031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r>
              <a:rPr lang="ru-RU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Поддержка развития модели с участием всех заинтересованных сторон</a:t>
            </a:r>
          </a:p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r>
              <a:rPr lang="ru-RU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Обеспечение безопасности, стабильности и отказоустойчивости системы </a:t>
            </a:r>
            <a:r>
              <a:rPr lang="en-US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DNS</a:t>
            </a:r>
            <a:endParaRPr lang="ru-RU" dirty="0" smtClean="0">
              <a:solidFill>
                <a:srgbClr val="4C4D50"/>
              </a:solidFill>
              <a:latin typeface="Helvetica Neue Medium" charset="0"/>
              <a:cs typeface="Helvetica Neue Medium" charset="0"/>
            </a:endParaRPr>
          </a:p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r>
              <a:rPr lang="ru-RU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Удовлетворение ожиданий заинтересованных сторон</a:t>
            </a:r>
          </a:p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r>
              <a:rPr lang="ru-RU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Продолжение обеспечения открытости интернета</a:t>
            </a:r>
          </a:p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endParaRPr lang="en-US" sz="2100" dirty="0">
              <a:solidFill>
                <a:srgbClr val="4C4D50"/>
              </a:solidFill>
              <a:latin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69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206043" y="237819"/>
            <a:ext cx="8537752" cy="103094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3800" dirty="0" smtClean="0">
                <a:latin typeface="Helvetica Neue Medium" charset="0"/>
                <a:cs typeface="Helvetica Neue Medium" charset="0"/>
              </a:rPr>
              <a:t>Роль </a:t>
            </a:r>
            <a:r>
              <a:rPr lang="en-US" sz="3800" dirty="0" smtClean="0">
                <a:latin typeface="Helvetica Neue Medium" charset="0"/>
                <a:cs typeface="Helvetica Neue Medium" charset="0"/>
              </a:rPr>
              <a:t>NTIA </a:t>
            </a:r>
            <a:r>
              <a:rPr lang="ru-RU" sz="3800" dirty="0" smtClean="0">
                <a:latin typeface="Helvetica Neue Medium" charset="0"/>
                <a:cs typeface="Helvetica Neue Medium" charset="0"/>
              </a:rPr>
              <a:t>в управлении инфраструктурой интернета</a:t>
            </a:r>
            <a:endParaRPr lang="en-US" sz="3800" dirty="0">
              <a:latin typeface="Helvetica Neue Medium" charset="0"/>
              <a:cs typeface="Helvetica Neue Medium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67545" y="1412776"/>
            <a:ext cx="8276250" cy="4968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r>
              <a:rPr lang="ru-RU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Соглашение с </a:t>
            </a:r>
            <a:r>
              <a:rPr lang="en-US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ICANN </a:t>
            </a:r>
            <a:r>
              <a:rPr lang="ru-RU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о выполнении функций </a:t>
            </a:r>
            <a:r>
              <a:rPr lang="en-US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IANA</a:t>
            </a:r>
          </a:p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r>
              <a:rPr lang="ru-RU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Внесение изменений в главный файл корневой зоны</a:t>
            </a:r>
          </a:p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r>
              <a:rPr lang="ru-RU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Соглашение о сотрудничестве с компанией </a:t>
            </a:r>
            <a:r>
              <a:rPr lang="en-US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Verisign</a:t>
            </a:r>
            <a:r>
              <a:rPr lang="ru-RU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 на исполнение технических функций: управление «ключом подписания зоны (</a:t>
            </a:r>
            <a:r>
              <a:rPr lang="en-US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ZSK</a:t>
            </a:r>
            <a:r>
              <a:rPr lang="ru-RU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), внесение изменений в файл зоны</a:t>
            </a:r>
          </a:p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r>
              <a:rPr lang="ru-RU" sz="2100" b="1" u="sng" dirty="0" smtClean="0">
                <a:solidFill>
                  <a:srgbClr val="C00000"/>
                </a:solidFill>
                <a:latin typeface="Helvetica Neue Medium" charset="0"/>
                <a:cs typeface="Helvetica Neue Medium" charset="0"/>
              </a:rPr>
              <a:t>НЕ инициализирует</a:t>
            </a:r>
            <a:r>
              <a:rPr lang="ru-RU" sz="2100" dirty="0" smtClean="0">
                <a:solidFill>
                  <a:srgbClr val="C00000"/>
                </a:solidFill>
                <a:latin typeface="Helvetica Neue Medium" charset="0"/>
                <a:cs typeface="Helvetica Neue Medium" charset="0"/>
              </a:rPr>
              <a:t> запросы о внесении изменений в файл зоны, </a:t>
            </a:r>
            <a:r>
              <a:rPr lang="ru-RU" sz="2100" b="1" u="sng" dirty="0" smtClean="0">
                <a:solidFill>
                  <a:srgbClr val="C00000"/>
                </a:solidFill>
                <a:latin typeface="Helvetica Neue Medium" charset="0"/>
                <a:cs typeface="Helvetica Neue Medium" charset="0"/>
              </a:rPr>
              <a:t>НЕ осуществляет</a:t>
            </a:r>
            <a:r>
              <a:rPr lang="ru-RU" sz="2100" dirty="0" smtClean="0">
                <a:solidFill>
                  <a:srgbClr val="C00000"/>
                </a:solidFill>
                <a:latin typeface="Helvetica Neue Medium" charset="0"/>
                <a:cs typeface="Helvetica Neue Medium" charset="0"/>
              </a:rPr>
              <a:t> самостоятельных действий или оценку запросов о внесении изменений в файл корневой зоны</a:t>
            </a:r>
            <a:endParaRPr lang="ru-RU" sz="2100" dirty="0">
              <a:solidFill>
                <a:srgbClr val="C00000"/>
              </a:solidFill>
              <a:latin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08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206043" y="237819"/>
            <a:ext cx="8537752" cy="103094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3800" dirty="0" smtClean="0">
                <a:latin typeface="Helvetica Neue Medium" charset="0"/>
                <a:cs typeface="Helvetica Neue Medium" charset="0"/>
              </a:rPr>
              <a:t>Необходимые пояснения</a:t>
            </a:r>
            <a:endParaRPr lang="en-US" sz="3800" dirty="0">
              <a:latin typeface="Helvetica Neue Medium" charset="0"/>
              <a:cs typeface="Helvetica Neue Medium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206043" y="1078150"/>
            <a:ext cx="8537751" cy="53031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1" indent="-342900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defRPr/>
            </a:pPr>
            <a:r>
              <a:rPr lang="en-US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NTIA </a:t>
            </a:r>
            <a:r>
              <a:rPr lang="ru-RU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не имеет определяющей роли в разработке политики по координации системы </a:t>
            </a:r>
            <a:r>
              <a:rPr lang="en-US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DNS</a:t>
            </a:r>
            <a:endParaRPr lang="ru-RU" sz="2100" dirty="0" smtClean="0">
              <a:solidFill>
                <a:srgbClr val="4C4D50"/>
              </a:solidFill>
              <a:latin typeface="Helvetica Neue Medium" charset="0"/>
              <a:cs typeface="Helvetica Neue Medium" charset="0"/>
            </a:endParaRPr>
          </a:p>
          <a:p>
            <a:pPr marL="742950" lvl="2" indent="-342900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defRPr/>
            </a:pPr>
            <a:r>
              <a:rPr lang="ru-RU" sz="17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Заявление </a:t>
            </a:r>
            <a:r>
              <a:rPr lang="en-US" sz="17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NTIA </a:t>
            </a:r>
            <a:r>
              <a:rPr lang="ru-RU" sz="17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не касается методов разработки политики и их изменения</a:t>
            </a:r>
          </a:p>
          <a:p>
            <a:pPr marL="742950" lvl="2" indent="-342900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defRPr/>
            </a:pPr>
            <a:r>
              <a:rPr lang="ru-RU" sz="17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Роль иных организаций инфраструктуры интернета не изменяется</a:t>
            </a:r>
            <a:endParaRPr lang="en-US" sz="1700" dirty="0" smtClean="0">
              <a:solidFill>
                <a:srgbClr val="4C4D50"/>
              </a:solidFill>
              <a:latin typeface="Helvetica Neue Medium" charset="0"/>
              <a:cs typeface="Helvetica Neue Medium" charset="0"/>
            </a:endParaRPr>
          </a:p>
          <a:p>
            <a:pPr marL="342900" lvl="1" indent="-342900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defRPr/>
            </a:pPr>
            <a:r>
              <a:rPr lang="en-US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NTIA </a:t>
            </a:r>
            <a:r>
              <a:rPr lang="ru-RU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не занимается исполнением функций </a:t>
            </a:r>
            <a:r>
              <a:rPr lang="en-US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IANA</a:t>
            </a:r>
            <a:endParaRPr lang="ru-RU" sz="2100" dirty="0" smtClean="0">
              <a:solidFill>
                <a:srgbClr val="4C4D50"/>
              </a:solidFill>
              <a:latin typeface="Helvetica Neue Medium" charset="0"/>
              <a:cs typeface="Helvetica Neue Medium" charset="0"/>
            </a:endParaRPr>
          </a:p>
          <a:p>
            <a:pPr marL="742950" lvl="2" indent="-342900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defRPr/>
            </a:pPr>
            <a:r>
              <a:rPr lang="ru-RU" sz="17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Роль </a:t>
            </a:r>
            <a:r>
              <a:rPr lang="en-US" sz="17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ICANN </a:t>
            </a:r>
            <a:r>
              <a:rPr lang="ru-RU" sz="17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в осуществлении функций </a:t>
            </a:r>
            <a:r>
              <a:rPr lang="en-US" sz="17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IANA </a:t>
            </a:r>
            <a:r>
              <a:rPr lang="ru-RU" sz="17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не подлежит рассмотрению</a:t>
            </a:r>
            <a:endParaRPr lang="en-US" sz="1700" dirty="0" smtClean="0">
              <a:solidFill>
                <a:srgbClr val="4C4D50"/>
              </a:solidFill>
              <a:latin typeface="Helvetica Neue Medium" charset="0"/>
              <a:cs typeface="Helvetica Neue Medium" charset="0"/>
            </a:endParaRPr>
          </a:p>
          <a:p>
            <a:pPr marL="342900" lvl="1" indent="-342900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defRPr/>
            </a:pPr>
            <a:r>
              <a:rPr lang="ru-RU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Исполнение функций </a:t>
            </a:r>
            <a:r>
              <a:rPr lang="en-US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IANA</a:t>
            </a:r>
            <a:r>
              <a:rPr lang="ru-RU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 не касается вопросов, не находящихся в сфере её основной компетенции, таких как кибербезопасность, защита конфиденциальной информации и персональных данных</a:t>
            </a:r>
            <a:endParaRPr lang="en-US" sz="2100" dirty="0">
              <a:solidFill>
                <a:srgbClr val="4C4D50"/>
              </a:solidFill>
              <a:latin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56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206043" y="237819"/>
            <a:ext cx="8537752" cy="103094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dirty="0" smtClean="0">
                <a:latin typeface="Helvetica Neue Medium" charset="0"/>
                <a:cs typeface="Helvetica Neue Medium" charset="0"/>
              </a:rPr>
              <a:t>Перспективные вопросы управления интернетом</a:t>
            </a:r>
            <a:endParaRPr lang="en-US" dirty="0">
              <a:latin typeface="Helvetica Neue Medium" charset="0"/>
              <a:cs typeface="Helvetica Neue Medium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3131839" y="1078150"/>
            <a:ext cx="5611955" cy="530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r>
              <a:rPr lang="ru-RU" sz="29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Программа новых доменных зон общего пользования (более 2000 заявлений по 1900 новым доменам верхнего уровня, порядка 200 уже делегированы, из них не менее 10 процентоов – интернационализированные доменные имена)</a:t>
            </a:r>
          </a:p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r>
              <a:rPr lang="ru-RU" sz="29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Переход </a:t>
            </a:r>
            <a:r>
              <a:rPr lang="en-US" sz="29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IPv4 -&gt; IPv6</a:t>
            </a:r>
          </a:p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r>
              <a:rPr lang="ru-RU" sz="29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Реализация системы </a:t>
            </a:r>
            <a:r>
              <a:rPr lang="en-US" sz="29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DNS Sec </a:t>
            </a:r>
            <a:r>
              <a:rPr lang="ru-RU" sz="29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для повышения безопасности транзакций в системе </a:t>
            </a:r>
            <a:r>
              <a:rPr lang="en-US" sz="29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DNS</a:t>
            </a:r>
          </a:p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r>
              <a:rPr lang="en-US" sz="29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WHOIS 2.</a:t>
            </a:r>
          </a:p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r>
              <a:rPr lang="en-US" sz="29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Transparency and accountability of ICANN</a:t>
            </a:r>
            <a:endParaRPr lang="ru-RU" sz="2900" dirty="0" smtClean="0">
              <a:solidFill>
                <a:srgbClr val="4C4D50"/>
              </a:solidFill>
              <a:latin typeface="Helvetica Neue Medium" charset="0"/>
              <a:cs typeface="Helvetica Neue Medium" charset="0"/>
            </a:endParaRPr>
          </a:p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r>
              <a:rPr lang="ru-RU" sz="29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Подготовка и заключение универсального международного соглашения по управлению интернетом</a:t>
            </a:r>
          </a:p>
          <a:p>
            <a:pPr marL="0" lvl="1" indent="0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None/>
            </a:pPr>
            <a:endParaRPr lang="en-US" sz="1800" dirty="0">
              <a:solidFill>
                <a:srgbClr val="4C4D50"/>
              </a:solidFill>
              <a:latin typeface="Helvetica Neue Medium" charset="0"/>
              <a:cs typeface="Helvetica Neue Medium" charset="0"/>
            </a:endParaRPr>
          </a:p>
          <a:p>
            <a:pPr marL="269962" lvl="1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</a:pPr>
            <a:endParaRPr lang="en-US" sz="1800" dirty="0">
              <a:solidFill>
                <a:srgbClr val="4C4D50"/>
              </a:solidFill>
              <a:latin typeface="Helvetica Neue Medium" charset="0"/>
              <a:cs typeface="Helvetica Neue Medium" charset="0"/>
            </a:endParaRPr>
          </a:p>
          <a:p>
            <a:pPr marL="269962" lvl="1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</a:pPr>
            <a:endParaRPr lang="en-US" sz="1800" dirty="0">
              <a:solidFill>
                <a:srgbClr val="4C4D50"/>
              </a:solidFill>
              <a:latin typeface="Helvetica Neue Medium" charset="0"/>
              <a:cs typeface="Helvetica Neue Medium" charset="0"/>
            </a:endParaRPr>
          </a:p>
          <a:p>
            <a:pPr marL="740264" lvl="2" indent="-305483">
              <a:lnSpc>
                <a:spcPct val="120000"/>
              </a:lnSpc>
              <a:spcAft>
                <a:spcPts val="1141"/>
              </a:spcAft>
              <a:buClr>
                <a:srgbClr val="43ACDA"/>
              </a:buClr>
              <a:buSzPct val="123000"/>
              <a:buFont typeface="Wingdings" charset="0"/>
              <a:buChar char="Ø"/>
            </a:pPr>
            <a:endParaRPr lang="en-US" sz="1800" dirty="0">
              <a:solidFill>
                <a:srgbClr val="4C4D50"/>
              </a:solidFill>
              <a:latin typeface="Helvetica Neue Medium" charset="0"/>
              <a:cs typeface="Helvetica Neue Medium" charset="0"/>
            </a:endParaRPr>
          </a:p>
          <a:p>
            <a:pPr marL="269962" lvl="1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</a:pPr>
            <a:endParaRPr lang="en-US" sz="1800" dirty="0">
              <a:solidFill>
                <a:srgbClr val="4C4D50"/>
              </a:solidFill>
              <a:latin typeface="Helvetica Neue Medium" charset="0"/>
              <a:cs typeface="Helvetica Neue Medium" charset="0"/>
            </a:endParaRPr>
          </a:p>
          <a:p>
            <a:pPr marL="740264" lvl="2" indent="-305483">
              <a:lnSpc>
                <a:spcPct val="120000"/>
              </a:lnSpc>
              <a:spcAft>
                <a:spcPts val="1141"/>
              </a:spcAft>
              <a:buClr>
                <a:srgbClr val="43ACDA"/>
              </a:buClr>
              <a:buSzPct val="123000"/>
              <a:buFont typeface="Wingdings" charset="0"/>
              <a:buChar char="Ø"/>
            </a:pPr>
            <a:endParaRPr lang="en-US" sz="1800" dirty="0">
              <a:solidFill>
                <a:srgbClr val="4C4D50"/>
              </a:solidFill>
              <a:latin typeface="Helvetica Neue Medium" charset="0"/>
              <a:cs typeface="Helvetica Neue Medium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196752"/>
            <a:ext cx="2036475" cy="5589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51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206043" y="237819"/>
            <a:ext cx="8537752" cy="103094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3800" dirty="0" smtClean="0">
                <a:latin typeface="Helvetica Neue Medium" charset="0"/>
                <a:cs typeface="Helvetica Neue Medium" charset="0"/>
              </a:rPr>
              <a:t>Управление интернетом</a:t>
            </a:r>
            <a:endParaRPr lang="en-US" sz="3800" dirty="0">
              <a:latin typeface="Helvetica Neue Medium" charset="0"/>
              <a:cs typeface="Helvetica Neue Medium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251521" y="980728"/>
            <a:ext cx="8492274" cy="5400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r>
              <a:rPr lang="ru-RU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«</a:t>
            </a:r>
            <a:r>
              <a:rPr lang="en-US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Internet Governance</a:t>
            </a:r>
            <a:r>
              <a:rPr lang="ru-RU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»</a:t>
            </a:r>
            <a:endParaRPr lang="en-US" sz="2100" dirty="0" smtClean="0">
              <a:solidFill>
                <a:srgbClr val="4C4D50"/>
              </a:solidFill>
              <a:latin typeface="Helvetica Neue Medium" charset="0"/>
              <a:cs typeface="Helvetica Neue Medium" charset="0"/>
            </a:endParaRPr>
          </a:p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r>
              <a:rPr lang="ru-RU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Рабочая группа по управлению интернетом при Генеральном секретаре ООН (2004-2005 гг.)</a:t>
            </a:r>
          </a:p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r>
              <a:rPr lang="ru-RU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Определение понятия «Управление Интернетом»</a:t>
            </a:r>
          </a:p>
          <a:p>
            <a:pPr marL="400050" lvl="2" indent="0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None/>
              <a:defRPr/>
            </a:pPr>
            <a:r>
              <a:rPr lang="ru-RU" sz="2000" b="1" i="1" dirty="0"/>
              <a:t>Управление Интернетом представляет собой разработку и применение правительствами, частным сектором и гражданским обществом, при выполнении ими своей соответствующей роли, общих принципов, норм, правил, процедур принятия решений и программ, регулирующих эволюцию и применение Интернета.</a:t>
            </a:r>
            <a:endParaRPr lang="ru-RU" sz="1700" b="1" dirty="0">
              <a:solidFill>
                <a:srgbClr val="4C4D50"/>
              </a:solidFill>
              <a:latin typeface="Helvetica Neue Medium" charset="0"/>
              <a:cs typeface="Helvetica Neue Medium" charset="0"/>
            </a:endParaRPr>
          </a:p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r>
              <a:rPr lang="ru-RU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Принцип «участия всех заинтересованных сторон» (</a:t>
            </a:r>
            <a:r>
              <a:rPr lang="en-US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multi-</a:t>
            </a:r>
            <a:r>
              <a:rPr lang="en-US" sz="2100" dirty="0" err="1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stakeholderism</a:t>
            </a:r>
            <a:r>
              <a:rPr lang="en-US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)</a:t>
            </a:r>
          </a:p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r>
              <a:rPr lang="ru-RU" sz="21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4 организационные модели управления интернетом</a:t>
            </a:r>
            <a:endParaRPr lang="en-US" sz="2100" dirty="0" smtClean="0">
              <a:solidFill>
                <a:srgbClr val="4C4D50"/>
              </a:solidFill>
              <a:latin typeface="Helvetica Neue Medium" charset="0"/>
              <a:cs typeface="Helvetica Neue Medium" charset="0"/>
            </a:endParaRPr>
          </a:p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endParaRPr lang="en-US" sz="2100" dirty="0">
              <a:solidFill>
                <a:srgbClr val="4C4D50"/>
              </a:solidFill>
              <a:latin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13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425828" y="692696"/>
            <a:ext cx="4434204" cy="1136104"/>
          </a:xfrm>
        </p:spPr>
        <p:txBody>
          <a:bodyPr/>
          <a:lstStyle/>
          <a:p>
            <a:r>
              <a:rPr lang="ru-RU" sz="6000" dirty="0" smtClean="0"/>
              <a:t>Вопросы?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4" name="Title 15"/>
          <p:cNvSpPr txBox="1">
            <a:spLocks/>
          </p:cNvSpPr>
          <p:nvPr/>
        </p:nvSpPr>
        <p:spPr>
          <a:xfrm>
            <a:off x="3347864" y="5805264"/>
            <a:ext cx="5328193" cy="13525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0" i="0" kern="1200">
                <a:solidFill>
                  <a:srgbClr val="A6D5EE"/>
                </a:solidFill>
                <a:latin typeface="Helvetica Neue Medium"/>
                <a:ea typeface="+mj-ea"/>
                <a:cs typeface="Helvetica Neue Medium"/>
              </a:defRPr>
            </a:lvl1pPr>
          </a:lstStyle>
          <a:p>
            <a:r>
              <a:rPr lang="ru-RU" sz="3600" dirty="0" smtClean="0"/>
              <a:t>Спасибо за внимание!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4374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323528" y="980728"/>
            <a:ext cx="8496944" cy="5544616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Сложности перевода</a:t>
            </a:r>
          </a:p>
          <a:p>
            <a:pPr marL="1257300" lvl="2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Английский оригинал </a:t>
            </a:r>
            <a:r>
              <a:rPr lang="en-US" b="1" i="1" dirty="0" smtClean="0">
                <a:solidFill>
                  <a:srgbClr val="C00000"/>
                </a:solidFill>
              </a:rPr>
              <a:t>TLD</a:t>
            </a:r>
            <a:endParaRPr lang="ru-RU" b="1" i="1" dirty="0" smtClean="0">
              <a:solidFill>
                <a:srgbClr val="C00000"/>
              </a:solidFill>
            </a:endParaRPr>
          </a:p>
          <a:p>
            <a:pPr marL="1257300" lvl="2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Общепринятое (устоявшееся) использование термина на национальных языках</a:t>
            </a:r>
            <a:endParaRPr lang="en-US" dirty="0" smtClean="0">
              <a:solidFill>
                <a:srgbClr val="002060"/>
              </a:solidFill>
            </a:endParaRPr>
          </a:p>
          <a:p>
            <a:pPr lvl="3"/>
            <a:r>
              <a:rPr lang="ru-RU" b="1" i="1" dirty="0" smtClean="0">
                <a:solidFill>
                  <a:srgbClr val="C00000"/>
                </a:solidFill>
              </a:rPr>
              <a:t>Домен верхнего уровня (общего пользования)</a:t>
            </a:r>
          </a:p>
          <a:p>
            <a:pPr marL="1257300" lvl="2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«Официальный» перевод международных организаций</a:t>
            </a:r>
          </a:p>
          <a:p>
            <a:pPr lvl="3"/>
            <a:r>
              <a:rPr lang="ru-RU" b="1" i="1" dirty="0" smtClean="0">
                <a:solidFill>
                  <a:srgbClr val="C00000"/>
                </a:solidFill>
              </a:rPr>
              <a:t>рДВУ</a:t>
            </a:r>
          </a:p>
          <a:p>
            <a:pPr marL="1257300" lvl="2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Использование в текстах нормативных актов</a:t>
            </a:r>
          </a:p>
          <a:p>
            <a:pPr lvl="3"/>
            <a:r>
              <a:rPr lang="ru-RU" b="1" i="1" dirty="0" smtClean="0">
                <a:solidFill>
                  <a:srgbClr val="C00000"/>
                </a:solidFill>
              </a:rPr>
              <a:t>Национальный домен первого уровня</a:t>
            </a:r>
          </a:p>
          <a:p>
            <a:pPr lvl="2"/>
            <a:endParaRPr lang="ru-RU" dirty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Неопределённый или неоднозначный объём отдельных терминов</a:t>
            </a:r>
          </a:p>
          <a:p>
            <a:pPr lvl="2"/>
            <a:r>
              <a:rPr lang="en-US" sz="1600" b="1" i="1" dirty="0" smtClean="0">
                <a:solidFill>
                  <a:srgbClr val="00B050"/>
                </a:solidFill>
              </a:rPr>
              <a:t>Internet Governance</a:t>
            </a:r>
          </a:p>
          <a:p>
            <a:pPr lvl="2"/>
            <a:r>
              <a:rPr lang="en-US" sz="1600" b="1" i="1" dirty="0" err="1" smtClean="0">
                <a:solidFill>
                  <a:srgbClr val="00B050"/>
                </a:solidFill>
              </a:rPr>
              <a:t>Multistakeholderism</a:t>
            </a:r>
            <a:endParaRPr lang="en-US" sz="1600" b="1" i="1" dirty="0" smtClean="0">
              <a:solidFill>
                <a:srgbClr val="00B050"/>
              </a:solidFill>
            </a:endParaRPr>
          </a:p>
          <a:p>
            <a:pPr lvl="2"/>
            <a:r>
              <a:rPr lang="en-US" sz="1600" b="1" i="1" dirty="0" smtClean="0">
                <a:solidFill>
                  <a:srgbClr val="00B050"/>
                </a:solidFill>
              </a:rPr>
              <a:t>Stewardship</a:t>
            </a:r>
            <a:endParaRPr lang="ru-RU" sz="1600" b="1" i="1" dirty="0">
              <a:solidFill>
                <a:srgbClr val="00B050"/>
              </a:solidFill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Умышленная или случайная подмена понятий</a:t>
            </a:r>
            <a:endParaRPr lang="en-US" sz="2400" dirty="0" smtClean="0">
              <a:solidFill>
                <a:srgbClr val="002060"/>
              </a:solidFill>
            </a:endParaRPr>
          </a:p>
          <a:p>
            <a:pPr lvl="2"/>
            <a:r>
              <a:rPr lang="en-US" sz="1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Multilateral vs. </a:t>
            </a:r>
            <a:r>
              <a:rPr lang="en-US" sz="16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Multistakeholder’s</a:t>
            </a:r>
            <a:endParaRPr lang="en-US" sz="1600" b="1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2"/>
            <a:r>
              <a:rPr lang="ru-RU" sz="1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Международная информационная безопасность </a:t>
            </a:r>
            <a:r>
              <a:rPr lang="en-US" sz="1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vs. </a:t>
            </a:r>
            <a:r>
              <a:rPr lang="ru-RU" sz="1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Кибербезопасность</a:t>
            </a:r>
            <a:endParaRPr lang="en-US" sz="16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648072"/>
          </a:xfrm>
        </p:spPr>
        <p:txBody>
          <a:bodyPr/>
          <a:lstStyle/>
          <a:p>
            <a:r>
              <a:rPr lang="ru-RU" dirty="0" smtClean="0"/>
              <a:t>Терминологические проблемы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2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206043" y="237819"/>
            <a:ext cx="8537752" cy="103094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3400" dirty="0" smtClean="0">
                <a:latin typeface="Helvetica Neue Medium" charset="0"/>
                <a:cs typeface="Helvetica Neue Medium" charset="0"/>
              </a:rPr>
              <a:t>Роль гражданского общества                     в управлении интернетом (Отчёт РГУИ)</a:t>
            </a:r>
            <a:r>
              <a:rPr lang="ru-RU" sz="3800" dirty="0" smtClean="0">
                <a:latin typeface="Helvetica Neue Medium" charset="0"/>
                <a:cs typeface="Helvetica Neue Medium" charset="0"/>
              </a:rPr>
              <a:t/>
            </a:r>
            <a:br>
              <a:rPr lang="ru-RU" sz="3800" dirty="0" smtClean="0">
                <a:latin typeface="Helvetica Neue Medium" charset="0"/>
                <a:cs typeface="Helvetica Neue Medium" charset="0"/>
              </a:rPr>
            </a:br>
            <a:endParaRPr lang="en-US" sz="3800" dirty="0">
              <a:latin typeface="Helvetica Neue Medium" charset="0"/>
              <a:cs typeface="Helvetica Neue Medium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251520" y="1419000"/>
            <a:ext cx="8640960" cy="4968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47500" lnSpcReduction="20000"/>
          </a:bodyPr>
          <a:lstStyle/>
          <a:p>
            <a:r>
              <a:rPr lang="ru-RU" dirty="0"/>
              <a:t>расширение информированности общественности и создание потенциала (знания, подготовка кадров, обмен опытом);</a:t>
            </a:r>
            <a:endParaRPr lang="en-US" dirty="0"/>
          </a:p>
          <a:p>
            <a:r>
              <a:rPr lang="ru-RU" dirty="0" smtClean="0"/>
              <a:t>содействие </a:t>
            </a:r>
            <a:r>
              <a:rPr lang="ru-RU" dirty="0"/>
              <a:t>достижению различных целей, отвечающих государственным интересам;</a:t>
            </a:r>
            <a:endParaRPr lang="en-US" dirty="0"/>
          </a:p>
          <a:p>
            <a:r>
              <a:rPr lang="ru-RU" dirty="0" smtClean="0"/>
              <a:t>содействие </a:t>
            </a:r>
            <a:r>
              <a:rPr lang="ru-RU" dirty="0"/>
              <a:t>созданию сетей;</a:t>
            </a:r>
            <a:endParaRPr lang="en-US" dirty="0"/>
          </a:p>
          <a:p>
            <a:r>
              <a:rPr lang="ru-RU" dirty="0" smtClean="0"/>
              <a:t>глобализация </a:t>
            </a:r>
            <a:r>
              <a:rPr lang="ru-RU" dirty="0"/>
              <a:t>граждан в ходе демократических процессов;</a:t>
            </a:r>
            <a:endParaRPr lang="en-US" dirty="0"/>
          </a:p>
          <a:p>
            <a:r>
              <a:rPr lang="ru-RU" dirty="0" smtClean="0"/>
              <a:t>решение </a:t>
            </a:r>
            <a:r>
              <a:rPr lang="ru-RU" dirty="0"/>
              <a:t>задач маргинальных групп населения, включая, например, общины-изгои и активистов низового уровня;</a:t>
            </a:r>
            <a:endParaRPr lang="en-US" dirty="0"/>
          </a:p>
          <a:p>
            <a:r>
              <a:rPr lang="ru-RU" dirty="0" smtClean="0"/>
              <a:t>участие </a:t>
            </a:r>
            <a:r>
              <a:rPr lang="ru-RU" dirty="0"/>
              <a:t>в политических процессах;</a:t>
            </a:r>
            <a:endParaRPr lang="en-US" dirty="0"/>
          </a:p>
          <a:p>
            <a:r>
              <a:rPr lang="ru-RU" dirty="0" smtClean="0"/>
              <a:t>предоставление </a:t>
            </a:r>
            <a:r>
              <a:rPr lang="ru-RU" dirty="0"/>
              <a:t>экспертов, специалистов, опыта и знаний по ряду направлений политики в области ИКТ;</a:t>
            </a:r>
            <a:endParaRPr lang="en-US" dirty="0"/>
          </a:p>
          <a:p>
            <a:r>
              <a:rPr lang="ru-RU" dirty="0" smtClean="0"/>
              <a:t>содействие </a:t>
            </a:r>
            <a:r>
              <a:rPr lang="ru-RU" dirty="0"/>
              <a:t>политическим процессам и проведению комплексной политики, которая была бы ориентирована на людей и предусматривала их широкое участие;</a:t>
            </a:r>
            <a:endParaRPr lang="en-US" dirty="0"/>
          </a:p>
          <a:p>
            <a:r>
              <a:rPr lang="ru-RU" dirty="0" smtClean="0"/>
              <a:t>научные </a:t>
            </a:r>
            <a:r>
              <a:rPr lang="ru-RU" dirty="0"/>
              <a:t>исследования и опытно-конструкторские разработки в области технологий и стандартов;</a:t>
            </a:r>
            <a:endParaRPr lang="en-US" dirty="0"/>
          </a:p>
          <a:p>
            <a:r>
              <a:rPr lang="ru-RU" dirty="0" smtClean="0"/>
              <a:t>развитие </a:t>
            </a:r>
            <a:r>
              <a:rPr lang="ru-RU" dirty="0"/>
              <a:t>и распространение передового опыта;</a:t>
            </a:r>
            <a:endParaRPr lang="en-US" dirty="0"/>
          </a:p>
          <a:p>
            <a:r>
              <a:rPr lang="ru-RU" dirty="0" smtClean="0"/>
              <a:t>содействие </a:t>
            </a:r>
            <a:r>
              <a:rPr lang="ru-RU" dirty="0"/>
              <a:t>в обеспечении соответствия политических и рыночных факторов потребностям всех членов общества;</a:t>
            </a:r>
            <a:endParaRPr lang="en-US" dirty="0"/>
          </a:p>
          <a:p>
            <a:r>
              <a:rPr lang="ru-RU" dirty="0" smtClean="0"/>
              <a:t>поощрение </a:t>
            </a:r>
            <a:r>
              <a:rPr lang="ru-RU" dirty="0"/>
              <a:t>социальной ответственности и практики рационального управления;</a:t>
            </a:r>
            <a:endParaRPr lang="en-US" dirty="0"/>
          </a:p>
          <a:p>
            <a:r>
              <a:rPr lang="ru-RU" dirty="0" smtClean="0"/>
              <a:t>пропаганда </a:t>
            </a:r>
            <a:r>
              <a:rPr lang="ru-RU" dirty="0"/>
              <a:t>разработки социальных проектов и организацию мероприятий особой важности, которые, возможно, не отвечают требованиям дня или доходности;</a:t>
            </a:r>
            <a:endParaRPr lang="en-US" dirty="0"/>
          </a:p>
          <a:p>
            <a:r>
              <a:rPr lang="ru-RU" dirty="0" smtClean="0"/>
              <a:t>содействие </a:t>
            </a:r>
            <a:r>
              <a:rPr lang="ru-RU" dirty="0"/>
              <a:t>формированию концепций информационного общества, ориентированного на человека, на основе прав человека, устойчивого развития, социальной справедливости и предоставления широких возможностей.</a:t>
            </a:r>
            <a:endParaRPr lang="en-US" dirty="0"/>
          </a:p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endParaRPr lang="en-US" sz="2100" dirty="0">
              <a:solidFill>
                <a:srgbClr val="4C4D50"/>
              </a:solidFill>
              <a:latin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1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206043" y="237819"/>
            <a:ext cx="8537752" cy="103094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3200" dirty="0" smtClean="0">
                <a:latin typeface="Helvetica Neue Medium" charset="0"/>
                <a:cs typeface="Helvetica Neue Medium" charset="0"/>
              </a:rPr>
              <a:t>Как участвовать в управлении интернетом</a:t>
            </a:r>
            <a:endParaRPr lang="en-US" sz="3200" dirty="0">
              <a:latin typeface="Helvetica Neue Medium" charset="0"/>
              <a:cs typeface="Helvetica Neue Medium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251521" y="980729"/>
            <a:ext cx="8492274" cy="5400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r>
              <a:rPr lang="en-US" sz="26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ICANN </a:t>
            </a:r>
            <a:r>
              <a:rPr lang="ru-RU" sz="26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и другие организации инфраструктуры интернета</a:t>
            </a:r>
          </a:p>
          <a:p>
            <a:pPr marL="671388" lvl="2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r>
              <a:rPr lang="en-US" sz="17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Regional Internet Registries (RIPE NCC et al.), Internet Society, IETF, IAB etc.</a:t>
            </a:r>
            <a:endParaRPr lang="ru-RU" sz="1700" dirty="0" smtClean="0">
              <a:solidFill>
                <a:srgbClr val="4C4D50"/>
              </a:solidFill>
              <a:latin typeface="Helvetica Neue Medium" charset="0"/>
              <a:cs typeface="Helvetica Neue Medium" charset="0"/>
            </a:endParaRPr>
          </a:p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r>
              <a:rPr lang="ru-RU" sz="26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Международный союз электросвязи, другие специализированные учреждения ООН и межправительственные организации</a:t>
            </a:r>
            <a:endParaRPr lang="en-US" sz="2600" dirty="0" smtClean="0">
              <a:solidFill>
                <a:srgbClr val="4C4D50"/>
              </a:solidFill>
              <a:latin typeface="Helvetica Neue Medium" charset="0"/>
              <a:cs typeface="Helvetica Neue Medium" charset="0"/>
            </a:endParaRPr>
          </a:p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r>
              <a:rPr lang="ru-RU" sz="26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Международные форумы по управлению интернетом</a:t>
            </a:r>
            <a:endParaRPr lang="en-US" sz="2600" dirty="0" smtClean="0">
              <a:solidFill>
                <a:srgbClr val="4C4D50"/>
              </a:solidFill>
              <a:latin typeface="Helvetica Neue Medium" charset="0"/>
              <a:cs typeface="Helvetica Neue Medium" charset="0"/>
            </a:endParaRPr>
          </a:p>
          <a:p>
            <a:pPr marL="671388" lvl="2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r>
              <a:rPr lang="en-US" sz="17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200</a:t>
            </a:r>
            <a:r>
              <a:rPr lang="ru-RU" sz="17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6</a:t>
            </a:r>
            <a:r>
              <a:rPr lang="en-US" sz="17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 </a:t>
            </a:r>
            <a:r>
              <a:rPr lang="ru-RU" sz="17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Афины, 2007 Рио-де-Жанейро, 2008 Хайдарабад, 2009 Шарм-эль-Шейх, 2010 Вильнюс, 2011 Найроби, 2012 Баку, 2013 </a:t>
            </a:r>
            <a:r>
              <a:rPr lang="ru-RU" sz="17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Бали, 2014 Стамбул</a:t>
            </a:r>
            <a:endParaRPr lang="ru-RU" sz="1700" dirty="0" smtClean="0">
              <a:solidFill>
                <a:srgbClr val="4C4D50"/>
              </a:solidFill>
              <a:latin typeface="Helvetica Neue Medium" charset="0"/>
              <a:cs typeface="Helvetica Neue Medium" charset="0"/>
            </a:endParaRPr>
          </a:p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r>
              <a:rPr lang="ru-RU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Региональные и национальные форумы по управлению интернетом</a:t>
            </a:r>
          </a:p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r>
              <a:rPr lang="en-US" dirty="0" err="1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NetMundial</a:t>
            </a:r>
            <a:r>
              <a:rPr lang="en-US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 (</a:t>
            </a:r>
            <a:r>
              <a:rPr lang="ru-RU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Сан-Паулу, апрель 2014 г</a:t>
            </a:r>
            <a:r>
              <a:rPr lang="ru-RU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.)</a:t>
            </a:r>
            <a:r>
              <a:rPr lang="en-US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, -&gt; </a:t>
            </a:r>
            <a:r>
              <a:rPr lang="en-US" dirty="0" err="1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GlobalNet</a:t>
            </a:r>
            <a:endParaRPr lang="ru-RU" dirty="0">
              <a:solidFill>
                <a:srgbClr val="4C4D50"/>
              </a:solidFill>
              <a:latin typeface="Helvetica Neue Medium" charset="0"/>
              <a:cs typeface="Helvetica Neue Medium" charset="0"/>
            </a:endParaRPr>
          </a:p>
          <a:p>
            <a:pPr marL="0" lvl="1" indent="0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None/>
              <a:defRPr/>
            </a:pPr>
            <a:endParaRPr lang="en-US" dirty="0">
              <a:solidFill>
                <a:srgbClr val="4C4D50"/>
              </a:solidFill>
              <a:latin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0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206043" y="237819"/>
            <a:ext cx="8537752" cy="103094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2600" dirty="0" smtClean="0">
                <a:latin typeface="Helvetica Neue Medium" charset="0"/>
                <a:cs typeface="Helvetica Neue Medium" charset="0"/>
              </a:rPr>
              <a:t>Основные (актуальные) правовые и иные проблемы</a:t>
            </a:r>
            <a:endParaRPr lang="en-US" sz="2600" dirty="0">
              <a:latin typeface="Helvetica Neue Medium" charset="0"/>
              <a:cs typeface="Helvetica Neue Medium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251521" y="980728"/>
            <a:ext cx="8492274" cy="5400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r>
              <a:rPr lang="ru-RU" sz="26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Развитие сетевой инфраструктуры интернета</a:t>
            </a:r>
          </a:p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r>
              <a:rPr lang="ru-RU" sz="26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Решение вопросов юрисдикции в интернете</a:t>
            </a:r>
          </a:p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r>
              <a:rPr lang="ru-RU" sz="26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Пределы и эффективность национального регулирования интернета</a:t>
            </a:r>
          </a:p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r>
              <a:rPr lang="ru-RU" sz="26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Возможности «отключения» интернета</a:t>
            </a:r>
          </a:p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r>
              <a:rPr lang="ru-RU" sz="2600" dirty="0" smtClean="0">
                <a:solidFill>
                  <a:srgbClr val="4C4D50"/>
                </a:solidFill>
                <a:latin typeface="Helvetica Neue Medium" charset="0"/>
                <a:cs typeface="Helvetica Neue Medium" charset="0"/>
              </a:rPr>
              <a:t>Недопустимость противоправного использования интернета</a:t>
            </a:r>
            <a:endParaRPr lang="ru-RU" sz="2600" dirty="0">
              <a:solidFill>
                <a:srgbClr val="4C4D50"/>
              </a:solidFill>
              <a:latin typeface="Helvetica Neue Medium" charset="0"/>
              <a:cs typeface="Helvetica Neue Medium" charset="0"/>
            </a:endParaRPr>
          </a:p>
          <a:p>
            <a:pPr marL="0" lvl="1" indent="0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None/>
              <a:defRPr/>
            </a:pPr>
            <a:endParaRPr lang="en-US" dirty="0">
              <a:solidFill>
                <a:srgbClr val="4C4D50"/>
              </a:solidFill>
              <a:latin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78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2"/>
            <p:extLst/>
          </p:nvPr>
        </p:nvGraphicFramePr>
        <p:xfrm>
          <a:off x="179509" y="1268411"/>
          <a:ext cx="8856986" cy="4968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493"/>
                <a:gridCol w="4428493"/>
              </a:tblGrid>
              <a:tr h="945115">
                <a:tc>
                  <a:txBody>
                    <a:bodyPr/>
                    <a:lstStyle/>
                    <a:p>
                      <a:r>
                        <a:rPr lang="en-US" dirty="0" smtClean="0"/>
                        <a:t>Sao</a:t>
                      </a:r>
                      <a:r>
                        <a:rPr lang="en-US" baseline="0" dirty="0" smtClean="0"/>
                        <a:t> Paolo’14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Tunis’05</a:t>
                      </a:r>
                      <a:endParaRPr lang="en-US" dirty="0"/>
                    </a:p>
                  </a:txBody>
                  <a:tcPr/>
                </a:tc>
              </a:tr>
              <a:tr h="2329560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Internet </a:t>
                      </a:r>
                      <a:r>
                        <a:rPr lang="en-US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governance</a:t>
                      </a:r>
                      <a:r>
                        <a:rPr lang="en-US" sz="18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should be built on democratic, </a:t>
                      </a:r>
                      <a:r>
                        <a:rPr lang="en-US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multistakeholder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processes, ensuring the meaningful and accountable participation of all stakeholders, including governments, the private sector, civil society, the </a:t>
                      </a:r>
                      <a:r>
                        <a:rPr lang="en-US" sz="18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technical community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the </a:t>
                      </a:r>
                      <a:r>
                        <a:rPr lang="en-US" sz="18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academic community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the </a:t>
                      </a:r>
                      <a:r>
                        <a:rPr lang="en-US" sz="1800" b="1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users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international </a:t>
                      </a:r>
                      <a:r>
                        <a:rPr lang="en-US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management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the Internet should be </a:t>
                      </a:r>
                      <a:r>
                        <a:rPr lang="en-US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multilateral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transparent and democratic, with the full involvement of governments, the private sector, civil society and </a:t>
                      </a:r>
                      <a:r>
                        <a:rPr lang="en-US" sz="1800" b="1" i="0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international organizations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1694226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respective roles and responsibilities of stakeholders should be </a:t>
                      </a:r>
                      <a:r>
                        <a:rPr lang="en-US" sz="1800" b="1" i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interpreted in a flexible manner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reference </a:t>
                      </a:r>
                      <a:r>
                        <a:rPr lang="en-US" sz="1800" b="1" i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the issue under discussion.</a:t>
                      </a:r>
                      <a:endParaRPr 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Policy authority for Internet-related public policy issues is the </a:t>
                      </a:r>
                      <a:r>
                        <a:rPr lang="en-US" sz="1800" b="1" i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sovereign right of States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They have rights and responsibilities for international Internet-related </a:t>
                      </a:r>
                      <a:r>
                        <a:rPr lang="en-US" sz="1800" b="1" i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 policy issues.</a:t>
                      </a:r>
                      <a:endParaRPr 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9320" y="116632"/>
            <a:ext cx="8707176" cy="1412131"/>
          </a:xfrm>
        </p:spPr>
        <p:txBody>
          <a:bodyPr/>
          <a:lstStyle/>
          <a:p>
            <a:r>
              <a:rPr lang="ru-RU" dirty="0">
                <a:latin typeface="Helvetica Neue Medium" charset="0"/>
                <a:cs typeface="Helvetica Neue Medium" charset="0"/>
              </a:rPr>
              <a:t>Сравнение документа Сан-Паулу (2014) г.              и Тунисской Повестки дня Всемирной встречи    по информационному обществу (2005 г.)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07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206043" y="237819"/>
            <a:ext cx="8537752" cy="103094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3800" dirty="0" smtClean="0">
                <a:latin typeface="Helvetica Neue Medium" charset="0"/>
                <a:cs typeface="Helvetica Neue Medium" charset="0"/>
              </a:rPr>
              <a:t>Существует ли возможность «отключения» интернета?</a:t>
            </a:r>
            <a:endParaRPr lang="en-US" sz="3800" dirty="0">
              <a:latin typeface="Helvetica Neue Medium" charset="0"/>
              <a:cs typeface="Helvetica Neue Medium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611561" y="1628800"/>
            <a:ext cx="8132234" cy="47525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271338" lvl="1" indent="-271338" defTabSz="434709">
              <a:lnSpc>
                <a:spcPct val="120000"/>
              </a:lnSpc>
              <a:spcAft>
                <a:spcPts val="1677"/>
              </a:spcAft>
              <a:buClr>
                <a:srgbClr val="43ACDA"/>
              </a:buClr>
              <a:buSzPct val="123000"/>
              <a:buFont typeface="Lucida Grande" charset="0"/>
              <a:buChar char="+"/>
              <a:defRPr/>
            </a:pPr>
            <a:endParaRPr lang="en-US" sz="2100" dirty="0">
              <a:solidFill>
                <a:srgbClr val="4C4D50"/>
              </a:solidFill>
              <a:latin typeface="Helvetica Neue Medium" charset="0"/>
              <a:cs typeface="Helvetica Neue Medium" charset="0"/>
            </a:endParaRP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924844"/>
            <a:ext cx="476250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8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GR Outreach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LGR Outreach presentation.potx</Template>
  <TotalTime>10262</TotalTime>
  <Words>1679</Words>
  <Application>Microsoft Office PowerPoint</Application>
  <PresentationFormat>On-screen Show (4:3)</PresentationFormat>
  <Paragraphs>208</Paragraphs>
  <Slides>30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ＭＳ Ｐゴシック</vt:lpstr>
      <vt:lpstr>Arial</vt:lpstr>
      <vt:lpstr>Calibri</vt:lpstr>
      <vt:lpstr>Helvetica Neue</vt:lpstr>
      <vt:lpstr>Helvetica Neue Light</vt:lpstr>
      <vt:lpstr>Helvetica Neue Medium</vt:lpstr>
      <vt:lpstr>Lucida Grande</vt:lpstr>
      <vt:lpstr>Wingdings</vt:lpstr>
      <vt:lpstr>LGR Outreach presentation</vt:lpstr>
      <vt:lpstr>PowerPoint Presentation</vt:lpstr>
      <vt:lpstr>План лекции</vt:lpstr>
      <vt:lpstr>Управление интернетом</vt:lpstr>
      <vt:lpstr>Терминологические проблемы</vt:lpstr>
      <vt:lpstr>Роль гражданского общества                     в управлении интернетом (Отчёт РГУИ) </vt:lpstr>
      <vt:lpstr>Как участвовать в управлении интернетом</vt:lpstr>
      <vt:lpstr>Основные (актуальные) правовые и иные проблемы</vt:lpstr>
      <vt:lpstr>Сравнение документа Сан-Паулу (2014) г.              и Тунисской Повестки дня Всемирной встречи    по информационному обществу (2005 г.)</vt:lpstr>
      <vt:lpstr>Существует ли возможность «отключения» интернета?</vt:lpstr>
      <vt:lpstr>Где находится «красная кнопка»?</vt:lpstr>
      <vt:lpstr>Уровни инфраструктуры интернета</vt:lpstr>
      <vt:lpstr>Каналы связи (подводные оптоволоконные линии)</vt:lpstr>
      <vt:lpstr>13 корневых серверов системы DNS</vt:lpstr>
      <vt:lpstr>Сетевая адресация (IP-адреса)</vt:lpstr>
      <vt:lpstr>Система доменных имён (DNS) </vt:lpstr>
      <vt:lpstr>Уровни DNS</vt:lpstr>
      <vt:lpstr>Уровни DNS (как это устроено)</vt:lpstr>
      <vt:lpstr>Виды доменов верхнего уровня</vt:lpstr>
      <vt:lpstr>страновые домены IDN </vt:lpstr>
      <vt:lpstr>Интернационализированные «новые» домены общего пользования</vt:lpstr>
      <vt:lpstr>Корпорация ICANN (ИКАНН)</vt:lpstr>
      <vt:lpstr>Корпорация ICANN (ИКАНН)</vt:lpstr>
      <vt:lpstr>Сайт ICANN в интернете</vt:lpstr>
      <vt:lpstr>Заявление департамента торговли США 14 марта 2014 г.</vt:lpstr>
      <vt:lpstr>Функции IANA</vt:lpstr>
      <vt:lpstr>Принципы передачи полномочий NTIA</vt:lpstr>
      <vt:lpstr>Роль NTIA в управлении инфраструктурой интернета</vt:lpstr>
      <vt:lpstr>Необходимые пояснения</vt:lpstr>
      <vt:lpstr>Перспективные вопросы управления интернетом</vt:lpstr>
      <vt:lpstr>Вопросы?  </vt:lpstr>
    </vt:vector>
  </TitlesOfParts>
  <Manager>Jim Trengrove</Manager>
  <Company>Internet Corporation for Assigned Names &amp; Numbers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ICANN &amp; Internet Ecosystem</dc:title>
  <dc:subject>Internet Governance</dc:subject>
  <dc:creator>Lynn Lipinski</dc:creator>
  <cp:keywords>ICANN internet governance</cp:keywords>
  <dc:description/>
  <cp:lastModifiedBy>Michael Yakushev</cp:lastModifiedBy>
  <cp:revision>317</cp:revision>
  <cp:lastPrinted>2013-02-07T22:29:55Z</cp:lastPrinted>
  <dcterms:created xsi:type="dcterms:W3CDTF">2013-02-01T20:13:10Z</dcterms:created>
  <dcterms:modified xsi:type="dcterms:W3CDTF">2014-10-03T05:53:06Z</dcterms:modified>
  <cp:category/>
</cp:coreProperties>
</file>