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20" r:id="rId1"/>
  </p:sldMasterIdLst>
  <p:notesMasterIdLst>
    <p:notesMasterId r:id="rId31"/>
  </p:notesMasterIdLst>
  <p:sldIdLst>
    <p:sldId id="256" r:id="rId2"/>
    <p:sldId id="257" r:id="rId3"/>
    <p:sldId id="284" r:id="rId4"/>
    <p:sldId id="288" r:id="rId5"/>
    <p:sldId id="259" r:id="rId6"/>
    <p:sldId id="260" r:id="rId7"/>
    <p:sldId id="261" r:id="rId8"/>
    <p:sldId id="289" r:id="rId9"/>
    <p:sldId id="292" r:id="rId10"/>
    <p:sldId id="290" r:id="rId11"/>
    <p:sldId id="262" r:id="rId12"/>
    <p:sldId id="263" r:id="rId13"/>
    <p:sldId id="264" r:id="rId14"/>
    <p:sldId id="274" r:id="rId15"/>
    <p:sldId id="265" r:id="rId16"/>
    <p:sldId id="268" r:id="rId17"/>
    <p:sldId id="270" r:id="rId18"/>
    <p:sldId id="271" r:id="rId19"/>
    <p:sldId id="272" r:id="rId20"/>
    <p:sldId id="273" r:id="rId21"/>
    <p:sldId id="291" r:id="rId22"/>
    <p:sldId id="266" r:id="rId23"/>
    <p:sldId id="277" r:id="rId24"/>
    <p:sldId id="278" r:id="rId25"/>
    <p:sldId id="279" r:id="rId26"/>
    <p:sldId id="275" r:id="rId27"/>
    <p:sldId id="285" r:id="rId28"/>
    <p:sldId id="286" r:id="rId29"/>
    <p:sldId id="280" r:id="rId30"/>
  </p:sldIdLst>
  <p:sldSz cx="9144000" cy="5143500" type="screen16x9"/>
  <p:notesSz cx="6858000" cy="9144000"/>
  <p:defaultTextStyle>
    <a:defPPr>
      <a:defRPr lang="ru-RU"/>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9169" autoAdjust="0"/>
  </p:normalViewPr>
  <p:slideViewPr>
    <p:cSldViewPr snapToGrid="0" snapToObjects="1">
      <p:cViewPr varScale="1">
        <p:scale>
          <a:sx n="137" d="100"/>
          <a:sy n="137" d="100"/>
        </p:scale>
        <p:origin x="-568" y="-112"/>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notesMaster" Target="notesMasters/notesMaster1.xml"/><Relationship Id="rId32" Type="http://schemas.openxmlformats.org/officeDocument/2006/relationships/printerSettings" Target="printerSettings/printerSettings1.bin"/><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presProps" Target="presProps.xml"/><Relationship Id="rId34" Type="http://schemas.openxmlformats.org/officeDocument/2006/relationships/viewProps" Target="viewProps.xml"/><Relationship Id="rId35" Type="http://schemas.openxmlformats.org/officeDocument/2006/relationships/theme" Target="theme/theme1.xml"/><Relationship Id="rId3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26156D-4358-6646-AE8D-CC65BD9B18A7}" type="doc">
      <dgm:prSet loTypeId="urn:microsoft.com/office/officeart/2005/8/layout/radial1" loCatId="" qsTypeId="urn:microsoft.com/office/officeart/2005/8/quickstyle/simple4" qsCatId="simple" csTypeId="urn:microsoft.com/office/officeart/2005/8/colors/accent1_2" csCatId="accent1" phldr="1"/>
      <dgm:spPr/>
      <dgm:t>
        <a:bodyPr/>
        <a:lstStyle/>
        <a:p>
          <a:endParaRPr lang="ru-RU"/>
        </a:p>
      </dgm:t>
    </dgm:pt>
    <dgm:pt modelId="{078429F5-1A99-D746-8E4D-46779C3FF8EF}">
      <dgm:prSet phldrT="[Текст]">
        <dgm:style>
          <a:lnRef idx="2">
            <a:schemeClr val="accent1"/>
          </a:lnRef>
          <a:fillRef idx="1">
            <a:schemeClr val="lt1"/>
          </a:fillRef>
          <a:effectRef idx="0">
            <a:schemeClr val="accent1"/>
          </a:effectRef>
          <a:fontRef idx="minor">
            <a:schemeClr val="dk1"/>
          </a:fontRef>
        </dgm:style>
      </dgm:prSet>
      <dgm:spPr/>
      <dgm:t>
        <a:bodyPr/>
        <a:lstStyle/>
        <a:p>
          <a:r>
            <a:rPr lang="uk-UA" noProof="0" smtClean="0"/>
            <a:t>Е-д</a:t>
          </a:r>
          <a:endParaRPr lang="uk-UA" noProof="0"/>
        </a:p>
      </dgm:t>
    </dgm:pt>
    <dgm:pt modelId="{E88A574F-06EC-884F-A21F-1C2EC508AEA7}" type="parTrans" cxnId="{DED53F2B-B383-BD4C-866A-DCA48BE8B3D7}">
      <dgm:prSet/>
      <dgm:spPr/>
      <dgm:t>
        <a:bodyPr/>
        <a:lstStyle/>
        <a:p>
          <a:endParaRPr lang="ru-RU"/>
        </a:p>
      </dgm:t>
    </dgm:pt>
    <dgm:pt modelId="{F76DCCF9-854F-1C49-AC37-3919862C161A}" type="sibTrans" cxnId="{DED53F2B-B383-BD4C-866A-DCA48BE8B3D7}">
      <dgm:prSet/>
      <dgm:spPr/>
      <dgm:t>
        <a:bodyPr/>
        <a:lstStyle/>
        <a:p>
          <a:endParaRPr lang="ru-RU"/>
        </a:p>
      </dgm:t>
    </dgm:pt>
    <dgm:pt modelId="{AAD3396F-F9F4-DB41-A338-AACE978FC0F1}">
      <dgm:prSet phldrT="[Текст]" custT="1">
        <dgm:style>
          <a:lnRef idx="2">
            <a:schemeClr val="accent1"/>
          </a:lnRef>
          <a:fillRef idx="1">
            <a:schemeClr val="lt1"/>
          </a:fillRef>
          <a:effectRef idx="0">
            <a:schemeClr val="accent1"/>
          </a:effectRef>
          <a:fontRef idx="minor">
            <a:schemeClr val="dk1"/>
          </a:fontRef>
        </dgm:style>
      </dgm:prSet>
      <dgm:spPr/>
      <dgm:t>
        <a:bodyPr/>
        <a:lstStyle/>
        <a:p>
          <a:r>
            <a:rPr lang="uk-UA" sz="1600" noProof="0" dirty="0" smtClean="0"/>
            <a:t>Е-урядування</a:t>
          </a:r>
          <a:endParaRPr lang="uk-UA" sz="1600" noProof="0" dirty="0"/>
        </a:p>
      </dgm:t>
    </dgm:pt>
    <dgm:pt modelId="{C055E067-6442-0941-89D9-C8474AC2E620}" type="parTrans" cxnId="{0A7A0832-A8A7-A343-8E2C-109BD64D187F}">
      <dgm:prSet>
        <dgm:style>
          <a:lnRef idx="2">
            <a:schemeClr val="accent1"/>
          </a:lnRef>
          <a:fillRef idx="1">
            <a:schemeClr val="lt1"/>
          </a:fillRef>
          <a:effectRef idx="0">
            <a:schemeClr val="accent1"/>
          </a:effectRef>
          <a:fontRef idx="minor">
            <a:schemeClr val="dk1"/>
          </a:fontRef>
        </dgm:style>
      </dgm:prSet>
      <dgm:spPr/>
      <dgm:t>
        <a:bodyPr/>
        <a:lstStyle/>
        <a:p>
          <a:endParaRPr lang="uk-UA" noProof="0"/>
        </a:p>
      </dgm:t>
    </dgm:pt>
    <dgm:pt modelId="{3C687EC3-3DDA-6844-BAE2-9B1904ACBEF1}" type="sibTrans" cxnId="{0A7A0832-A8A7-A343-8E2C-109BD64D187F}">
      <dgm:prSet/>
      <dgm:spPr/>
      <dgm:t>
        <a:bodyPr/>
        <a:lstStyle/>
        <a:p>
          <a:endParaRPr lang="ru-RU"/>
        </a:p>
      </dgm:t>
    </dgm:pt>
    <dgm:pt modelId="{42FF8364-895F-7D4D-9005-190B6E33C805}">
      <dgm:prSet phldrT="[Текст]" custT="1">
        <dgm:style>
          <a:lnRef idx="2">
            <a:schemeClr val="accent1"/>
          </a:lnRef>
          <a:fillRef idx="1">
            <a:schemeClr val="lt1"/>
          </a:fillRef>
          <a:effectRef idx="0">
            <a:schemeClr val="accent1"/>
          </a:effectRef>
          <a:fontRef idx="minor">
            <a:schemeClr val="dk1"/>
          </a:fontRef>
        </dgm:style>
      </dgm:prSet>
      <dgm:spPr/>
      <dgm:t>
        <a:bodyPr/>
        <a:lstStyle/>
        <a:p>
          <a:r>
            <a:rPr lang="uk-UA" sz="1800" noProof="0" smtClean="0"/>
            <a:t>Е-суд</a:t>
          </a:r>
          <a:endParaRPr lang="uk-UA" sz="1800" noProof="0"/>
        </a:p>
      </dgm:t>
    </dgm:pt>
    <dgm:pt modelId="{B98A3950-492A-0744-81FB-42A4E8069E4B}" type="parTrans" cxnId="{7789B8BD-7EB5-494E-8571-FD84996A9E72}">
      <dgm:prSet>
        <dgm:style>
          <a:lnRef idx="2">
            <a:schemeClr val="accent1"/>
          </a:lnRef>
          <a:fillRef idx="1">
            <a:schemeClr val="lt1"/>
          </a:fillRef>
          <a:effectRef idx="0">
            <a:schemeClr val="accent1"/>
          </a:effectRef>
          <a:fontRef idx="minor">
            <a:schemeClr val="dk1"/>
          </a:fontRef>
        </dgm:style>
      </dgm:prSet>
      <dgm:spPr/>
      <dgm:t>
        <a:bodyPr/>
        <a:lstStyle/>
        <a:p>
          <a:endParaRPr lang="uk-UA" noProof="0"/>
        </a:p>
      </dgm:t>
    </dgm:pt>
    <dgm:pt modelId="{671A8441-9991-A246-BC7A-EFE3988BC92D}" type="sibTrans" cxnId="{7789B8BD-7EB5-494E-8571-FD84996A9E72}">
      <dgm:prSet/>
      <dgm:spPr/>
      <dgm:t>
        <a:bodyPr/>
        <a:lstStyle/>
        <a:p>
          <a:endParaRPr lang="ru-RU"/>
        </a:p>
      </dgm:t>
    </dgm:pt>
    <dgm:pt modelId="{14B304B0-E733-5A4B-B159-44839AF66333}">
      <dgm:prSet phldrT="[Текст]" custT="1">
        <dgm:style>
          <a:lnRef idx="2">
            <a:schemeClr val="accent1"/>
          </a:lnRef>
          <a:fillRef idx="1">
            <a:schemeClr val="lt1"/>
          </a:fillRef>
          <a:effectRef idx="0">
            <a:schemeClr val="accent1"/>
          </a:effectRef>
          <a:fontRef idx="minor">
            <a:schemeClr val="dk1"/>
          </a:fontRef>
        </dgm:style>
      </dgm:prSet>
      <dgm:spPr/>
      <dgm:t>
        <a:bodyPr/>
        <a:lstStyle/>
        <a:p>
          <a:r>
            <a:rPr lang="uk-UA" sz="1800" noProof="0" dirty="0" smtClean="0"/>
            <a:t>Е-</a:t>
          </a:r>
          <a:r>
            <a:rPr lang="uk-UA" sz="1800" noProof="0" dirty="0" smtClean="0"/>
            <a:t>форум</a:t>
          </a:r>
          <a:endParaRPr lang="uk-UA" sz="1800" noProof="0" dirty="0"/>
        </a:p>
      </dgm:t>
    </dgm:pt>
    <dgm:pt modelId="{B3A5F582-AD46-5C4A-BFDC-575D0FAF300A}" type="parTrans" cxnId="{79D87502-2A5E-CA45-BB7E-97306D88B967}">
      <dgm:prSet>
        <dgm:style>
          <a:lnRef idx="2">
            <a:schemeClr val="accent1"/>
          </a:lnRef>
          <a:fillRef idx="1">
            <a:schemeClr val="lt1"/>
          </a:fillRef>
          <a:effectRef idx="0">
            <a:schemeClr val="accent1"/>
          </a:effectRef>
          <a:fontRef idx="minor">
            <a:schemeClr val="dk1"/>
          </a:fontRef>
        </dgm:style>
      </dgm:prSet>
      <dgm:spPr/>
      <dgm:t>
        <a:bodyPr/>
        <a:lstStyle/>
        <a:p>
          <a:endParaRPr lang="uk-UA" noProof="0"/>
        </a:p>
      </dgm:t>
    </dgm:pt>
    <dgm:pt modelId="{23534CC2-7BB4-6147-B5F4-690E17221EA6}" type="sibTrans" cxnId="{79D87502-2A5E-CA45-BB7E-97306D88B967}">
      <dgm:prSet/>
      <dgm:spPr/>
      <dgm:t>
        <a:bodyPr/>
        <a:lstStyle/>
        <a:p>
          <a:endParaRPr lang="ru-RU"/>
        </a:p>
      </dgm:t>
    </dgm:pt>
    <dgm:pt modelId="{857A072E-4E26-8A4B-9EBA-3C6BEE6F9F32}">
      <dgm:prSet phldrT="[Текст]" custT="1">
        <dgm:style>
          <a:lnRef idx="2">
            <a:schemeClr val="accent1"/>
          </a:lnRef>
          <a:fillRef idx="1">
            <a:schemeClr val="lt1"/>
          </a:fillRef>
          <a:effectRef idx="0">
            <a:schemeClr val="accent1"/>
          </a:effectRef>
          <a:fontRef idx="minor">
            <a:schemeClr val="dk1"/>
          </a:fontRef>
        </dgm:style>
      </dgm:prSet>
      <dgm:spPr/>
      <dgm:t>
        <a:bodyPr/>
        <a:lstStyle/>
        <a:p>
          <a:r>
            <a:rPr lang="uk-UA" sz="1400" noProof="0" dirty="0" smtClean="0"/>
            <a:t>Е-консультування</a:t>
          </a:r>
          <a:endParaRPr lang="uk-UA" sz="1400" noProof="0" dirty="0"/>
        </a:p>
      </dgm:t>
    </dgm:pt>
    <dgm:pt modelId="{533B224A-48A3-2146-B7BF-FE188CB1D3E1}" type="parTrans" cxnId="{2EA4B79D-15EE-554F-A7FF-428DCF4F781F}">
      <dgm:prSet>
        <dgm:style>
          <a:lnRef idx="2">
            <a:schemeClr val="accent1"/>
          </a:lnRef>
          <a:fillRef idx="1">
            <a:schemeClr val="lt1"/>
          </a:fillRef>
          <a:effectRef idx="0">
            <a:schemeClr val="accent1"/>
          </a:effectRef>
          <a:fontRef idx="minor">
            <a:schemeClr val="dk1"/>
          </a:fontRef>
        </dgm:style>
      </dgm:prSet>
      <dgm:spPr/>
      <dgm:t>
        <a:bodyPr/>
        <a:lstStyle/>
        <a:p>
          <a:endParaRPr lang="uk-UA" noProof="0"/>
        </a:p>
      </dgm:t>
    </dgm:pt>
    <dgm:pt modelId="{76E7BA1A-C027-E441-A939-73F903EF55DB}" type="sibTrans" cxnId="{2EA4B79D-15EE-554F-A7FF-428DCF4F781F}">
      <dgm:prSet/>
      <dgm:spPr/>
      <dgm:t>
        <a:bodyPr/>
        <a:lstStyle/>
        <a:p>
          <a:endParaRPr lang="ru-RU"/>
        </a:p>
      </dgm:t>
    </dgm:pt>
    <dgm:pt modelId="{E80B8925-E7FD-1C48-9017-8046AC0B202E}">
      <dgm:prSet phldrT="[Текст]" custT="1"/>
      <dgm:spPr/>
      <dgm:t>
        <a:bodyPr/>
        <a:lstStyle/>
        <a:p>
          <a:endParaRPr lang="uk-UA" sz="1800" noProof="0"/>
        </a:p>
      </dgm:t>
    </dgm:pt>
    <dgm:pt modelId="{6FE3DDDD-6D2B-E041-A634-49B835E500A2}" type="parTrans" cxnId="{E99455C5-38FE-094B-BCC4-A9CA79B3F110}">
      <dgm:prSet/>
      <dgm:spPr/>
      <dgm:t>
        <a:bodyPr/>
        <a:lstStyle/>
        <a:p>
          <a:endParaRPr lang="ru-RU"/>
        </a:p>
      </dgm:t>
    </dgm:pt>
    <dgm:pt modelId="{4EDEC62E-FAAC-BD48-854E-408EACEB9F7C}" type="sibTrans" cxnId="{E99455C5-38FE-094B-BCC4-A9CA79B3F110}">
      <dgm:prSet/>
      <dgm:spPr/>
      <dgm:t>
        <a:bodyPr/>
        <a:lstStyle/>
        <a:p>
          <a:endParaRPr lang="ru-RU"/>
        </a:p>
      </dgm:t>
    </dgm:pt>
    <dgm:pt modelId="{46E02D51-649C-8549-BC02-3612F275A86B}">
      <dgm:prSet phldrT="[Текст]" custT="1">
        <dgm:style>
          <a:lnRef idx="2">
            <a:schemeClr val="accent1"/>
          </a:lnRef>
          <a:fillRef idx="1">
            <a:schemeClr val="lt1"/>
          </a:fillRef>
          <a:effectRef idx="0">
            <a:schemeClr val="accent1"/>
          </a:effectRef>
          <a:fontRef idx="minor">
            <a:schemeClr val="dk1"/>
          </a:fontRef>
        </dgm:style>
      </dgm:prSet>
      <dgm:spPr/>
      <dgm:t>
        <a:bodyPr/>
        <a:lstStyle/>
        <a:p>
          <a:r>
            <a:rPr lang="uk-UA" sz="1400" noProof="0" dirty="0" smtClean="0"/>
            <a:t>Е-голосування</a:t>
          </a:r>
          <a:endParaRPr lang="uk-UA" sz="1400" noProof="0" dirty="0"/>
        </a:p>
      </dgm:t>
    </dgm:pt>
    <dgm:pt modelId="{FD7F3C22-A497-F744-9643-1EEF6BD7B59F}" type="sibTrans" cxnId="{62817B15-63C2-884D-BF2B-73988FB32FF7}">
      <dgm:prSet/>
      <dgm:spPr/>
      <dgm:t>
        <a:bodyPr/>
        <a:lstStyle/>
        <a:p>
          <a:endParaRPr lang="ru-RU"/>
        </a:p>
      </dgm:t>
    </dgm:pt>
    <dgm:pt modelId="{250D4BFA-D7D4-0340-8801-22709F0051D2}" type="parTrans" cxnId="{62817B15-63C2-884D-BF2B-73988FB32FF7}">
      <dgm:prSet>
        <dgm:style>
          <a:lnRef idx="2">
            <a:schemeClr val="accent1"/>
          </a:lnRef>
          <a:fillRef idx="1">
            <a:schemeClr val="lt1"/>
          </a:fillRef>
          <a:effectRef idx="0">
            <a:schemeClr val="accent1"/>
          </a:effectRef>
          <a:fontRef idx="minor">
            <a:schemeClr val="dk1"/>
          </a:fontRef>
        </dgm:style>
      </dgm:prSet>
      <dgm:spPr/>
      <dgm:t>
        <a:bodyPr/>
        <a:lstStyle/>
        <a:p>
          <a:endParaRPr lang="uk-UA" noProof="0"/>
        </a:p>
      </dgm:t>
    </dgm:pt>
    <dgm:pt modelId="{0DF82B99-9D0F-E542-801B-6FEA54B31479}">
      <dgm:prSet phldrT="[Текст]" custT="1">
        <dgm:style>
          <a:lnRef idx="2">
            <a:schemeClr val="accent1"/>
          </a:lnRef>
          <a:fillRef idx="1">
            <a:schemeClr val="lt1"/>
          </a:fillRef>
          <a:effectRef idx="0">
            <a:schemeClr val="accent1"/>
          </a:effectRef>
          <a:fontRef idx="minor">
            <a:schemeClr val="dk1"/>
          </a:fontRef>
        </dgm:style>
      </dgm:prSet>
      <dgm:spPr/>
      <dgm:t>
        <a:bodyPr/>
        <a:lstStyle/>
        <a:p>
          <a:r>
            <a:rPr lang="uk-UA" sz="1600" noProof="0" dirty="0" smtClean="0"/>
            <a:t>Е</a:t>
          </a:r>
          <a:r>
            <a:rPr lang="uk-UA" sz="1600" noProof="0" dirty="0" smtClean="0"/>
            <a:t>-парламент, законодавство, ініціатива…</a:t>
          </a:r>
          <a:r>
            <a:rPr lang="uk-UA" sz="1600" noProof="0" dirty="0" smtClean="0"/>
            <a:t>..</a:t>
          </a:r>
          <a:endParaRPr lang="uk-UA" sz="1600" noProof="0" dirty="0"/>
        </a:p>
      </dgm:t>
    </dgm:pt>
    <dgm:pt modelId="{376D351F-9914-0A44-87E4-38976675A91C}" type="parTrans" cxnId="{C0BDB1E0-A554-2A46-B9B2-B60172DE014B}">
      <dgm:prSet>
        <dgm:style>
          <a:lnRef idx="2">
            <a:schemeClr val="accent1"/>
          </a:lnRef>
          <a:fillRef idx="1">
            <a:schemeClr val="lt1"/>
          </a:fillRef>
          <a:effectRef idx="0">
            <a:schemeClr val="accent1"/>
          </a:effectRef>
          <a:fontRef idx="minor">
            <a:schemeClr val="dk1"/>
          </a:fontRef>
        </dgm:style>
      </dgm:prSet>
      <dgm:spPr/>
      <dgm:t>
        <a:bodyPr/>
        <a:lstStyle/>
        <a:p>
          <a:endParaRPr lang="uk-UA" noProof="0"/>
        </a:p>
      </dgm:t>
    </dgm:pt>
    <dgm:pt modelId="{3BA1DB37-4CDF-AE4D-B271-4057AC3F82B1}" type="sibTrans" cxnId="{C0BDB1E0-A554-2A46-B9B2-B60172DE014B}">
      <dgm:prSet/>
      <dgm:spPr/>
      <dgm:t>
        <a:bodyPr/>
        <a:lstStyle/>
        <a:p>
          <a:endParaRPr lang="ru-RU"/>
        </a:p>
      </dgm:t>
    </dgm:pt>
    <dgm:pt modelId="{5FF0C089-6978-AD4A-BF98-93C1A4467445}">
      <dgm:prSet phldrT="[Текст]" custT="1">
        <dgm:style>
          <a:lnRef idx="2">
            <a:schemeClr val="accent1"/>
          </a:lnRef>
          <a:fillRef idx="1">
            <a:schemeClr val="lt1"/>
          </a:fillRef>
          <a:effectRef idx="0">
            <a:schemeClr val="accent1"/>
          </a:effectRef>
          <a:fontRef idx="minor">
            <a:schemeClr val="dk1"/>
          </a:fontRef>
        </dgm:style>
      </dgm:prSet>
      <dgm:spPr/>
      <dgm:t>
        <a:bodyPr/>
        <a:lstStyle/>
        <a:p>
          <a:r>
            <a:rPr lang="uk-UA" sz="1800" noProof="0" dirty="0" smtClean="0"/>
            <a:t>Е-</a:t>
          </a:r>
          <a:r>
            <a:rPr lang="uk-UA" sz="1800" noProof="0" dirty="0" smtClean="0"/>
            <a:t>петиції</a:t>
          </a:r>
          <a:endParaRPr lang="uk-UA" sz="1800" noProof="0" dirty="0"/>
        </a:p>
      </dgm:t>
    </dgm:pt>
    <dgm:pt modelId="{E79ECE2C-9C41-EB41-BD0D-EB77D4EFAA40}" type="sibTrans" cxnId="{C3A7D7B0-1778-254C-830A-4F09886129D1}">
      <dgm:prSet/>
      <dgm:spPr/>
      <dgm:t>
        <a:bodyPr/>
        <a:lstStyle/>
        <a:p>
          <a:endParaRPr lang="ru-RU"/>
        </a:p>
      </dgm:t>
    </dgm:pt>
    <dgm:pt modelId="{F907B041-B711-A24A-B175-7F7A8C450C79}" type="parTrans" cxnId="{C3A7D7B0-1778-254C-830A-4F09886129D1}">
      <dgm:prSet>
        <dgm:style>
          <a:lnRef idx="2">
            <a:schemeClr val="accent1"/>
          </a:lnRef>
          <a:fillRef idx="1">
            <a:schemeClr val="lt1"/>
          </a:fillRef>
          <a:effectRef idx="0">
            <a:schemeClr val="accent1"/>
          </a:effectRef>
          <a:fontRef idx="minor">
            <a:schemeClr val="dk1"/>
          </a:fontRef>
        </dgm:style>
      </dgm:prSet>
      <dgm:spPr/>
      <dgm:t>
        <a:bodyPr/>
        <a:lstStyle/>
        <a:p>
          <a:endParaRPr lang="uk-UA" noProof="0"/>
        </a:p>
      </dgm:t>
    </dgm:pt>
    <dgm:pt modelId="{137F5305-4235-6043-ABEF-CA7F882C9988}" type="pres">
      <dgm:prSet presAssocID="{B226156D-4358-6646-AE8D-CC65BD9B18A7}" presName="cycle" presStyleCnt="0">
        <dgm:presLayoutVars>
          <dgm:chMax val="1"/>
          <dgm:dir/>
          <dgm:animLvl val="ctr"/>
          <dgm:resizeHandles val="exact"/>
        </dgm:presLayoutVars>
      </dgm:prSet>
      <dgm:spPr/>
      <dgm:t>
        <a:bodyPr/>
        <a:lstStyle/>
        <a:p>
          <a:endParaRPr lang="ru-RU"/>
        </a:p>
      </dgm:t>
    </dgm:pt>
    <dgm:pt modelId="{25272BAA-8E65-E447-982F-0003E023582F}" type="pres">
      <dgm:prSet presAssocID="{078429F5-1A99-D746-8E4D-46779C3FF8EF}" presName="centerShape" presStyleLbl="node0" presStyleIdx="0" presStyleCnt="1"/>
      <dgm:spPr/>
      <dgm:t>
        <a:bodyPr/>
        <a:lstStyle/>
        <a:p>
          <a:endParaRPr lang="ru-RU"/>
        </a:p>
      </dgm:t>
    </dgm:pt>
    <dgm:pt modelId="{E5391FC0-0E4A-1844-9FCA-36AAEEFBB452}" type="pres">
      <dgm:prSet presAssocID="{F907B041-B711-A24A-B175-7F7A8C450C79}" presName="Name9" presStyleLbl="parChTrans1D2" presStyleIdx="0" presStyleCnt="7"/>
      <dgm:spPr/>
      <dgm:t>
        <a:bodyPr/>
        <a:lstStyle/>
        <a:p>
          <a:endParaRPr lang="ru-RU"/>
        </a:p>
      </dgm:t>
    </dgm:pt>
    <dgm:pt modelId="{EB1F7BB7-F45F-6B4B-9E6A-D0AC1F7C2545}" type="pres">
      <dgm:prSet presAssocID="{F907B041-B711-A24A-B175-7F7A8C450C79}" presName="connTx" presStyleLbl="parChTrans1D2" presStyleIdx="0" presStyleCnt="7"/>
      <dgm:spPr/>
      <dgm:t>
        <a:bodyPr/>
        <a:lstStyle/>
        <a:p>
          <a:endParaRPr lang="ru-RU"/>
        </a:p>
      </dgm:t>
    </dgm:pt>
    <dgm:pt modelId="{80B11218-FA7B-C343-A338-2F7E98FA2661}" type="pres">
      <dgm:prSet presAssocID="{5FF0C089-6978-AD4A-BF98-93C1A4467445}" presName="node" presStyleLbl="node1" presStyleIdx="0" presStyleCnt="7" custScaleX="176739">
        <dgm:presLayoutVars>
          <dgm:bulletEnabled val="1"/>
        </dgm:presLayoutVars>
      </dgm:prSet>
      <dgm:spPr/>
      <dgm:t>
        <a:bodyPr/>
        <a:lstStyle/>
        <a:p>
          <a:endParaRPr lang="ru-RU"/>
        </a:p>
      </dgm:t>
    </dgm:pt>
    <dgm:pt modelId="{21ED286A-0C26-B342-A935-389FA5803676}" type="pres">
      <dgm:prSet presAssocID="{B3A5F582-AD46-5C4A-BFDC-575D0FAF300A}" presName="Name9" presStyleLbl="parChTrans1D2" presStyleIdx="1" presStyleCnt="7"/>
      <dgm:spPr/>
      <dgm:t>
        <a:bodyPr/>
        <a:lstStyle/>
        <a:p>
          <a:endParaRPr lang="ru-RU"/>
        </a:p>
      </dgm:t>
    </dgm:pt>
    <dgm:pt modelId="{7C4C75AF-C1C8-6749-A4DE-74F3F68ACD52}" type="pres">
      <dgm:prSet presAssocID="{B3A5F582-AD46-5C4A-BFDC-575D0FAF300A}" presName="connTx" presStyleLbl="parChTrans1D2" presStyleIdx="1" presStyleCnt="7"/>
      <dgm:spPr/>
      <dgm:t>
        <a:bodyPr/>
        <a:lstStyle/>
        <a:p>
          <a:endParaRPr lang="ru-RU"/>
        </a:p>
      </dgm:t>
    </dgm:pt>
    <dgm:pt modelId="{D3B44811-EBCE-4043-8941-757D99181295}" type="pres">
      <dgm:prSet presAssocID="{14B304B0-E733-5A4B-B159-44839AF66333}" presName="node" presStyleLbl="node1" presStyleIdx="1" presStyleCnt="7" custScaleX="186996" custRadScaleRad="112817" custRadScaleInc="28342">
        <dgm:presLayoutVars>
          <dgm:bulletEnabled val="1"/>
        </dgm:presLayoutVars>
      </dgm:prSet>
      <dgm:spPr/>
      <dgm:t>
        <a:bodyPr/>
        <a:lstStyle/>
        <a:p>
          <a:endParaRPr lang="ru-RU"/>
        </a:p>
      </dgm:t>
    </dgm:pt>
    <dgm:pt modelId="{F6DFC512-C857-8C42-9983-8E91D1E8251B}" type="pres">
      <dgm:prSet presAssocID="{533B224A-48A3-2146-B7BF-FE188CB1D3E1}" presName="Name9" presStyleLbl="parChTrans1D2" presStyleIdx="2" presStyleCnt="7"/>
      <dgm:spPr/>
      <dgm:t>
        <a:bodyPr/>
        <a:lstStyle/>
        <a:p>
          <a:endParaRPr lang="ru-RU"/>
        </a:p>
      </dgm:t>
    </dgm:pt>
    <dgm:pt modelId="{D8E4EAC2-C72E-7649-90F1-1123DD488442}" type="pres">
      <dgm:prSet presAssocID="{533B224A-48A3-2146-B7BF-FE188CB1D3E1}" presName="connTx" presStyleLbl="parChTrans1D2" presStyleIdx="2" presStyleCnt="7"/>
      <dgm:spPr/>
      <dgm:t>
        <a:bodyPr/>
        <a:lstStyle/>
        <a:p>
          <a:endParaRPr lang="ru-RU"/>
        </a:p>
      </dgm:t>
    </dgm:pt>
    <dgm:pt modelId="{FE8149D1-82DE-7C46-8C0E-63D4FC87ABCD}" type="pres">
      <dgm:prSet presAssocID="{857A072E-4E26-8A4B-9EBA-3C6BEE6F9F32}" presName="node" presStyleLbl="node1" presStyleIdx="2" presStyleCnt="7" custScaleX="219798" custRadScaleRad="115240" custRadScaleInc="-4301">
        <dgm:presLayoutVars>
          <dgm:bulletEnabled val="1"/>
        </dgm:presLayoutVars>
      </dgm:prSet>
      <dgm:spPr/>
      <dgm:t>
        <a:bodyPr/>
        <a:lstStyle/>
        <a:p>
          <a:endParaRPr lang="ru-RU"/>
        </a:p>
      </dgm:t>
    </dgm:pt>
    <dgm:pt modelId="{9E045683-A993-9A40-B1D1-7F59ED767D51}" type="pres">
      <dgm:prSet presAssocID="{C055E067-6442-0941-89D9-C8474AC2E620}" presName="Name9" presStyleLbl="parChTrans1D2" presStyleIdx="3" presStyleCnt="7"/>
      <dgm:spPr/>
      <dgm:t>
        <a:bodyPr/>
        <a:lstStyle/>
        <a:p>
          <a:endParaRPr lang="ru-RU"/>
        </a:p>
      </dgm:t>
    </dgm:pt>
    <dgm:pt modelId="{B4F8C7B7-D5E7-C149-802A-B3C1861C6FEB}" type="pres">
      <dgm:prSet presAssocID="{C055E067-6442-0941-89D9-C8474AC2E620}" presName="connTx" presStyleLbl="parChTrans1D2" presStyleIdx="3" presStyleCnt="7"/>
      <dgm:spPr/>
      <dgm:t>
        <a:bodyPr/>
        <a:lstStyle/>
        <a:p>
          <a:endParaRPr lang="ru-RU"/>
        </a:p>
      </dgm:t>
    </dgm:pt>
    <dgm:pt modelId="{5B78E57C-4583-F249-A285-99AAF55A7994}" type="pres">
      <dgm:prSet presAssocID="{AAD3396F-F9F4-DB41-A338-AACE978FC0F1}" presName="node" presStyleLbl="node1" presStyleIdx="3" presStyleCnt="7" custScaleX="210729" custRadScaleRad="130479" custRadScaleInc="-66703">
        <dgm:presLayoutVars>
          <dgm:bulletEnabled val="1"/>
        </dgm:presLayoutVars>
      </dgm:prSet>
      <dgm:spPr/>
      <dgm:t>
        <a:bodyPr/>
        <a:lstStyle/>
        <a:p>
          <a:endParaRPr lang="ru-RU"/>
        </a:p>
      </dgm:t>
    </dgm:pt>
    <dgm:pt modelId="{AD7FE3B8-4546-6344-B87A-8E0DD2E9D1AA}" type="pres">
      <dgm:prSet presAssocID="{376D351F-9914-0A44-87E4-38976675A91C}" presName="Name9" presStyleLbl="parChTrans1D2" presStyleIdx="4" presStyleCnt="7"/>
      <dgm:spPr/>
      <dgm:t>
        <a:bodyPr/>
        <a:lstStyle/>
        <a:p>
          <a:endParaRPr lang="ru-RU"/>
        </a:p>
      </dgm:t>
    </dgm:pt>
    <dgm:pt modelId="{5040AA40-7DE7-8947-8D7E-C01FD8C55CFA}" type="pres">
      <dgm:prSet presAssocID="{376D351F-9914-0A44-87E4-38976675A91C}" presName="connTx" presStyleLbl="parChTrans1D2" presStyleIdx="4" presStyleCnt="7"/>
      <dgm:spPr/>
      <dgm:t>
        <a:bodyPr/>
        <a:lstStyle/>
        <a:p>
          <a:endParaRPr lang="ru-RU"/>
        </a:p>
      </dgm:t>
    </dgm:pt>
    <dgm:pt modelId="{540C9F3C-3DF1-B543-A7B2-A10A5B39298C}" type="pres">
      <dgm:prSet presAssocID="{0DF82B99-9D0F-E542-801B-6FEA54B31479}" presName="node" presStyleLbl="node1" presStyleIdx="4" presStyleCnt="7" custScaleX="366437" custRadScaleRad="111907" custRadScaleInc="44749">
        <dgm:presLayoutVars>
          <dgm:bulletEnabled val="1"/>
        </dgm:presLayoutVars>
      </dgm:prSet>
      <dgm:spPr/>
      <dgm:t>
        <a:bodyPr/>
        <a:lstStyle/>
        <a:p>
          <a:endParaRPr lang="ru-RU"/>
        </a:p>
      </dgm:t>
    </dgm:pt>
    <dgm:pt modelId="{14ECAA83-9F99-BE47-9852-CEE6F4F3E571}" type="pres">
      <dgm:prSet presAssocID="{250D4BFA-D7D4-0340-8801-22709F0051D2}" presName="Name9" presStyleLbl="parChTrans1D2" presStyleIdx="5" presStyleCnt="7"/>
      <dgm:spPr/>
      <dgm:t>
        <a:bodyPr/>
        <a:lstStyle/>
        <a:p>
          <a:endParaRPr lang="ru-RU"/>
        </a:p>
      </dgm:t>
    </dgm:pt>
    <dgm:pt modelId="{0D6FC70D-498E-0D4A-98AC-587DF95B88E8}" type="pres">
      <dgm:prSet presAssocID="{250D4BFA-D7D4-0340-8801-22709F0051D2}" presName="connTx" presStyleLbl="parChTrans1D2" presStyleIdx="5" presStyleCnt="7"/>
      <dgm:spPr/>
      <dgm:t>
        <a:bodyPr/>
        <a:lstStyle/>
        <a:p>
          <a:endParaRPr lang="ru-RU"/>
        </a:p>
      </dgm:t>
    </dgm:pt>
    <dgm:pt modelId="{7C38607A-7465-C145-93B2-228009D8A7A2}" type="pres">
      <dgm:prSet presAssocID="{46E02D51-649C-8549-BC02-3612F275A86B}" presName="node" presStyleLbl="node1" presStyleIdx="5" presStyleCnt="7" custScaleX="186996" custRadScaleRad="113897" custRadScaleInc="3755">
        <dgm:presLayoutVars>
          <dgm:bulletEnabled val="1"/>
        </dgm:presLayoutVars>
      </dgm:prSet>
      <dgm:spPr/>
      <dgm:t>
        <a:bodyPr/>
        <a:lstStyle/>
        <a:p>
          <a:endParaRPr lang="ru-RU"/>
        </a:p>
      </dgm:t>
    </dgm:pt>
    <dgm:pt modelId="{240CB18F-C507-1743-AF7E-EBA79848667C}" type="pres">
      <dgm:prSet presAssocID="{B98A3950-492A-0744-81FB-42A4E8069E4B}" presName="Name9" presStyleLbl="parChTrans1D2" presStyleIdx="6" presStyleCnt="7"/>
      <dgm:spPr/>
      <dgm:t>
        <a:bodyPr/>
        <a:lstStyle/>
        <a:p>
          <a:endParaRPr lang="ru-RU"/>
        </a:p>
      </dgm:t>
    </dgm:pt>
    <dgm:pt modelId="{F97BF8AA-B37A-1A40-9BE1-E6E190B22FEE}" type="pres">
      <dgm:prSet presAssocID="{B98A3950-492A-0744-81FB-42A4E8069E4B}" presName="connTx" presStyleLbl="parChTrans1D2" presStyleIdx="6" presStyleCnt="7"/>
      <dgm:spPr/>
      <dgm:t>
        <a:bodyPr/>
        <a:lstStyle/>
        <a:p>
          <a:endParaRPr lang="ru-RU"/>
        </a:p>
      </dgm:t>
    </dgm:pt>
    <dgm:pt modelId="{A89326F9-6024-1243-AA3D-7CEF24922952}" type="pres">
      <dgm:prSet presAssocID="{42FF8364-895F-7D4D-9005-190B6E33C805}" presName="node" presStyleLbl="node1" presStyleIdx="6" presStyleCnt="7" custScaleX="186996" custRadScaleRad="116339" custRadScaleInc="-32418">
        <dgm:presLayoutVars>
          <dgm:bulletEnabled val="1"/>
        </dgm:presLayoutVars>
      </dgm:prSet>
      <dgm:spPr/>
      <dgm:t>
        <a:bodyPr/>
        <a:lstStyle/>
        <a:p>
          <a:endParaRPr lang="ru-RU"/>
        </a:p>
      </dgm:t>
    </dgm:pt>
  </dgm:ptLst>
  <dgm:cxnLst>
    <dgm:cxn modelId="{47913D19-49ED-6B4B-8CEF-600F4BA85595}" type="presOf" srcId="{B98A3950-492A-0744-81FB-42A4E8069E4B}" destId="{240CB18F-C507-1743-AF7E-EBA79848667C}" srcOrd="0" destOrd="0" presId="urn:microsoft.com/office/officeart/2005/8/layout/radial1"/>
    <dgm:cxn modelId="{C0BDB1E0-A554-2A46-B9B2-B60172DE014B}" srcId="{078429F5-1A99-D746-8E4D-46779C3FF8EF}" destId="{0DF82B99-9D0F-E542-801B-6FEA54B31479}" srcOrd="4" destOrd="0" parTransId="{376D351F-9914-0A44-87E4-38976675A91C}" sibTransId="{3BA1DB37-4CDF-AE4D-B271-4057AC3F82B1}"/>
    <dgm:cxn modelId="{2BF4D751-20D1-CD48-B589-21ACF80BC9B3}" type="presOf" srcId="{B98A3950-492A-0744-81FB-42A4E8069E4B}" destId="{F97BF8AA-B37A-1A40-9BE1-E6E190B22FEE}" srcOrd="1" destOrd="0" presId="urn:microsoft.com/office/officeart/2005/8/layout/radial1"/>
    <dgm:cxn modelId="{2952ADF6-8A01-0742-9D6B-998D46C181F8}" type="presOf" srcId="{F907B041-B711-A24A-B175-7F7A8C450C79}" destId="{E5391FC0-0E4A-1844-9FCA-36AAEEFBB452}" srcOrd="0" destOrd="0" presId="urn:microsoft.com/office/officeart/2005/8/layout/radial1"/>
    <dgm:cxn modelId="{534AE938-8554-8145-B0BB-78DBBE87100E}" type="presOf" srcId="{B226156D-4358-6646-AE8D-CC65BD9B18A7}" destId="{137F5305-4235-6043-ABEF-CA7F882C9988}" srcOrd="0" destOrd="0" presId="urn:microsoft.com/office/officeart/2005/8/layout/radial1"/>
    <dgm:cxn modelId="{A9AFD425-5598-B043-B4E6-A97A3289A4E9}" type="presOf" srcId="{5FF0C089-6978-AD4A-BF98-93C1A4467445}" destId="{80B11218-FA7B-C343-A338-2F7E98FA2661}" srcOrd="0" destOrd="0" presId="urn:microsoft.com/office/officeart/2005/8/layout/radial1"/>
    <dgm:cxn modelId="{2EA4B79D-15EE-554F-A7FF-428DCF4F781F}" srcId="{078429F5-1A99-D746-8E4D-46779C3FF8EF}" destId="{857A072E-4E26-8A4B-9EBA-3C6BEE6F9F32}" srcOrd="2" destOrd="0" parTransId="{533B224A-48A3-2146-B7BF-FE188CB1D3E1}" sibTransId="{76E7BA1A-C027-E441-A939-73F903EF55DB}"/>
    <dgm:cxn modelId="{0A7A0832-A8A7-A343-8E2C-109BD64D187F}" srcId="{078429F5-1A99-D746-8E4D-46779C3FF8EF}" destId="{AAD3396F-F9F4-DB41-A338-AACE978FC0F1}" srcOrd="3" destOrd="0" parTransId="{C055E067-6442-0941-89D9-C8474AC2E620}" sibTransId="{3C687EC3-3DDA-6844-BAE2-9B1904ACBEF1}"/>
    <dgm:cxn modelId="{0F01DA01-A1AF-1546-8891-7AD255ABC196}" type="presOf" srcId="{F907B041-B711-A24A-B175-7F7A8C450C79}" destId="{EB1F7BB7-F45F-6B4B-9E6A-D0AC1F7C2545}" srcOrd="1" destOrd="0" presId="urn:microsoft.com/office/officeart/2005/8/layout/radial1"/>
    <dgm:cxn modelId="{DC477278-2E0E-0849-9A33-61D938CD5085}" type="presOf" srcId="{C055E067-6442-0941-89D9-C8474AC2E620}" destId="{9E045683-A993-9A40-B1D1-7F59ED767D51}" srcOrd="0" destOrd="0" presId="urn:microsoft.com/office/officeart/2005/8/layout/radial1"/>
    <dgm:cxn modelId="{FEC74E1A-24B1-C943-97D6-83557AA19458}" type="presOf" srcId="{14B304B0-E733-5A4B-B159-44839AF66333}" destId="{D3B44811-EBCE-4043-8941-757D99181295}" srcOrd="0" destOrd="0" presId="urn:microsoft.com/office/officeart/2005/8/layout/radial1"/>
    <dgm:cxn modelId="{78C281FB-5ECD-6C4A-940F-007BA7225727}" type="presOf" srcId="{0DF82B99-9D0F-E542-801B-6FEA54B31479}" destId="{540C9F3C-3DF1-B543-A7B2-A10A5B39298C}" srcOrd="0" destOrd="0" presId="urn:microsoft.com/office/officeart/2005/8/layout/radial1"/>
    <dgm:cxn modelId="{81BA54FB-13D0-7E44-A642-7870D18F1E13}" type="presOf" srcId="{250D4BFA-D7D4-0340-8801-22709F0051D2}" destId="{0D6FC70D-498E-0D4A-98AC-587DF95B88E8}" srcOrd="1" destOrd="0" presId="urn:microsoft.com/office/officeart/2005/8/layout/radial1"/>
    <dgm:cxn modelId="{2A5D8F7B-881C-0642-B6F6-BA2B8E263139}" type="presOf" srcId="{46E02D51-649C-8549-BC02-3612F275A86B}" destId="{7C38607A-7465-C145-93B2-228009D8A7A2}" srcOrd="0" destOrd="0" presId="urn:microsoft.com/office/officeart/2005/8/layout/radial1"/>
    <dgm:cxn modelId="{C085CE60-246E-9D42-B5C0-25C4B4555F7F}" type="presOf" srcId="{B3A5F582-AD46-5C4A-BFDC-575D0FAF300A}" destId="{7C4C75AF-C1C8-6749-A4DE-74F3F68ACD52}" srcOrd="1" destOrd="0" presId="urn:microsoft.com/office/officeart/2005/8/layout/radial1"/>
    <dgm:cxn modelId="{C3A7D7B0-1778-254C-830A-4F09886129D1}" srcId="{078429F5-1A99-D746-8E4D-46779C3FF8EF}" destId="{5FF0C089-6978-AD4A-BF98-93C1A4467445}" srcOrd="0" destOrd="0" parTransId="{F907B041-B711-A24A-B175-7F7A8C450C79}" sibTransId="{E79ECE2C-9C41-EB41-BD0D-EB77D4EFAA40}"/>
    <dgm:cxn modelId="{4B8C4EB9-640A-C041-B738-DD7C4C8E6525}" type="presOf" srcId="{376D351F-9914-0A44-87E4-38976675A91C}" destId="{AD7FE3B8-4546-6344-B87A-8E0DD2E9D1AA}" srcOrd="0" destOrd="0" presId="urn:microsoft.com/office/officeart/2005/8/layout/radial1"/>
    <dgm:cxn modelId="{D43D16F5-92DF-B64B-AFE1-309B162EACE5}" type="presOf" srcId="{C055E067-6442-0941-89D9-C8474AC2E620}" destId="{B4F8C7B7-D5E7-C149-802A-B3C1861C6FEB}" srcOrd="1" destOrd="0" presId="urn:microsoft.com/office/officeart/2005/8/layout/radial1"/>
    <dgm:cxn modelId="{B58D4311-8AA7-4341-9214-AFAD5336FAE3}" type="presOf" srcId="{078429F5-1A99-D746-8E4D-46779C3FF8EF}" destId="{25272BAA-8E65-E447-982F-0003E023582F}" srcOrd="0" destOrd="0" presId="urn:microsoft.com/office/officeart/2005/8/layout/radial1"/>
    <dgm:cxn modelId="{7789B8BD-7EB5-494E-8571-FD84996A9E72}" srcId="{078429F5-1A99-D746-8E4D-46779C3FF8EF}" destId="{42FF8364-895F-7D4D-9005-190B6E33C805}" srcOrd="6" destOrd="0" parTransId="{B98A3950-492A-0744-81FB-42A4E8069E4B}" sibTransId="{671A8441-9991-A246-BC7A-EFE3988BC92D}"/>
    <dgm:cxn modelId="{5CD6D5DE-1A12-9A44-A3AE-6F37A2802A41}" type="presOf" srcId="{533B224A-48A3-2146-B7BF-FE188CB1D3E1}" destId="{F6DFC512-C857-8C42-9983-8E91D1E8251B}" srcOrd="0" destOrd="0" presId="urn:microsoft.com/office/officeart/2005/8/layout/radial1"/>
    <dgm:cxn modelId="{11820EFF-5D7B-1541-A850-5ACB8C8F297F}" type="presOf" srcId="{250D4BFA-D7D4-0340-8801-22709F0051D2}" destId="{14ECAA83-9F99-BE47-9852-CEE6F4F3E571}" srcOrd="0" destOrd="0" presId="urn:microsoft.com/office/officeart/2005/8/layout/radial1"/>
    <dgm:cxn modelId="{6F041729-B1EF-4846-B765-099C88451C37}" type="presOf" srcId="{B3A5F582-AD46-5C4A-BFDC-575D0FAF300A}" destId="{21ED286A-0C26-B342-A935-389FA5803676}" srcOrd="0" destOrd="0" presId="urn:microsoft.com/office/officeart/2005/8/layout/radial1"/>
    <dgm:cxn modelId="{BF7CA9B0-551B-8E45-8DC7-963D368CF8F6}" type="presOf" srcId="{AAD3396F-F9F4-DB41-A338-AACE978FC0F1}" destId="{5B78E57C-4583-F249-A285-99AAF55A7994}" srcOrd="0" destOrd="0" presId="urn:microsoft.com/office/officeart/2005/8/layout/radial1"/>
    <dgm:cxn modelId="{DED53F2B-B383-BD4C-866A-DCA48BE8B3D7}" srcId="{B226156D-4358-6646-AE8D-CC65BD9B18A7}" destId="{078429F5-1A99-D746-8E4D-46779C3FF8EF}" srcOrd="0" destOrd="0" parTransId="{E88A574F-06EC-884F-A21F-1C2EC508AEA7}" sibTransId="{F76DCCF9-854F-1C49-AC37-3919862C161A}"/>
    <dgm:cxn modelId="{79D87502-2A5E-CA45-BB7E-97306D88B967}" srcId="{078429F5-1A99-D746-8E4D-46779C3FF8EF}" destId="{14B304B0-E733-5A4B-B159-44839AF66333}" srcOrd="1" destOrd="0" parTransId="{B3A5F582-AD46-5C4A-BFDC-575D0FAF300A}" sibTransId="{23534CC2-7BB4-6147-B5F4-690E17221EA6}"/>
    <dgm:cxn modelId="{A0E3A9FE-0DBF-8847-B419-319BF9FCA895}" type="presOf" srcId="{533B224A-48A3-2146-B7BF-FE188CB1D3E1}" destId="{D8E4EAC2-C72E-7649-90F1-1123DD488442}" srcOrd="1" destOrd="0" presId="urn:microsoft.com/office/officeart/2005/8/layout/radial1"/>
    <dgm:cxn modelId="{E1F508B7-0E07-D249-9D6E-F3CC83E0487B}" type="presOf" srcId="{42FF8364-895F-7D4D-9005-190B6E33C805}" destId="{A89326F9-6024-1243-AA3D-7CEF24922952}" srcOrd="0" destOrd="0" presId="urn:microsoft.com/office/officeart/2005/8/layout/radial1"/>
    <dgm:cxn modelId="{E99455C5-38FE-094B-BCC4-A9CA79B3F110}" srcId="{B226156D-4358-6646-AE8D-CC65BD9B18A7}" destId="{E80B8925-E7FD-1C48-9017-8046AC0B202E}" srcOrd="1" destOrd="0" parTransId="{6FE3DDDD-6D2B-E041-A634-49B835E500A2}" sibTransId="{4EDEC62E-FAAC-BD48-854E-408EACEB9F7C}"/>
    <dgm:cxn modelId="{62817B15-63C2-884D-BF2B-73988FB32FF7}" srcId="{078429F5-1A99-D746-8E4D-46779C3FF8EF}" destId="{46E02D51-649C-8549-BC02-3612F275A86B}" srcOrd="5" destOrd="0" parTransId="{250D4BFA-D7D4-0340-8801-22709F0051D2}" sibTransId="{FD7F3C22-A497-F744-9643-1EEF6BD7B59F}"/>
    <dgm:cxn modelId="{FE682CAA-830A-B244-B0C0-80AD51355CA2}" type="presOf" srcId="{857A072E-4E26-8A4B-9EBA-3C6BEE6F9F32}" destId="{FE8149D1-82DE-7C46-8C0E-63D4FC87ABCD}" srcOrd="0" destOrd="0" presId="urn:microsoft.com/office/officeart/2005/8/layout/radial1"/>
    <dgm:cxn modelId="{64AF9CC6-671B-E246-AEB5-1013781471C0}" type="presOf" srcId="{376D351F-9914-0A44-87E4-38976675A91C}" destId="{5040AA40-7DE7-8947-8D7E-C01FD8C55CFA}" srcOrd="1" destOrd="0" presId="urn:microsoft.com/office/officeart/2005/8/layout/radial1"/>
    <dgm:cxn modelId="{CA4EEE1F-5334-D245-ACAE-3699A733F370}" type="presParOf" srcId="{137F5305-4235-6043-ABEF-CA7F882C9988}" destId="{25272BAA-8E65-E447-982F-0003E023582F}" srcOrd="0" destOrd="0" presId="urn:microsoft.com/office/officeart/2005/8/layout/radial1"/>
    <dgm:cxn modelId="{677A34DA-8E65-3B44-AEA5-8375D5815273}" type="presParOf" srcId="{137F5305-4235-6043-ABEF-CA7F882C9988}" destId="{E5391FC0-0E4A-1844-9FCA-36AAEEFBB452}" srcOrd="1" destOrd="0" presId="urn:microsoft.com/office/officeart/2005/8/layout/radial1"/>
    <dgm:cxn modelId="{94F78553-A2CD-AA4B-BDEB-395D5F7F496B}" type="presParOf" srcId="{E5391FC0-0E4A-1844-9FCA-36AAEEFBB452}" destId="{EB1F7BB7-F45F-6B4B-9E6A-D0AC1F7C2545}" srcOrd="0" destOrd="0" presId="urn:microsoft.com/office/officeart/2005/8/layout/radial1"/>
    <dgm:cxn modelId="{619F0E2B-62D8-8D47-9DC4-424B1A6DAE97}" type="presParOf" srcId="{137F5305-4235-6043-ABEF-CA7F882C9988}" destId="{80B11218-FA7B-C343-A338-2F7E98FA2661}" srcOrd="2" destOrd="0" presId="urn:microsoft.com/office/officeart/2005/8/layout/radial1"/>
    <dgm:cxn modelId="{7EDBBC8A-F3E0-B240-AB6E-9A0D2FC980C4}" type="presParOf" srcId="{137F5305-4235-6043-ABEF-CA7F882C9988}" destId="{21ED286A-0C26-B342-A935-389FA5803676}" srcOrd="3" destOrd="0" presId="urn:microsoft.com/office/officeart/2005/8/layout/radial1"/>
    <dgm:cxn modelId="{6F24C7C8-5B00-8F4B-A7E3-EED6DFE1D5B2}" type="presParOf" srcId="{21ED286A-0C26-B342-A935-389FA5803676}" destId="{7C4C75AF-C1C8-6749-A4DE-74F3F68ACD52}" srcOrd="0" destOrd="0" presId="urn:microsoft.com/office/officeart/2005/8/layout/radial1"/>
    <dgm:cxn modelId="{134ABEED-0281-CE4A-AFAD-2E52272A575D}" type="presParOf" srcId="{137F5305-4235-6043-ABEF-CA7F882C9988}" destId="{D3B44811-EBCE-4043-8941-757D99181295}" srcOrd="4" destOrd="0" presId="urn:microsoft.com/office/officeart/2005/8/layout/radial1"/>
    <dgm:cxn modelId="{C927068F-CF16-E341-9560-703ED7267E23}" type="presParOf" srcId="{137F5305-4235-6043-ABEF-CA7F882C9988}" destId="{F6DFC512-C857-8C42-9983-8E91D1E8251B}" srcOrd="5" destOrd="0" presId="urn:microsoft.com/office/officeart/2005/8/layout/radial1"/>
    <dgm:cxn modelId="{9B12995D-3A6D-304E-AF46-4527FDAE3174}" type="presParOf" srcId="{F6DFC512-C857-8C42-9983-8E91D1E8251B}" destId="{D8E4EAC2-C72E-7649-90F1-1123DD488442}" srcOrd="0" destOrd="0" presId="urn:microsoft.com/office/officeart/2005/8/layout/radial1"/>
    <dgm:cxn modelId="{54E29F96-05CB-F941-ABD4-6417DE3CB6E2}" type="presParOf" srcId="{137F5305-4235-6043-ABEF-CA7F882C9988}" destId="{FE8149D1-82DE-7C46-8C0E-63D4FC87ABCD}" srcOrd="6" destOrd="0" presId="urn:microsoft.com/office/officeart/2005/8/layout/radial1"/>
    <dgm:cxn modelId="{1A6D3CA5-CEFA-FB4C-8805-2C6A68FCA260}" type="presParOf" srcId="{137F5305-4235-6043-ABEF-CA7F882C9988}" destId="{9E045683-A993-9A40-B1D1-7F59ED767D51}" srcOrd="7" destOrd="0" presId="urn:microsoft.com/office/officeart/2005/8/layout/radial1"/>
    <dgm:cxn modelId="{1463C567-D819-1C4F-9E45-2208F2CF9012}" type="presParOf" srcId="{9E045683-A993-9A40-B1D1-7F59ED767D51}" destId="{B4F8C7B7-D5E7-C149-802A-B3C1861C6FEB}" srcOrd="0" destOrd="0" presId="urn:microsoft.com/office/officeart/2005/8/layout/radial1"/>
    <dgm:cxn modelId="{054AAA6E-9351-5444-8FC4-B4B6CDB2574B}" type="presParOf" srcId="{137F5305-4235-6043-ABEF-CA7F882C9988}" destId="{5B78E57C-4583-F249-A285-99AAF55A7994}" srcOrd="8" destOrd="0" presId="urn:microsoft.com/office/officeart/2005/8/layout/radial1"/>
    <dgm:cxn modelId="{FAB5C0CB-F7B7-D64F-9F01-7DFBFF75C19C}" type="presParOf" srcId="{137F5305-4235-6043-ABEF-CA7F882C9988}" destId="{AD7FE3B8-4546-6344-B87A-8E0DD2E9D1AA}" srcOrd="9" destOrd="0" presId="urn:microsoft.com/office/officeart/2005/8/layout/radial1"/>
    <dgm:cxn modelId="{D7EC7D68-8559-A14A-A1A3-DA270BE67D21}" type="presParOf" srcId="{AD7FE3B8-4546-6344-B87A-8E0DD2E9D1AA}" destId="{5040AA40-7DE7-8947-8D7E-C01FD8C55CFA}" srcOrd="0" destOrd="0" presId="urn:microsoft.com/office/officeart/2005/8/layout/radial1"/>
    <dgm:cxn modelId="{382DFE65-D3BD-C74E-A9B5-6A2B2F4B438A}" type="presParOf" srcId="{137F5305-4235-6043-ABEF-CA7F882C9988}" destId="{540C9F3C-3DF1-B543-A7B2-A10A5B39298C}" srcOrd="10" destOrd="0" presId="urn:microsoft.com/office/officeart/2005/8/layout/radial1"/>
    <dgm:cxn modelId="{050F6117-E481-2C49-B32D-ACA902F41BD4}" type="presParOf" srcId="{137F5305-4235-6043-ABEF-CA7F882C9988}" destId="{14ECAA83-9F99-BE47-9852-CEE6F4F3E571}" srcOrd="11" destOrd="0" presId="urn:microsoft.com/office/officeart/2005/8/layout/radial1"/>
    <dgm:cxn modelId="{28096590-9E71-4047-A32A-768AD887A998}" type="presParOf" srcId="{14ECAA83-9F99-BE47-9852-CEE6F4F3E571}" destId="{0D6FC70D-498E-0D4A-98AC-587DF95B88E8}" srcOrd="0" destOrd="0" presId="urn:microsoft.com/office/officeart/2005/8/layout/radial1"/>
    <dgm:cxn modelId="{6FF88FF8-F558-FD4C-9465-0DFA39545025}" type="presParOf" srcId="{137F5305-4235-6043-ABEF-CA7F882C9988}" destId="{7C38607A-7465-C145-93B2-228009D8A7A2}" srcOrd="12" destOrd="0" presId="urn:microsoft.com/office/officeart/2005/8/layout/radial1"/>
    <dgm:cxn modelId="{62DD95C0-48AF-7645-8983-40C038E239DF}" type="presParOf" srcId="{137F5305-4235-6043-ABEF-CA7F882C9988}" destId="{240CB18F-C507-1743-AF7E-EBA79848667C}" srcOrd="13" destOrd="0" presId="urn:microsoft.com/office/officeart/2005/8/layout/radial1"/>
    <dgm:cxn modelId="{67F1BEFA-B637-254D-ACAB-AA18E2B3B025}" type="presParOf" srcId="{240CB18F-C507-1743-AF7E-EBA79848667C}" destId="{F97BF8AA-B37A-1A40-9BE1-E6E190B22FEE}" srcOrd="0" destOrd="0" presId="urn:microsoft.com/office/officeart/2005/8/layout/radial1"/>
    <dgm:cxn modelId="{989EBEA8-0558-4A43-84BA-4AE6B4E4BC15}" type="presParOf" srcId="{137F5305-4235-6043-ABEF-CA7F882C9988}" destId="{A89326F9-6024-1243-AA3D-7CEF24922952}" srcOrd="14"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272BAA-8E65-E447-982F-0003E023582F}">
      <dsp:nvSpPr>
        <dsp:cNvPr id="0" name=""/>
        <dsp:cNvSpPr/>
      </dsp:nvSpPr>
      <dsp:spPr>
        <a:xfrm>
          <a:off x="2622013" y="1187535"/>
          <a:ext cx="790277" cy="790277"/>
        </a:xfrm>
        <a:prstGeom prst="ellipse">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uk-UA" sz="2800" kern="1200" noProof="0" smtClean="0"/>
            <a:t>Е-д</a:t>
          </a:r>
          <a:endParaRPr lang="uk-UA" sz="2800" kern="1200" noProof="0"/>
        </a:p>
      </dsp:txBody>
      <dsp:txXfrm>
        <a:off x="2737746" y="1303268"/>
        <a:ext cx="558811" cy="558811"/>
      </dsp:txXfrm>
    </dsp:sp>
    <dsp:sp modelId="{E5391FC0-0E4A-1844-9FCA-36AAEEFBB452}">
      <dsp:nvSpPr>
        <dsp:cNvPr id="0" name=""/>
        <dsp:cNvSpPr/>
      </dsp:nvSpPr>
      <dsp:spPr>
        <a:xfrm rot="16200000">
          <a:off x="2819804" y="978520"/>
          <a:ext cx="394695" cy="23334"/>
        </a:xfrm>
        <a:custGeom>
          <a:avLst/>
          <a:gdLst/>
          <a:ahLst/>
          <a:cxnLst/>
          <a:rect l="0" t="0" r="0" b="0"/>
          <a:pathLst>
            <a:path>
              <a:moveTo>
                <a:pt x="0" y="11667"/>
              </a:moveTo>
              <a:lnTo>
                <a:pt x="394695" y="11667"/>
              </a:lnTo>
            </a:path>
          </a:pathLst>
        </a:custGeom>
        <a:no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uk-UA" sz="500" kern="1200" noProof="0"/>
        </a:p>
      </dsp:txBody>
      <dsp:txXfrm>
        <a:off x="3007284" y="980320"/>
        <a:ext cx="19734" cy="19734"/>
      </dsp:txXfrm>
    </dsp:sp>
    <dsp:sp modelId="{80B11218-FA7B-C343-A338-2F7E98FA2661}">
      <dsp:nvSpPr>
        <dsp:cNvPr id="0" name=""/>
        <dsp:cNvSpPr/>
      </dsp:nvSpPr>
      <dsp:spPr>
        <a:xfrm>
          <a:off x="2318788" y="2562"/>
          <a:ext cx="1396728" cy="790277"/>
        </a:xfrm>
        <a:prstGeom prst="ellipse">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uk-UA" sz="1800" kern="1200" noProof="0" dirty="0" smtClean="0"/>
            <a:t>Е-</a:t>
          </a:r>
          <a:r>
            <a:rPr lang="uk-UA" sz="1800" kern="1200" noProof="0" dirty="0" smtClean="0"/>
            <a:t>петиції</a:t>
          </a:r>
          <a:endParaRPr lang="uk-UA" sz="1800" kern="1200" noProof="0" dirty="0"/>
        </a:p>
      </dsp:txBody>
      <dsp:txXfrm>
        <a:off x="2523334" y="118295"/>
        <a:ext cx="987636" cy="558811"/>
      </dsp:txXfrm>
    </dsp:sp>
    <dsp:sp modelId="{21ED286A-0C26-B342-A935-389FA5803676}">
      <dsp:nvSpPr>
        <dsp:cNvPr id="0" name=""/>
        <dsp:cNvSpPr/>
      </dsp:nvSpPr>
      <dsp:spPr>
        <a:xfrm rot="19722991">
          <a:off x="3327907" y="1269629"/>
          <a:ext cx="370492" cy="23334"/>
        </a:xfrm>
        <a:custGeom>
          <a:avLst/>
          <a:gdLst/>
          <a:ahLst/>
          <a:cxnLst/>
          <a:rect l="0" t="0" r="0" b="0"/>
          <a:pathLst>
            <a:path>
              <a:moveTo>
                <a:pt x="0" y="11667"/>
              </a:moveTo>
              <a:lnTo>
                <a:pt x="370492" y="11667"/>
              </a:lnTo>
            </a:path>
          </a:pathLst>
        </a:custGeom>
        <a:no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uk-UA" sz="500" kern="1200" noProof="0"/>
        </a:p>
      </dsp:txBody>
      <dsp:txXfrm>
        <a:off x="3503891" y="1272034"/>
        <a:ext cx="18524" cy="18524"/>
      </dsp:txXfrm>
    </dsp:sp>
    <dsp:sp modelId="{D3B44811-EBCE-4043-8941-757D99181295}">
      <dsp:nvSpPr>
        <dsp:cNvPr id="0" name=""/>
        <dsp:cNvSpPr/>
      </dsp:nvSpPr>
      <dsp:spPr>
        <a:xfrm>
          <a:off x="3420743" y="493345"/>
          <a:ext cx="1477787" cy="790277"/>
        </a:xfrm>
        <a:prstGeom prst="ellipse">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uk-UA" sz="1800" kern="1200" noProof="0" dirty="0" smtClean="0"/>
            <a:t>Е-</a:t>
          </a:r>
          <a:r>
            <a:rPr lang="uk-UA" sz="1800" kern="1200" noProof="0" dirty="0" smtClean="0"/>
            <a:t>форум</a:t>
          </a:r>
          <a:endParaRPr lang="uk-UA" sz="1800" kern="1200" noProof="0" dirty="0"/>
        </a:p>
      </dsp:txBody>
      <dsp:txXfrm>
        <a:off x="3637160" y="609078"/>
        <a:ext cx="1044953" cy="558811"/>
      </dsp:txXfrm>
    </dsp:sp>
    <dsp:sp modelId="{F6DFC512-C857-8C42-9983-8E91D1E8251B}">
      <dsp:nvSpPr>
        <dsp:cNvPr id="0" name=""/>
        <dsp:cNvSpPr/>
      </dsp:nvSpPr>
      <dsp:spPr>
        <a:xfrm rot="705070">
          <a:off x="3402294" y="1668147"/>
          <a:ext cx="163656" cy="23334"/>
        </a:xfrm>
        <a:custGeom>
          <a:avLst/>
          <a:gdLst/>
          <a:ahLst/>
          <a:cxnLst/>
          <a:rect l="0" t="0" r="0" b="0"/>
          <a:pathLst>
            <a:path>
              <a:moveTo>
                <a:pt x="0" y="11667"/>
              </a:moveTo>
              <a:lnTo>
                <a:pt x="163656" y="11667"/>
              </a:lnTo>
            </a:path>
          </a:pathLst>
        </a:custGeom>
        <a:no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uk-UA" sz="500" kern="1200" noProof="0"/>
        </a:p>
      </dsp:txBody>
      <dsp:txXfrm>
        <a:off x="3480030" y="1675723"/>
        <a:ext cx="8182" cy="8182"/>
      </dsp:txXfrm>
    </dsp:sp>
    <dsp:sp modelId="{FE8149D1-82DE-7C46-8C0E-63D4FC87ABCD}">
      <dsp:nvSpPr>
        <dsp:cNvPr id="0" name=""/>
        <dsp:cNvSpPr/>
      </dsp:nvSpPr>
      <dsp:spPr>
        <a:xfrm>
          <a:off x="3485588" y="1465648"/>
          <a:ext cx="1737013" cy="790277"/>
        </a:xfrm>
        <a:prstGeom prst="ellipse">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uk-UA" sz="1400" kern="1200" noProof="0" dirty="0" smtClean="0"/>
            <a:t>Е-консультування</a:t>
          </a:r>
          <a:endParaRPr lang="uk-UA" sz="1400" kern="1200" noProof="0" dirty="0"/>
        </a:p>
      </dsp:txBody>
      <dsp:txXfrm>
        <a:off x="3739968" y="1581381"/>
        <a:ext cx="1228253" cy="558811"/>
      </dsp:txXfrm>
    </dsp:sp>
    <dsp:sp modelId="{9E045683-A993-9A40-B1D1-7F59ED767D51}">
      <dsp:nvSpPr>
        <dsp:cNvPr id="0" name=""/>
        <dsp:cNvSpPr/>
      </dsp:nvSpPr>
      <dsp:spPr>
        <a:xfrm rot="2729741">
          <a:off x="3203925" y="2067954"/>
          <a:ext cx="603297" cy="23334"/>
        </a:xfrm>
        <a:custGeom>
          <a:avLst/>
          <a:gdLst/>
          <a:ahLst/>
          <a:cxnLst/>
          <a:rect l="0" t="0" r="0" b="0"/>
          <a:pathLst>
            <a:path>
              <a:moveTo>
                <a:pt x="0" y="11667"/>
              </a:moveTo>
              <a:lnTo>
                <a:pt x="603297" y="11667"/>
              </a:lnTo>
            </a:path>
          </a:pathLst>
        </a:custGeom>
        <a:no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uk-UA" sz="500" kern="1200" noProof="0"/>
        </a:p>
      </dsp:txBody>
      <dsp:txXfrm>
        <a:off x="3490492" y="2064539"/>
        <a:ext cx="30164" cy="30164"/>
      </dsp:txXfrm>
    </dsp:sp>
    <dsp:sp modelId="{5B78E57C-4583-F249-A285-99AAF55A7994}">
      <dsp:nvSpPr>
        <dsp:cNvPr id="0" name=""/>
        <dsp:cNvSpPr/>
      </dsp:nvSpPr>
      <dsp:spPr>
        <a:xfrm>
          <a:off x="3236308" y="2257722"/>
          <a:ext cx="1665343" cy="790277"/>
        </a:xfrm>
        <a:prstGeom prst="ellipse">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uk-UA" sz="1600" kern="1200" noProof="0" dirty="0" smtClean="0"/>
            <a:t>Е-урядування</a:t>
          </a:r>
          <a:endParaRPr lang="uk-UA" sz="1600" kern="1200" noProof="0" dirty="0"/>
        </a:p>
      </dsp:txBody>
      <dsp:txXfrm>
        <a:off x="3480192" y="2373455"/>
        <a:ext cx="1177575" cy="558811"/>
      </dsp:txXfrm>
    </dsp:sp>
    <dsp:sp modelId="{AD7FE3B8-4546-6344-B87A-8E0DD2E9D1AA}">
      <dsp:nvSpPr>
        <dsp:cNvPr id="0" name=""/>
        <dsp:cNvSpPr/>
      </dsp:nvSpPr>
      <dsp:spPr>
        <a:xfrm rot="7633270">
          <a:off x="2421010" y="2062854"/>
          <a:ext cx="445045" cy="23334"/>
        </a:xfrm>
        <a:custGeom>
          <a:avLst/>
          <a:gdLst/>
          <a:ahLst/>
          <a:cxnLst/>
          <a:rect l="0" t="0" r="0" b="0"/>
          <a:pathLst>
            <a:path>
              <a:moveTo>
                <a:pt x="0" y="11667"/>
              </a:moveTo>
              <a:lnTo>
                <a:pt x="445045" y="11667"/>
              </a:lnTo>
            </a:path>
          </a:pathLst>
        </a:custGeom>
        <a:no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uk-UA" sz="500" kern="1200" noProof="0"/>
        </a:p>
      </dsp:txBody>
      <dsp:txXfrm rot="10800000">
        <a:off x="2632406" y="2063396"/>
        <a:ext cx="22252" cy="22252"/>
      </dsp:txXfrm>
    </dsp:sp>
    <dsp:sp modelId="{540C9F3C-3DF1-B543-A7B2-A10A5B39298C}">
      <dsp:nvSpPr>
        <dsp:cNvPr id="0" name=""/>
        <dsp:cNvSpPr/>
      </dsp:nvSpPr>
      <dsp:spPr>
        <a:xfrm>
          <a:off x="767088" y="2243492"/>
          <a:ext cx="2895868" cy="790277"/>
        </a:xfrm>
        <a:prstGeom prst="ellipse">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uk-UA" sz="1600" kern="1200" noProof="0" dirty="0" smtClean="0"/>
            <a:t>Е</a:t>
          </a:r>
          <a:r>
            <a:rPr lang="uk-UA" sz="1600" kern="1200" noProof="0" dirty="0" smtClean="0"/>
            <a:t>-парламент, законодавство, ініціатива…</a:t>
          </a:r>
          <a:r>
            <a:rPr lang="uk-UA" sz="1600" kern="1200" noProof="0" dirty="0" smtClean="0"/>
            <a:t>..</a:t>
          </a:r>
          <a:endParaRPr lang="uk-UA" sz="1600" kern="1200" noProof="0" dirty="0"/>
        </a:p>
      </dsp:txBody>
      <dsp:txXfrm>
        <a:off x="1191178" y="2359225"/>
        <a:ext cx="2047688" cy="558811"/>
      </dsp:txXfrm>
    </dsp:sp>
    <dsp:sp modelId="{14ECAA83-9F99-BE47-9852-CEE6F4F3E571}">
      <dsp:nvSpPr>
        <dsp:cNvPr id="0" name=""/>
        <dsp:cNvSpPr/>
      </dsp:nvSpPr>
      <dsp:spPr>
        <a:xfrm rot="10086506">
          <a:off x="2381275" y="1678384"/>
          <a:ext cx="251921" cy="23334"/>
        </a:xfrm>
        <a:custGeom>
          <a:avLst/>
          <a:gdLst/>
          <a:ahLst/>
          <a:cxnLst/>
          <a:rect l="0" t="0" r="0" b="0"/>
          <a:pathLst>
            <a:path>
              <a:moveTo>
                <a:pt x="0" y="11667"/>
              </a:moveTo>
              <a:lnTo>
                <a:pt x="251921" y="11667"/>
              </a:lnTo>
            </a:path>
          </a:pathLst>
        </a:custGeom>
        <a:no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uk-UA" sz="500" kern="1200" noProof="0"/>
        </a:p>
      </dsp:txBody>
      <dsp:txXfrm rot="10800000">
        <a:off x="2500938" y="1683754"/>
        <a:ext cx="12596" cy="12596"/>
      </dsp:txXfrm>
    </dsp:sp>
    <dsp:sp modelId="{7C38607A-7465-C145-93B2-228009D8A7A2}">
      <dsp:nvSpPr>
        <dsp:cNvPr id="0" name=""/>
        <dsp:cNvSpPr/>
      </dsp:nvSpPr>
      <dsp:spPr>
        <a:xfrm>
          <a:off x="957574" y="1465644"/>
          <a:ext cx="1477787" cy="790277"/>
        </a:xfrm>
        <a:prstGeom prst="ellipse">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uk-UA" sz="1400" kern="1200" noProof="0" dirty="0" smtClean="0"/>
            <a:t>Е-голосування</a:t>
          </a:r>
          <a:endParaRPr lang="uk-UA" sz="1400" kern="1200" noProof="0" dirty="0"/>
        </a:p>
      </dsp:txBody>
      <dsp:txXfrm>
        <a:off x="1173991" y="1581377"/>
        <a:ext cx="1044953" cy="558811"/>
      </dsp:txXfrm>
    </dsp:sp>
    <dsp:sp modelId="{240CB18F-C507-1743-AF7E-EBA79848667C}">
      <dsp:nvSpPr>
        <dsp:cNvPr id="0" name=""/>
        <dsp:cNvSpPr/>
      </dsp:nvSpPr>
      <dsp:spPr>
        <a:xfrm rot="12614122">
          <a:off x="2298081" y="1270001"/>
          <a:ext cx="405249" cy="23334"/>
        </a:xfrm>
        <a:custGeom>
          <a:avLst/>
          <a:gdLst/>
          <a:ahLst/>
          <a:cxnLst/>
          <a:rect l="0" t="0" r="0" b="0"/>
          <a:pathLst>
            <a:path>
              <a:moveTo>
                <a:pt x="0" y="11667"/>
              </a:moveTo>
              <a:lnTo>
                <a:pt x="405249" y="11667"/>
              </a:lnTo>
            </a:path>
          </a:pathLst>
        </a:custGeom>
        <a:no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uk-UA" sz="500" kern="1200" noProof="0"/>
        </a:p>
      </dsp:txBody>
      <dsp:txXfrm rot="10800000">
        <a:off x="2490574" y="1271537"/>
        <a:ext cx="20262" cy="20262"/>
      </dsp:txXfrm>
    </dsp:sp>
    <dsp:sp modelId="{A89326F9-6024-1243-AA3D-7CEF24922952}">
      <dsp:nvSpPr>
        <dsp:cNvPr id="0" name=""/>
        <dsp:cNvSpPr/>
      </dsp:nvSpPr>
      <dsp:spPr>
        <a:xfrm>
          <a:off x="1087209" y="493344"/>
          <a:ext cx="1477787" cy="790277"/>
        </a:xfrm>
        <a:prstGeom prst="ellipse">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uk-UA" sz="1800" kern="1200" noProof="0" smtClean="0"/>
            <a:t>Е-суд</a:t>
          </a:r>
          <a:endParaRPr lang="uk-UA" sz="1800" kern="1200" noProof="0"/>
        </a:p>
      </dsp:txBody>
      <dsp:txXfrm>
        <a:off x="1303626" y="609077"/>
        <a:ext cx="1044953" cy="558811"/>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550E204-75DA-BB42-88F5-3287880EA5CD}" type="datetimeFigureOut">
              <a:rPr lang="ru-RU" smtClean="0"/>
              <a:t>03.10.14</a:t>
            </a:fld>
            <a:endParaRPr lang="ru-RU"/>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uk-UA" smtClean="0"/>
              <a:t>Образец текста</a:t>
            </a:r>
          </a:p>
          <a:p>
            <a:pPr lvl="1"/>
            <a:r>
              <a:rPr lang="uk-UA" smtClean="0"/>
              <a:t>Второй уровень</a:t>
            </a:r>
          </a:p>
          <a:p>
            <a:pPr lvl="2"/>
            <a:r>
              <a:rPr lang="uk-UA" smtClean="0"/>
              <a:t>Третий уровень</a:t>
            </a:r>
          </a:p>
          <a:p>
            <a:pPr lvl="3"/>
            <a:r>
              <a:rPr lang="uk-UA" smtClean="0"/>
              <a:t>Четвертый уровень</a:t>
            </a:r>
          </a:p>
          <a:p>
            <a:pPr lvl="4"/>
            <a:r>
              <a:rPr lang="uk-UA"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E681E12-F666-674B-9E1B-9DE0033F7AA3}" type="slidenum">
              <a:rPr lang="ru-RU" smtClean="0"/>
              <a:t>‹#›</a:t>
            </a:fld>
            <a:endParaRPr lang="ru-RU"/>
          </a:p>
        </p:txBody>
      </p:sp>
    </p:spTree>
    <p:extLst>
      <p:ext uri="{BB962C8B-B14F-4D97-AF65-F5344CB8AC3E}">
        <p14:creationId xmlns:p14="http://schemas.microsoft.com/office/powerpoint/2010/main" val="81317100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381000" y="685800"/>
            <a:ext cx="6096000" cy="3429000"/>
          </a:xfrm>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0E681E12-F666-674B-9E1B-9DE0033F7AA3}" type="slidenum">
              <a:rPr lang="ru-RU" smtClean="0"/>
              <a:t>1</a:t>
            </a:fld>
            <a:endParaRPr lang="ru-RU"/>
          </a:p>
        </p:txBody>
      </p:sp>
    </p:spTree>
    <p:extLst>
      <p:ext uri="{BB962C8B-B14F-4D97-AF65-F5344CB8AC3E}">
        <p14:creationId xmlns:p14="http://schemas.microsoft.com/office/powerpoint/2010/main" val="26154731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grpSp>
        <p:nvGrpSpPr>
          <p:cNvPr id="6" name="Group 10"/>
          <p:cNvGrpSpPr/>
          <p:nvPr/>
        </p:nvGrpSpPr>
        <p:grpSpPr>
          <a:xfrm>
            <a:off x="-1" y="2534771"/>
            <a:ext cx="7543801" cy="1953185"/>
            <a:chOff x="-1" y="3379694"/>
            <a:chExt cx="7543801" cy="2604247"/>
          </a:xfrm>
        </p:grpSpPr>
        <p:grpSp>
          <p:nvGrpSpPr>
            <p:cNvPr id="9" name="Group 11"/>
            <p:cNvGrpSpPr/>
            <p:nvPr/>
          </p:nvGrpSpPr>
          <p:grpSpPr>
            <a:xfrm>
              <a:off x="-1" y="3379694"/>
              <a:ext cx="7543801" cy="2604247"/>
              <a:chOff x="-1" y="3379694"/>
              <a:chExt cx="7543801" cy="2604247"/>
            </a:xfrm>
          </p:grpSpPr>
          <p:sp>
            <p:nvSpPr>
              <p:cNvPr id="15" name="Snip Single Corner Rectangle 14"/>
              <p:cNvSpPr/>
              <p:nvPr/>
            </p:nvSpPr>
            <p:spPr>
              <a:xfrm flipV="1">
                <a:off x="-1" y="3393141"/>
                <a:ext cx="7543800" cy="2590800"/>
              </a:xfrm>
              <a:prstGeom prst="snip1Rect">
                <a:avLst>
                  <a:gd name="adj" fmla="val 737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6" name="Straight Connector 15"/>
              <p:cNvCxnSpPr/>
              <p:nvPr/>
            </p:nvCxnSpPr>
            <p:spPr>
              <a:xfrm>
                <a:off x="0" y="3379694"/>
                <a:ext cx="7543800" cy="23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13" name="Teardrop 12"/>
            <p:cNvSpPr/>
            <p:nvPr/>
          </p:nvSpPr>
          <p:spPr>
            <a:xfrm>
              <a:off x="6817659" y="3621741"/>
              <a:ext cx="394447" cy="394447"/>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1371600" y="2934961"/>
            <a:ext cx="5867400" cy="1102519"/>
          </a:xfrm>
        </p:spPr>
        <p:txBody>
          <a:bodyPr>
            <a:normAutofit/>
          </a:bodyPr>
          <a:lstStyle>
            <a:lvl1pPr algn="r">
              <a:defRPr sz="4600"/>
            </a:lvl1pPr>
          </a:lstStyle>
          <a:p>
            <a:r>
              <a:rPr lang="uk-UA" smtClean="0"/>
              <a:t>Образец заголовка</a:t>
            </a:r>
            <a:endParaRPr/>
          </a:p>
        </p:txBody>
      </p:sp>
      <p:sp>
        <p:nvSpPr>
          <p:cNvPr id="3" name="Subtitle 2"/>
          <p:cNvSpPr>
            <a:spLocks noGrp="1"/>
          </p:cNvSpPr>
          <p:nvPr>
            <p:ph type="subTitle" idx="1"/>
          </p:nvPr>
        </p:nvSpPr>
        <p:spPr>
          <a:xfrm>
            <a:off x="1371600" y="4047565"/>
            <a:ext cx="5867400" cy="430306"/>
          </a:xfrm>
        </p:spPr>
        <p:txBody>
          <a:bodyPr>
            <a:normAutofit/>
          </a:bodyPr>
          <a:lstStyle>
            <a:lvl1pPr marL="0" indent="0" algn="r">
              <a:spcBef>
                <a:spcPct val="0"/>
              </a:spcBef>
              <a:buNone/>
              <a:defRPr sz="1400">
                <a:solidFill>
                  <a:schemeClr val="tx1">
                    <a:lumMod val="90000"/>
                    <a:lumOff val="1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smtClean="0"/>
              <a:t>Образец подзаголовка</a:t>
            </a:r>
            <a:endParaRPr dirty="0"/>
          </a:p>
        </p:txBody>
      </p:sp>
      <p:sp>
        <p:nvSpPr>
          <p:cNvPr id="4" name="Date Placeholder 3"/>
          <p:cNvSpPr>
            <a:spLocks noGrp="1"/>
          </p:cNvSpPr>
          <p:nvPr>
            <p:ph type="dt" sz="half" idx="10"/>
          </p:nvPr>
        </p:nvSpPr>
        <p:spPr>
          <a:xfrm rot="16200000">
            <a:off x="-476901" y="3332163"/>
            <a:ext cx="1543050" cy="365125"/>
          </a:xfrm>
        </p:spPr>
        <p:txBody>
          <a:bodyPr lIns="91440" tIns="0" bIns="0" anchor="b" anchorCtr="0"/>
          <a:lstStyle>
            <a:lvl1pPr>
              <a:defRPr sz="1400" b="1">
                <a:solidFill>
                  <a:schemeClr val="bg1">
                    <a:lumMod val="50000"/>
                  </a:schemeClr>
                </a:solidFill>
              </a:defRPr>
            </a:lvl1pPr>
          </a:lstStyle>
          <a:p>
            <a:fld id="{C71D3AB9-E555-534E-A97E-11470220928E}" type="datetimeFigureOut">
              <a:rPr lang="ru-RU" smtClean="0"/>
              <a:t>03.10.14</a:t>
            </a:fld>
            <a:endParaRPr lang="ru-RU"/>
          </a:p>
        </p:txBody>
      </p:sp>
      <p:sp>
        <p:nvSpPr>
          <p:cNvPr id="5" name="Footer Placeholder 4"/>
          <p:cNvSpPr>
            <a:spLocks noGrp="1"/>
          </p:cNvSpPr>
          <p:nvPr>
            <p:ph type="ftr" sz="quarter" idx="11"/>
          </p:nvPr>
        </p:nvSpPr>
        <p:spPr>
          <a:xfrm rot="16200000">
            <a:off x="-99636" y="3332163"/>
            <a:ext cx="1543048" cy="365125"/>
          </a:xfrm>
        </p:spPr>
        <p:txBody>
          <a:bodyPr lIns="91440" tIns="0" bIns="0" anchor="t" anchorCtr="0"/>
          <a:lstStyle>
            <a:lvl1pPr algn="l">
              <a:defRPr b="1">
                <a:solidFill>
                  <a:schemeClr val="bg1">
                    <a:lumMod val="75000"/>
                  </a:schemeClr>
                </a:solidFill>
              </a:defRPr>
            </a:lvl1p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grpSp>
        <p:nvGrpSpPr>
          <p:cNvPr id="8" name="Group 10"/>
          <p:cNvGrpSpPr/>
          <p:nvPr/>
        </p:nvGrpSpPr>
        <p:grpSpPr>
          <a:xfrm>
            <a:off x="228600" y="171450"/>
            <a:ext cx="4251960" cy="4790514"/>
            <a:chOff x="228600" y="228600"/>
            <a:chExt cx="4251960" cy="6387352"/>
          </a:xfrm>
        </p:grpSpPr>
        <p:sp>
          <p:nvSpPr>
            <p:cNvPr id="12" name="Snip Diagonal Corner Rectangle 11"/>
            <p:cNvSpPr/>
            <p:nvPr/>
          </p:nvSpPr>
          <p:spPr>
            <a:xfrm flipV="1">
              <a:off x="228600" y="228600"/>
              <a:ext cx="4251960" cy="6387352"/>
            </a:xfrm>
            <a:prstGeom prst="snip2DiagRect">
              <a:avLst>
                <a:gd name="adj1" fmla="val 0"/>
                <a:gd name="adj2" fmla="val 379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Teardrop 12"/>
            <p:cNvSpPr>
              <a:spLocks noChangeAspect="1"/>
            </p:cNvSpPr>
            <p:nvPr/>
          </p:nvSpPr>
          <p:spPr>
            <a:xfrm>
              <a:off x="3886200" y="432548"/>
              <a:ext cx="355002" cy="355002"/>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2" y="1632204"/>
            <a:ext cx="3657600" cy="870966"/>
          </a:xfrm>
        </p:spPr>
        <p:txBody>
          <a:bodyPr vert="horz" lIns="91440" tIns="45720" rIns="91440" bIns="45720" rtlCol="0" anchor="b" anchorCtr="0">
            <a:normAutofit/>
          </a:bodyPr>
          <a:lstStyle>
            <a:lvl1pPr algn="l" defTabSz="914400" rtl="0" eaLnBrk="1" latinLnBrk="0" hangingPunct="1">
              <a:spcBef>
                <a:spcPct val="0"/>
              </a:spcBef>
              <a:buNone/>
              <a:defRPr sz="3000" b="0" kern="1200">
                <a:solidFill>
                  <a:schemeClr val="accent1"/>
                </a:solidFill>
                <a:latin typeface="+mj-lt"/>
                <a:ea typeface="+mj-ea"/>
                <a:cs typeface="+mj-cs"/>
              </a:defRPr>
            </a:lvl1pPr>
          </a:lstStyle>
          <a:p>
            <a:r>
              <a:rPr lang="uk-UA" smtClean="0"/>
              <a:t>Образец заголовка</a:t>
            </a:r>
            <a:endParaRPr/>
          </a:p>
        </p:txBody>
      </p:sp>
      <p:sp>
        <p:nvSpPr>
          <p:cNvPr id="3" name="Picture Placeholder 2"/>
          <p:cNvSpPr>
            <a:spLocks noGrp="1"/>
          </p:cNvSpPr>
          <p:nvPr>
            <p:ph type="pic" idx="1"/>
          </p:nvPr>
        </p:nvSpPr>
        <p:spPr>
          <a:xfrm flipH="1">
            <a:off x="4654475" y="171450"/>
            <a:ext cx="4251960" cy="4793742"/>
          </a:xfrm>
          <a:prstGeom prst="snip2DiagRect">
            <a:avLst>
              <a:gd name="adj1" fmla="val 0"/>
              <a:gd name="adj2" fmla="val 4017"/>
            </a:avLst>
          </a:prstGeom>
          <a:effectLst>
            <a:outerShdw blurRad="50800" dist="63500" dir="2700000" algn="tl"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buClr>
              <a:buSzPct val="90000"/>
              <a:buFont typeface="Wingdings 2" pitchFamily="18" charset="2"/>
              <a:buNone/>
              <a:defRPr sz="1800" kern="1200">
                <a:solidFill>
                  <a:schemeClr val="tx1">
                    <a:lumMod val="90000"/>
                    <a:lumOff val="10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smtClean="0"/>
              <a:t>Чтобы добавить рисунок, перетащите его на заполнитель или щелкните значок</a:t>
            </a:r>
            <a:endParaRPr/>
          </a:p>
        </p:txBody>
      </p:sp>
      <p:sp>
        <p:nvSpPr>
          <p:cNvPr id="4" name="Text Placeholder 3"/>
          <p:cNvSpPr>
            <a:spLocks noGrp="1"/>
          </p:cNvSpPr>
          <p:nvPr>
            <p:ph type="body" sz="half" idx="2"/>
          </p:nvPr>
        </p:nvSpPr>
        <p:spPr>
          <a:xfrm>
            <a:off x="530352" y="2506801"/>
            <a:ext cx="3657600" cy="1946462"/>
          </a:xfrm>
        </p:spPr>
        <p:txBody>
          <a:bodyPr>
            <a:normAutofit/>
          </a:bodyPr>
          <a:lstStyle>
            <a:lvl1pPr marL="0" indent="0">
              <a:lnSpc>
                <a:spcPct val="110000"/>
              </a:lnSpc>
              <a:spcBef>
                <a:spcPts val="600"/>
              </a:spcBef>
              <a:buNone/>
              <a:defRPr sz="1800" kern="1200">
                <a:solidFill>
                  <a:schemeClr val="tx1">
                    <a:lumMod val="90000"/>
                    <a:lumOff val="10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Образец текста</a:t>
            </a:r>
          </a:p>
        </p:txBody>
      </p:sp>
      <p:sp>
        <p:nvSpPr>
          <p:cNvPr id="5" name="Date Placeholder 4"/>
          <p:cNvSpPr>
            <a:spLocks noGrp="1"/>
          </p:cNvSpPr>
          <p:nvPr>
            <p:ph type="dt" sz="half" idx="10"/>
          </p:nvPr>
        </p:nvSpPr>
        <p:spPr>
          <a:xfrm>
            <a:off x="758952" y="4725162"/>
            <a:ext cx="1298448" cy="273844"/>
          </a:xfrm>
        </p:spPr>
        <p:txBody>
          <a:bodyPr/>
          <a:lstStyle/>
          <a:p>
            <a:fld id="{C71D3AB9-E555-534E-A97E-11470220928E}" type="datetimeFigureOut">
              <a:rPr lang="ru-RU" smtClean="0"/>
              <a:t>03.10.14</a:t>
            </a:fld>
            <a:endParaRPr lang="ru-RU"/>
          </a:p>
        </p:txBody>
      </p:sp>
      <p:sp>
        <p:nvSpPr>
          <p:cNvPr id="6" name="Footer Placeholder 5"/>
          <p:cNvSpPr>
            <a:spLocks noGrp="1"/>
          </p:cNvSpPr>
          <p:nvPr>
            <p:ph type="ftr" sz="quarter" idx="11"/>
          </p:nvPr>
        </p:nvSpPr>
        <p:spPr>
          <a:xfrm>
            <a:off x="2057400" y="4725162"/>
            <a:ext cx="2340864" cy="273844"/>
          </a:xfrm>
        </p:spPr>
        <p:txBody>
          <a:bodyPr/>
          <a:lstStyle/>
          <a:p>
            <a:endParaRPr lang="ru-RU"/>
          </a:p>
        </p:txBody>
      </p:sp>
      <p:sp>
        <p:nvSpPr>
          <p:cNvPr id="7" name="Slide Number Placeholder 6"/>
          <p:cNvSpPr>
            <a:spLocks noGrp="1"/>
          </p:cNvSpPr>
          <p:nvPr>
            <p:ph type="sldNum" sz="quarter" idx="12"/>
          </p:nvPr>
        </p:nvSpPr>
        <p:spPr>
          <a:xfrm>
            <a:off x="301752" y="4725162"/>
            <a:ext cx="448056" cy="273844"/>
          </a:xfrm>
        </p:spPr>
        <p:txBody>
          <a:bodyPr/>
          <a:lstStyle>
            <a:lvl1pPr algn="l">
              <a:defRPr/>
            </a:lvl1pPr>
          </a:lstStyle>
          <a:p>
            <a:fld id="{B549B883-3FC9-1E43-9492-55A36C6030A9}"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Рисунок над подписью">
    <p:spTree>
      <p:nvGrpSpPr>
        <p:cNvPr id="1" name=""/>
        <p:cNvGrpSpPr/>
        <p:nvPr/>
      </p:nvGrpSpPr>
      <p:grpSpPr>
        <a:xfrm>
          <a:off x="0" y="0"/>
          <a:ext cx="0" cy="0"/>
          <a:chOff x="0" y="0"/>
          <a:chExt cx="0" cy="0"/>
        </a:xfrm>
      </p:grpSpPr>
      <p:sp>
        <p:nvSpPr>
          <p:cNvPr id="9" name="Snip Diagonal Corner Rectangle 8"/>
          <p:cNvSpPr/>
          <p:nvPr/>
        </p:nvSpPr>
        <p:spPr>
          <a:xfrm flipV="1">
            <a:off x="228600" y="3486151"/>
            <a:ext cx="8686800" cy="1472453"/>
          </a:xfrm>
          <a:prstGeom prst="snip2DiagRect">
            <a:avLst>
              <a:gd name="adj1" fmla="val 0"/>
              <a:gd name="adj2" fmla="val 937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200" y="3486150"/>
            <a:ext cx="8153400" cy="457200"/>
          </a:xfrm>
        </p:spPr>
        <p:txBody>
          <a:bodyPr vert="horz" lIns="91440" tIns="45720" rIns="91440" bIns="45720" rtlCol="0" anchor="b" anchorCtr="0">
            <a:normAutofit/>
          </a:bodyPr>
          <a:lstStyle>
            <a:lvl1pPr algn="l" defTabSz="914400" rtl="0" eaLnBrk="1" latinLnBrk="0" hangingPunct="1">
              <a:spcBef>
                <a:spcPct val="0"/>
              </a:spcBef>
              <a:buNone/>
              <a:defRPr sz="3000" b="0" kern="1200">
                <a:solidFill>
                  <a:schemeClr val="accent1"/>
                </a:solidFill>
                <a:latin typeface="+mj-lt"/>
                <a:ea typeface="+mj-ea"/>
                <a:cs typeface="+mj-cs"/>
              </a:defRPr>
            </a:lvl1pPr>
          </a:lstStyle>
          <a:p>
            <a:r>
              <a:rPr lang="uk-UA" smtClean="0"/>
              <a:t>Образец заголовка</a:t>
            </a:r>
            <a:endParaRPr/>
          </a:p>
        </p:txBody>
      </p:sp>
      <p:sp>
        <p:nvSpPr>
          <p:cNvPr id="3" name="Date Placeholder 2"/>
          <p:cNvSpPr>
            <a:spLocks noGrp="1"/>
          </p:cNvSpPr>
          <p:nvPr>
            <p:ph type="dt" sz="half" idx="10"/>
          </p:nvPr>
        </p:nvSpPr>
        <p:spPr/>
        <p:txBody>
          <a:bodyPr/>
          <a:lstStyle/>
          <a:p>
            <a:fld id="{C71D3AB9-E555-534E-A97E-11470220928E}" type="datetimeFigureOut">
              <a:rPr lang="ru-RU" smtClean="0"/>
              <a:t>03.10.14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549B883-3FC9-1E43-9492-55A36C6030A9}" type="slidenum">
              <a:rPr lang="ru-RU" smtClean="0"/>
              <a:t>‹#›</a:t>
            </a:fld>
            <a:endParaRPr lang="ru-RU"/>
          </a:p>
        </p:txBody>
      </p:sp>
      <p:sp>
        <p:nvSpPr>
          <p:cNvPr id="7" name="Text Placeholder 3"/>
          <p:cNvSpPr>
            <a:spLocks noGrp="1"/>
          </p:cNvSpPr>
          <p:nvPr>
            <p:ph type="body" sz="half" idx="2"/>
          </p:nvPr>
        </p:nvSpPr>
        <p:spPr>
          <a:xfrm>
            <a:off x="457200" y="3943349"/>
            <a:ext cx="8156448" cy="615204"/>
          </a:xfrm>
        </p:spPr>
        <p:txBody>
          <a:bodyPr>
            <a:normAutofit/>
          </a:bodyPr>
          <a:lstStyle>
            <a:lvl1pPr marL="0" indent="0">
              <a:lnSpc>
                <a:spcPct val="110000"/>
              </a:lnSpc>
              <a:spcBef>
                <a:spcPct val="0"/>
              </a:spcBef>
              <a:buNone/>
              <a:defRPr sz="1800" kern="1200">
                <a:solidFill>
                  <a:schemeClr val="tx1">
                    <a:lumMod val="90000"/>
                    <a:lumOff val="10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Образец текста</a:t>
            </a:r>
          </a:p>
        </p:txBody>
      </p:sp>
      <p:sp>
        <p:nvSpPr>
          <p:cNvPr id="8" name="Picture Placeholder 2"/>
          <p:cNvSpPr>
            <a:spLocks noGrp="1"/>
          </p:cNvSpPr>
          <p:nvPr>
            <p:ph type="pic" idx="1"/>
          </p:nvPr>
        </p:nvSpPr>
        <p:spPr>
          <a:xfrm flipH="1">
            <a:off x="228601" y="171450"/>
            <a:ext cx="8677835" cy="3200400"/>
          </a:xfrm>
          <a:prstGeom prst="snip2DiagRect">
            <a:avLst>
              <a:gd name="adj1" fmla="val 0"/>
              <a:gd name="adj2" fmla="val 4332"/>
            </a:avLst>
          </a:prstGeom>
          <a:effectLst>
            <a:outerShdw blurRad="50800" dist="63500" dir="2700000" algn="tl"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buClr>
              <a:buSzPct val="90000"/>
              <a:buFont typeface="Wingdings 2" pitchFamily="18" charset="2"/>
              <a:buNone/>
              <a:defRPr sz="1800" kern="1200">
                <a:solidFill>
                  <a:schemeClr val="tx1">
                    <a:lumMod val="90000"/>
                    <a:lumOff val="10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smtClean="0"/>
              <a:t>Чтобы добавить рисунок, перетащите его на заполнитель или щелкните значок</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Заключение">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C71D3AB9-E555-534E-A97E-11470220928E}" type="datetimeFigureOut">
              <a:rPr lang="ru-RU" smtClean="0"/>
              <a:t>03.10.14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549B883-3FC9-1E43-9492-55A36C6030A9}" type="slidenum">
              <a:rPr lang="ru-RU" smtClean="0"/>
              <a:t>‹#›</a:t>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 текст">
    <p:spTree>
      <p:nvGrpSpPr>
        <p:cNvPr id="1" name=""/>
        <p:cNvGrpSpPr/>
        <p:nvPr/>
      </p:nvGrpSpPr>
      <p:grpSpPr>
        <a:xfrm>
          <a:off x="0" y="0"/>
          <a:ext cx="0" cy="0"/>
          <a:chOff x="0" y="0"/>
          <a:chExt cx="0" cy="0"/>
        </a:xfrm>
      </p:grpSpPr>
      <p:sp>
        <p:nvSpPr>
          <p:cNvPr id="9" name="Snip Diagonal Corner Rectangle 8"/>
          <p:cNvSpPr/>
          <p:nvPr/>
        </p:nvSpPr>
        <p:spPr>
          <a:xfrm flipV="1">
            <a:off x="228600" y="1280832"/>
            <a:ext cx="8686800" cy="3681132"/>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Snip Diagonal Corner Rectangle 9"/>
          <p:cNvSpPr/>
          <p:nvPr/>
        </p:nvSpPr>
        <p:spPr>
          <a:xfrm flipV="1">
            <a:off x="228600" y="171448"/>
            <a:ext cx="8686800" cy="958105"/>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uk-UA" smtClean="0"/>
              <a:t>Образец заголовка</a:t>
            </a:r>
            <a:endParaRPr/>
          </a:p>
        </p:txBody>
      </p:sp>
      <p:sp>
        <p:nvSpPr>
          <p:cNvPr id="3" name="Vertical Text Placeholder 2"/>
          <p:cNvSpPr>
            <a:spLocks noGrp="1"/>
          </p:cNvSpPr>
          <p:nvPr>
            <p:ph type="body" orient="vert" idx="1"/>
          </p:nvPr>
        </p:nvSpPr>
        <p:spPr/>
        <p:txBody>
          <a:bodyPr vert="eaVert"/>
          <a:lstStyle>
            <a:lvl5pPr>
              <a:defRPr/>
            </a:lvl5pPr>
          </a:lstStyle>
          <a:p>
            <a:pPr lvl="0"/>
            <a:r>
              <a:rPr lang="uk-UA" smtClean="0"/>
              <a:t>Образец текста</a:t>
            </a:r>
          </a:p>
          <a:p>
            <a:pPr lvl="1"/>
            <a:r>
              <a:rPr lang="uk-UA" smtClean="0"/>
              <a:t>Второй уровень</a:t>
            </a:r>
          </a:p>
          <a:p>
            <a:pPr lvl="2"/>
            <a:r>
              <a:rPr lang="uk-UA" smtClean="0"/>
              <a:t>Третий уровень</a:t>
            </a:r>
          </a:p>
          <a:p>
            <a:pPr lvl="3"/>
            <a:r>
              <a:rPr lang="uk-UA" smtClean="0"/>
              <a:t>Четвертый уровень</a:t>
            </a:r>
          </a:p>
          <a:p>
            <a:pPr lvl="4"/>
            <a:r>
              <a:rPr lang="uk-UA" smtClean="0"/>
              <a:t>Пятый уровень</a:t>
            </a:r>
            <a:endParaRPr dirty="0"/>
          </a:p>
        </p:txBody>
      </p:sp>
      <p:sp>
        <p:nvSpPr>
          <p:cNvPr id="4" name="Date Placeholder 3"/>
          <p:cNvSpPr>
            <a:spLocks noGrp="1"/>
          </p:cNvSpPr>
          <p:nvPr>
            <p:ph type="dt" sz="half" idx="10"/>
          </p:nvPr>
        </p:nvSpPr>
        <p:spPr/>
        <p:txBody>
          <a:bodyPr/>
          <a:lstStyle/>
          <a:p>
            <a:fld id="{C71D3AB9-E555-534E-A97E-11470220928E}" type="datetimeFigureOut">
              <a:rPr lang="ru-RU" smtClean="0"/>
              <a:t>03.10.14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549B883-3FC9-1E43-9492-55A36C6030A9}" type="slidenum">
              <a:rPr lang="ru-RU" smtClean="0"/>
              <a:t>‹#›</a:t>
            </a:fld>
            <a:endParaRPr lang="ru-RU"/>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Вертик. загол. и текст">
    <p:spTree>
      <p:nvGrpSpPr>
        <p:cNvPr id="1" name=""/>
        <p:cNvGrpSpPr/>
        <p:nvPr/>
      </p:nvGrpSpPr>
      <p:grpSpPr>
        <a:xfrm>
          <a:off x="0" y="0"/>
          <a:ext cx="0" cy="0"/>
          <a:chOff x="0" y="0"/>
          <a:chExt cx="0" cy="0"/>
        </a:xfrm>
      </p:grpSpPr>
      <p:sp>
        <p:nvSpPr>
          <p:cNvPr id="8" name="Snip Diagonal Corner Rectangle 7"/>
          <p:cNvSpPr/>
          <p:nvPr/>
        </p:nvSpPr>
        <p:spPr>
          <a:xfrm flipV="1">
            <a:off x="228600" y="171450"/>
            <a:ext cx="8686800" cy="4790514"/>
          </a:xfrm>
          <a:prstGeom prst="snip2DiagRect">
            <a:avLst>
              <a:gd name="adj1" fmla="val 0"/>
              <a:gd name="adj2" fmla="val 252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467600" y="628651"/>
            <a:ext cx="1219200" cy="3829050"/>
          </a:xfrm>
        </p:spPr>
        <p:txBody>
          <a:bodyPr vert="eaVert"/>
          <a:lstStyle/>
          <a:p>
            <a:r>
              <a:rPr lang="uk-UA" smtClean="0"/>
              <a:t>Образец заголовка</a:t>
            </a:r>
            <a:endParaRPr/>
          </a:p>
        </p:txBody>
      </p:sp>
      <p:sp>
        <p:nvSpPr>
          <p:cNvPr id="3" name="Vertical Text Placeholder 2"/>
          <p:cNvSpPr>
            <a:spLocks noGrp="1"/>
          </p:cNvSpPr>
          <p:nvPr>
            <p:ph type="body" orient="vert" idx="1"/>
          </p:nvPr>
        </p:nvSpPr>
        <p:spPr>
          <a:xfrm>
            <a:off x="779462" y="628651"/>
            <a:ext cx="6307138" cy="3829050"/>
          </a:xfrm>
        </p:spPr>
        <p:txBody>
          <a:bodyPr vert="eaVert"/>
          <a:lstStyle>
            <a:lvl5pPr>
              <a:defRPr/>
            </a:lvl5pPr>
          </a:lstStyle>
          <a:p>
            <a:pPr lvl="0"/>
            <a:r>
              <a:rPr lang="uk-UA" smtClean="0"/>
              <a:t>Образец текста</a:t>
            </a:r>
          </a:p>
          <a:p>
            <a:pPr lvl="1"/>
            <a:r>
              <a:rPr lang="uk-UA" smtClean="0"/>
              <a:t>Второй уровень</a:t>
            </a:r>
          </a:p>
          <a:p>
            <a:pPr lvl="2"/>
            <a:r>
              <a:rPr lang="uk-UA" smtClean="0"/>
              <a:t>Третий уровень</a:t>
            </a:r>
          </a:p>
          <a:p>
            <a:pPr lvl="3"/>
            <a:r>
              <a:rPr lang="uk-UA" smtClean="0"/>
              <a:t>Четвертый уровень</a:t>
            </a:r>
          </a:p>
          <a:p>
            <a:pPr lvl="4"/>
            <a:r>
              <a:rPr lang="uk-UA" smtClean="0"/>
              <a:t>Пятый уровень</a:t>
            </a:r>
            <a:endParaRPr dirty="0"/>
          </a:p>
        </p:txBody>
      </p:sp>
      <p:sp>
        <p:nvSpPr>
          <p:cNvPr id="4" name="Date Placeholder 3"/>
          <p:cNvSpPr>
            <a:spLocks noGrp="1"/>
          </p:cNvSpPr>
          <p:nvPr>
            <p:ph type="dt" sz="half" idx="10"/>
          </p:nvPr>
        </p:nvSpPr>
        <p:spPr/>
        <p:txBody>
          <a:bodyPr/>
          <a:lstStyle/>
          <a:p>
            <a:fld id="{C71D3AB9-E555-534E-A97E-11470220928E}" type="datetimeFigureOut">
              <a:rPr lang="ru-RU" smtClean="0"/>
              <a:t>03.10.14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549B883-3FC9-1E43-9492-55A36C6030A9}"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9" name="Snip Diagonal Corner Rectangle 8"/>
          <p:cNvSpPr/>
          <p:nvPr/>
        </p:nvSpPr>
        <p:spPr>
          <a:xfrm flipV="1">
            <a:off x="228600" y="1280832"/>
            <a:ext cx="8686800" cy="3681132"/>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Snip Diagonal Corner Rectangle 9"/>
          <p:cNvSpPr/>
          <p:nvPr/>
        </p:nvSpPr>
        <p:spPr>
          <a:xfrm flipV="1">
            <a:off x="228600" y="171448"/>
            <a:ext cx="8686800" cy="958105"/>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uk-UA" smtClean="0"/>
              <a:t>Образец заголовка</a:t>
            </a:r>
            <a:endParaRPr/>
          </a:p>
        </p:txBody>
      </p:sp>
      <p:sp>
        <p:nvSpPr>
          <p:cNvPr id="3" name="Content Placeholder 2"/>
          <p:cNvSpPr>
            <a:spLocks noGrp="1"/>
          </p:cNvSpPr>
          <p:nvPr>
            <p:ph idx="1"/>
          </p:nvPr>
        </p:nvSpPr>
        <p:spPr/>
        <p:txBody>
          <a:bodyPr/>
          <a:lstStyle>
            <a:lvl5pPr>
              <a:defRPr/>
            </a:lvl5pPr>
          </a:lstStyle>
          <a:p>
            <a:pPr lvl="0"/>
            <a:r>
              <a:rPr lang="uk-UA" smtClean="0"/>
              <a:t>Образец текста</a:t>
            </a:r>
          </a:p>
          <a:p>
            <a:pPr lvl="1"/>
            <a:r>
              <a:rPr lang="uk-UA" smtClean="0"/>
              <a:t>Второй уровень</a:t>
            </a:r>
          </a:p>
          <a:p>
            <a:pPr lvl="2"/>
            <a:r>
              <a:rPr lang="uk-UA" smtClean="0"/>
              <a:t>Третий уровень</a:t>
            </a:r>
          </a:p>
          <a:p>
            <a:pPr lvl="3"/>
            <a:r>
              <a:rPr lang="uk-UA" smtClean="0"/>
              <a:t>Четвертый уровень</a:t>
            </a:r>
          </a:p>
          <a:p>
            <a:pPr lvl="4"/>
            <a:r>
              <a:rPr lang="uk-UA" smtClean="0"/>
              <a:t>Пятый уровень</a:t>
            </a:r>
            <a:endParaRPr dirty="0"/>
          </a:p>
        </p:txBody>
      </p:sp>
      <p:sp>
        <p:nvSpPr>
          <p:cNvPr id="4" name="Date Placeholder 3"/>
          <p:cNvSpPr>
            <a:spLocks noGrp="1"/>
          </p:cNvSpPr>
          <p:nvPr>
            <p:ph type="dt" sz="half" idx="10"/>
          </p:nvPr>
        </p:nvSpPr>
        <p:spPr/>
        <p:txBody>
          <a:bodyPr/>
          <a:lstStyle/>
          <a:p>
            <a:fld id="{C71D3AB9-E555-534E-A97E-11470220928E}" type="datetimeFigureOut">
              <a:rPr lang="ru-RU" smtClean="0"/>
              <a:t>03.10.14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549B883-3FC9-1E43-9492-55A36C6030A9}"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Титульный слайд с рисунком">
    <p:spTree>
      <p:nvGrpSpPr>
        <p:cNvPr id="1" name=""/>
        <p:cNvGrpSpPr/>
        <p:nvPr/>
      </p:nvGrpSpPr>
      <p:grpSpPr>
        <a:xfrm>
          <a:off x="0" y="0"/>
          <a:ext cx="0" cy="0"/>
          <a:chOff x="0" y="0"/>
          <a:chExt cx="0" cy="0"/>
        </a:xfrm>
      </p:grpSpPr>
      <p:grpSp>
        <p:nvGrpSpPr>
          <p:cNvPr id="6" name="Group 14"/>
          <p:cNvGrpSpPr/>
          <p:nvPr/>
        </p:nvGrpSpPr>
        <p:grpSpPr>
          <a:xfrm>
            <a:off x="-1" y="2534771"/>
            <a:ext cx="7543801" cy="1953185"/>
            <a:chOff x="-1" y="3379694"/>
            <a:chExt cx="7543801" cy="2604247"/>
          </a:xfrm>
        </p:grpSpPr>
        <p:grpSp>
          <p:nvGrpSpPr>
            <p:cNvPr id="9" name="Group 11"/>
            <p:cNvGrpSpPr/>
            <p:nvPr/>
          </p:nvGrpSpPr>
          <p:grpSpPr>
            <a:xfrm>
              <a:off x="-1" y="3379694"/>
              <a:ext cx="7543801" cy="2604247"/>
              <a:chOff x="-1" y="3379694"/>
              <a:chExt cx="7543801" cy="2604247"/>
            </a:xfrm>
          </p:grpSpPr>
          <p:sp>
            <p:nvSpPr>
              <p:cNvPr id="17" name="Snip Single Corner Rectangle 16"/>
              <p:cNvSpPr/>
              <p:nvPr/>
            </p:nvSpPr>
            <p:spPr>
              <a:xfrm flipV="1">
                <a:off x="-1" y="3393141"/>
                <a:ext cx="7543800" cy="2590800"/>
              </a:xfrm>
              <a:prstGeom prst="snip1Rect">
                <a:avLst>
                  <a:gd name="adj" fmla="val 737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8" name="Straight Connector 17"/>
              <p:cNvCxnSpPr/>
              <p:nvPr/>
            </p:nvCxnSpPr>
            <p:spPr>
              <a:xfrm>
                <a:off x="0" y="3379694"/>
                <a:ext cx="7543800" cy="23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16" name="Teardrop 15"/>
            <p:cNvSpPr/>
            <p:nvPr/>
          </p:nvSpPr>
          <p:spPr>
            <a:xfrm>
              <a:off x="6817659" y="3621741"/>
              <a:ext cx="394447" cy="394447"/>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1371600" y="2934961"/>
            <a:ext cx="5867400" cy="1102519"/>
          </a:xfrm>
        </p:spPr>
        <p:txBody>
          <a:bodyPr>
            <a:normAutofit/>
          </a:bodyPr>
          <a:lstStyle>
            <a:lvl1pPr algn="r">
              <a:defRPr sz="4600"/>
            </a:lvl1pPr>
          </a:lstStyle>
          <a:p>
            <a:r>
              <a:rPr lang="uk-UA" smtClean="0"/>
              <a:t>Образец заголовка</a:t>
            </a:r>
            <a:endParaRPr/>
          </a:p>
        </p:txBody>
      </p:sp>
      <p:sp>
        <p:nvSpPr>
          <p:cNvPr id="3" name="Subtitle 2"/>
          <p:cNvSpPr>
            <a:spLocks noGrp="1"/>
          </p:cNvSpPr>
          <p:nvPr>
            <p:ph type="subTitle" idx="1"/>
          </p:nvPr>
        </p:nvSpPr>
        <p:spPr>
          <a:xfrm>
            <a:off x="1371600" y="4047565"/>
            <a:ext cx="5867400" cy="430306"/>
          </a:xfrm>
        </p:spPr>
        <p:txBody>
          <a:bodyPr>
            <a:normAutofit/>
          </a:bodyPr>
          <a:lstStyle>
            <a:lvl1pPr marL="0" indent="0" algn="r">
              <a:spcBef>
                <a:spcPct val="0"/>
              </a:spcBef>
              <a:buNone/>
              <a:defRPr sz="1400">
                <a:solidFill>
                  <a:schemeClr val="tx1">
                    <a:lumMod val="90000"/>
                    <a:lumOff val="1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smtClean="0"/>
              <a:t>Образец подзаголовка</a:t>
            </a:r>
            <a:endParaRPr dirty="0"/>
          </a:p>
        </p:txBody>
      </p:sp>
      <p:sp>
        <p:nvSpPr>
          <p:cNvPr id="4" name="Date Placeholder 3"/>
          <p:cNvSpPr>
            <a:spLocks noGrp="1"/>
          </p:cNvSpPr>
          <p:nvPr>
            <p:ph type="dt" sz="half" idx="10"/>
          </p:nvPr>
        </p:nvSpPr>
        <p:spPr>
          <a:xfrm rot="16200000">
            <a:off x="-476901" y="3332163"/>
            <a:ext cx="1543050" cy="365125"/>
          </a:xfrm>
        </p:spPr>
        <p:txBody>
          <a:bodyPr lIns="91440" tIns="0" bIns="0" anchor="b" anchorCtr="0"/>
          <a:lstStyle>
            <a:lvl1pPr>
              <a:defRPr sz="1400" b="1">
                <a:solidFill>
                  <a:schemeClr val="bg1">
                    <a:lumMod val="50000"/>
                  </a:schemeClr>
                </a:solidFill>
              </a:defRPr>
            </a:lvl1pPr>
          </a:lstStyle>
          <a:p>
            <a:fld id="{C71D3AB9-E555-534E-A97E-11470220928E}" type="datetimeFigureOut">
              <a:rPr lang="ru-RU" smtClean="0"/>
              <a:t>03.10.14</a:t>
            </a:fld>
            <a:endParaRPr lang="ru-RU"/>
          </a:p>
        </p:txBody>
      </p:sp>
      <p:sp>
        <p:nvSpPr>
          <p:cNvPr id="5" name="Footer Placeholder 4"/>
          <p:cNvSpPr>
            <a:spLocks noGrp="1"/>
          </p:cNvSpPr>
          <p:nvPr>
            <p:ph type="ftr" sz="quarter" idx="11"/>
          </p:nvPr>
        </p:nvSpPr>
        <p:spPr>
          <a:xfrm rot="16200000">
            <a:off x="-99636" y="3332163"/>
            <a:ext cx="1543048" cy="365125"/>
          </a:xfrm>
        </p:spPr>
        <p:txBody>
          <a:bodyPr lIns="91440" tIns="0" bIns="0" anchor="t" anchorCtr="0"/>
          <a:lstStyle>
            <a:lvl1pPr algn="l">
              <a:defRPr b="1">
                <a:solidFill>
                  <a:schemeClr val="bg1">
                    <a:lumMod val="75000"/>
                  </a:schemeClr>
                </a:solidFill>
              </a:defRPr>
            </a:lvl1pPr>
          </a:lstStyle>
          <a:p>
            <a:endParaRPr lang="ru-RU"/>
          </a:p>
        </p:txBody>
      </p:sp>
      <p:sp>
        <p:nvSpPr>
          <p:cNvPr id="12" name="Picture Placeholder 11"/>
          <p:cNvSpPr>
            <a:spLocks noGrp="1"/>
          </p:cNvSpPr>
          <p:nvPr>
            <p:ph type="pic" sz="quarter" idx="12"/>
          </p:nvPr>
        </p:nvSpPr>
        <p:spPr>
          <a:xfrm>
            <a:off x="0" y="507626"/>
            <a:ext cx="7543800" cy="1940814"/>
          </a:xfrm>
          <a:effectLst>
            <a:outerShdw blurRad="50800" dist="63500" dir="2700000" algn="tl" rotWithShape="0">
              <a:prstClr val="black">
                <a:alpha val="50000"/>
              </a:prstClr>
            </a:outerShdw>
          </a:effectLst>
        </p:spPr>
        <p:txBody>
          <a:bodyPr>
            <a:normAutofit/>
          </a:bodyPr>
          <a:lstStyle>
            <a:lvl1pPr marL="0" indent="0">
              <a:buNone/>
              <a:defRPr sz="1800"/>
            </a:lvl1pPr>
          </a:lstStyle>
          <a:p>
            <a:r>
              <a:rPr lang="uk-UA" smtClean="0"/>
              <a:t>Чтобы добавить рисунок, перетащите его на заполнитель или щелкните значок</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grpSp>
        <p:nvGrpSpPr>
          <p:cNvPr id="6" name="Group 6"/>
          <p:cNvGrpSpPr/>
          <p:nvPr/>
        </p:nvGrpSpPr>
        <p:grpSpPr>
          <a:xfrm flipH="1">
            <a:off x="1600200" y="1595158"/>
            <a:ext cx="7543801" cy="1953185"/>
            <a:chOff x="-1" y="3379694"/>
            <a:chExt cx="7543801" cy="2604247"/>
          </a:xfrm>
        </p:grpSpPr>
        <p:grpSp>
          <p:nvGrpSpPr>
            <p:cNvPr id="7" name="Group 11"/>
            <p:cNvGrpSpPr/>
            <p:nvPr/>
          </p:nvGrpSpPr>
          <p:grpSpPr>
            <a:xfrm>
              <a:off x="-1" y="3379694"/>
              <a:ext cx="7543801" cy="2604247"/>
              <a:chOff x="-1" y="3379694"/>
              <a:chExt cx="7543801" cy="2604247"/>
            </a:xfrm>
          </p:grpSpPr>
          <p:sp>
            <p:nvSpPr>
              <p:cNvPr id="10" name="Snip Single Corner Rectangle 9"/>
              <p:cNvSpPr/>
              <p:nvPr/>
            </p:nvSpPr>
            <p:spPr>
              <a:xfrm flipV="1">
                <a:off x="-1" y="3393141"/>
                <a:ext cx="7543800" cy="2590800"/>
              </a:xfrm>
              <a:prstGeom prst="snip1Rect">
                <a:avLst>
                  <a:gd name="adj" fmla="val 737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1" name="Straight Connector 10"/>
              <p:cNvCxnSpPr/>
              <p:nvPr/>
            </p:nvCxnSpPr>
            <p:spPr>
              <a:xfrm>
                <a:off x="0" y="3379694"/>
                <a:ext cx="7543800" cy="23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9" name="Teardrop 8"/>
            <p:cNvSpPr/>
            <p:nvPr/>
          </p:nvSpPr>
          <p:spPr>
            <a:xfrm flipH="1">
              <a:off x="228599" y="3621741"/>
              <a:ext cx="394447" cy="394447"/>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1736105" y="1990165"/>
            <a:ext cx="5870448" cy="1104138"/>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tx1">
                    <a:lumMod val="90000"/>
                    <a:lumOff val="10000"/>
                  </a:schemeClr>
                </a:solidFill>
                <a:latin typeface="+mj-lt"/>
                <a:ea typeface="+mj-ea"/>
                <a:cs typeface="+mj-cs"/>
              </a:defRPr>
            </a:lvl1pPr>
          </a:lstStyle>
          <a:p>
            <a:r>
              <a:rPr lang="uk-UA" smtClean="0"/>
              <a:t>Образец заголовка</a:t>
            </a:r>
            <a:endParaRPr/>
          </a:p>
        </p:txBody>
      </p:sp>
      <p:sp>
        <p:nvSpPr>
          <p:cNvPr id="3" name="Text Placeholder 2"/>
          <p:cNvSpPr>
            <a:spLocks noGrp="1"/>
          </p:cNvSpPr>
          <p:nvPr>
            <p:ph type="body" idx="1"/>
          </p:nvPr>
        </p:nvSpPr>
        <p:spPr>
          <a:xfrm>
            <a:off x="1736105" y="3101161"/>
            <a:ext cx="5870448" cy="432054"/>
          </a:xfrm>
        </p:spPr>
        <p:txBody>
          <a:bodyPr vert="horz" lIns="91440" tIns="45720" rIns="91440" bIns="45720" rtlCol="0">
            <a:normAutofit/>
          </a:bodyPr>
          <a:lstStyle>
            <a:lvl1pPr marL="0" indent="0" algn="l" defTabSz="914400" rtl="0" eaLnBrk="1" latinLnBrk="0" hangingPunct="1">
              <a:spcBef>
                <a:spcPts val="0"/>
              </a:spcBef>
              <a:buClr>
                <a:schemeClr val="accent1"/>
              </a:buClr>
              <a:buSzPct val="90000"/>
              <a:buFont typeface="Wingdings 2" pitchFamily="18" charset="2"/>
              <a:buNone/>
              <a:defRPr sz="1400" kern="1200">
                <a:solidFill>
                  <a:schemeClr val="tx1">
                    <a:lumMod val="90000"/>
                    <a:lumOff val="10000"/>
                  </a:scheme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Образец текста</a:t>
            </a:r>
          </a:p>
        </p:txBody>
      </p:sp>
      <p:sp>
        <p:nvSpPr>
          <p:cNvPr id="5" name="Footer Placeholder 4"/>
          <p:cNvSpPr>
            <a:spLocks noGrp="1"/>
          </p:cNvSpPr>
          <p:nvPr>
            <p:ph type="ftr" sz="quarter" idx="11"/>
          </p:nvPr>
        </p:nvSpPr>
        <p:spPr>
          <a:xfrm rot="16200000">
            <a:off x="8262191" y="2560638"/>
            <a:ext cx="1371601" cy="365125"/>
          </a:xfrm>
        </p:spPr>
        <p:txBody>
          <a:bodyPr vert="horz" lIns="91440" tIns="0" rIns="91440" bIns="0" rtlCol="0" anchor="t" anchorCtr="0"/>
          <a:lstStyle>
            <a:lvl1pPr marL="0" algn="l" defTabSz="914400" rtl="0" eaLnBrk="1" latinLnBrk="0" hangingPunct="1">
              <a:defRPr sz="1100" b="1" kern="1200">
                <a:solidFill>
                  <a:schemeClr val="bg1">
                    <a:lumMod val="75000"/>
                  </a:schemeClr>
                </a:solidFill>
                <a:latin typeface="+mn-lt"/>
                <a:ea typeface="+mn-ea"/>
                <a:cs typeface="+mn-cs"/>
              </a:defRPr>
            </a:lvl1pPr>
          </a:lstStyle>
          <a:p>
            <a:endParaRPr lang="ru-RU"/>
          </a:p>
        </p:txBody>
      </p:sp>
      <p:sp>
        <p:nvSpPr>
          <p:cNvPr id="4" name="Date Placeholder 3"/>
          <p:cNvSpPr>
            <a:spLocks noGrp="1"/>
          </p:cNvSpPr>
          <p:nvPr>
            <p:ph type="dt" sz="half" idx="10"/>
          </p:nvPr>
        </p:nvSpPr>
        <p:spPr>
          <a:xfrm rot="16200000">
            <a:off x="7886609" y="2560638"/>
            <a:ext cx="1371600" cy="365125"/>
          </a:xfrm>
        </p:spPr>
        <p:txBody>
          <a:bodyPr vert="horz" lIns="91440" tIns="0" rIns="91440" bIns="0" rtlCol="0" anchor="b" anchorCtr="0"/>
          <a:lstStyle>
            <a:lvl1pPr marL="0" algn="l" defTabSz="914400" rtl="0" eaLnBrk="1" latinLnBrk="0" hangingPunct="1">
              <a:defRPr sz="1400" b="1" kern="1200">
                <a:solidFill>
                  <a:schemeClr val="bg1">
                    <a:lumMod val="50000"/>
                  </a:schemeClr>
                </a:solidFill>
                <a:latin typeface="+mn-lt"/>
                <a:ea typeface="+mn-ea"/>
                <a:cs typeface="+mn-cs"/>
              </a:defRPr>
            </a:lvl1pPr>
          </a:lstStyle>
          <a:p>
            <a:fld id="{C71D3AB9-E555-534E-A97E-11470220928E}" type="datetimeFigureOut">
              <a:rPr lang="ru-RU" smtClean="0"/>
              <a:t>03.10.14</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11" name="Snip Diagonal Corner Rectangle 10"/>
          <p:cNvSpPr/>
          <p:nvPr/>
        </p:nvSpPr>
        <p:spPr>
          <a:xfrm flipV="1">
            <a:off x="228600" y="1280832"/>
            <a:ext cx="8686800" cy="3681132"/>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Snip Diagonal Corner Rectangle 11"/>
          <p:cNvSpPr/>
          <p:nvPr/>
        </p:nvSpPr>
        <p:spPr>
          <a:xfrm flipV="1">
            <a:off x="228600" y="171448"/>
            <a:ext cx="8686800" cy="958105"/>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779463" y="221875"/>
            <a:ext cx="7583488" cy="857250"/>
          </a:xfrm>
        </p:spPr>
        <p:txBody>
          <a:bodyPr/>
          <a:lstStyle/>
          <a:p>
            <a:r>
              <a:rPr lang="uk-UA" smtClean="0"/>
              <a:t>Образец заголовка</a:t>
            </a:r>
            <a:endParaRPr/>
          </a:p>
        </p:txBody>
      </p:sp>
      <p:sp>
        <p:nvSpPr>
          <p:cNvPr id="3" name="Content Placeholder 2"/>
          <p:cNvSpPr>
            <a:spLocks noGrp="1"/>
          </p:cNvSpPr>
          <p:nvPr>
            <p:ph sz="half" idx="1"/>
          </p:nvPr>
        </p:nvSpPr>
        <p:spPr>
          <a:xfrm>
            <a:off x="779461" y="1485901"/>
            <a:ext cx="3657600" cy="2981325"/>
          </a:xfrm>
        </p:spPr>
        <p:txBody>
          <a:bodyPr>
            <a:normAutofit/>
          </a:bodyPr>
          <a:lstStyle>
            <a:lvl1pPr>
              <a:defRPr sz="2200"/>
            </a:lvl1pPr>
            <a:lvl2pPr>
              <a:defRPr sz="20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uk-UA" smtClean="0"/>
              <a:t>Образец текста</a:t>
            </a:r>
          </a:p>
          <a:p>
            <a:pPr lvl="1"/>
            <a:r>
              <a:rPr lang="uk-UA" smtClean="0"/>
              <a:t>Второй уровень</a:t>
            </a:r>
          </a:p>
          <a:p>
            <a:pPr lvl="2"/>
            <a:r>
              <a:rPr lang="uk-UA" smtClean="0"/>
              <a:t>Третий уровень</a:t>
            </a:r>
          </a:p>
          <a:p>
            <a:pPr lvl="3"/>
            <a:r>
              <a:rPr lang="uk-UA" smtClean="0"/>
              <a:t>Четвертый уровень</a:t>
            </a:r>
          </a:p>
          <a:p>
            <a:pPr lvl="4"/>
            <a:r>
              <a:rPr lang="uk-UA" smtClean="0"/>
              <a:t>Пятый уровень</a:t>
            </a:r>
            <a:endParaRPr dirty="0"/>
          </a:p>
        </p:txBody>
      </p:sp>
      <p:sp>
        <p:nvSpPr>
          <p:cNvPr id="4" name="Content Placeholder 3"/>
          <p:cNvSpPr>
            <a:spLocks noGrp="1"/>
          </p:cNvSpPr>
          <p:nvPr>
            <p:ph sz="half" idx="2"/>
          </p:nvPr>
        </p:nvSpPr>
        <p:spPr>
          <a:xfrm>
            <a:off x="4705351" y="1485901"/>
            <a:ext cx="3657600" cy="2981325"/>
          </a:xfrm>
        </p:spPr>
        <p:txBody>
          <a:bodyPr>
            <a:normAutofit/>
          </a:bodyPr>
          <a:lstStyle>
            <a:lvl1pPr>
              <a:defRPr sz="2200"/>
            </a:lvl1pPr>
            <a:lvl2pPr>
              <a:defRPr sz="2000"/>
            </a:lvl2pPr>
            <a:lvl3pPr>
              <a:defRPr sz="1800"/>
            </a:lvl3pPr>
            <a:lvl4pPr>
              <a:defRPr sz="1800"/>
            </a:lvl4pPr>
            <a:lvl5pPr>
              <a:defRPr sz="1800"/>
            </a:lvl5pPr>
            <a:lvl6pPr marL="1946275" indent="-344488">
              <a:defRPr sz="1800"/>
            </a:lvl6pPr>
            <a:lvl7pPr marL="1946275" indent="-344488">
              <a:defRPr sz="1800"/>
            </a:lvl7pPr>
            <a:lvl8pPr marL="1946275" indent="-344488">
              <a:defRPr sz="1800"/>
            </a:lvl8pPr>
            <a:lvl9pPr marL="1946275" indent="-344488">
              <a:defRPr sz="1800"/>
            </a:lvl9pPr>
          </a:lstStyle>
          <a:p>
            <a:pPr lvl="0"/>
            <a:r>
              <a:rPr lang="uk-UA" smtClean="0"/>
              <a:t>Образец текста</a:t>
            </a:r>
          </a:p>
          <a:p>
            <a:pPr lvl="1"/>
            <a:r>
              <a:rPr lang="uk-UA" smtClean="0"/>
              <a:t>Второй уровень</a:t>
            </a:r>
          </a:p>
          <a:p>
            <a:pPr lvl="2"/>
            <a:r>
              <a:rPr lang="uk-UA" smtClean="0"/>
              <a:t>Третий уровень</a:t>
            </a:r>
          </a:p>
          <a:p>
            <a:pPr lvl="3"/>
            <a:r>
              <a:rPr lang="uk-UA" smtClean="0"/>
              <a:t>Четвертый уровень</a:t>
            </a:r>
          </a:p>
          <a:p>
            <a:pPr lvl="4"/>
            <a:r>
              <a:rPr lang="uk-UA" smtClean="0"/>
              <a:t>Пятый уровень</a:t>
            </a:r>
            <a:endParaRPr dirty="0"/>
          </a:p>
        </p:txBody>
      </p:sp>
      <p:sp>
        <p:nvSpPr>
          <p:cNvPr id="5" name="Date Placeholder 4"/>
          <p:cNvSpPr>
            <a:spLocks noGrp="1"/>
          </p:cNvSpPr>
          <p:nvPr>
            <p:ph type="dt" sz="half" idx="10"/>
          </p:nvPr>
        </p:nvSpPr>
        <p:spPr/>
        <p:txBody>
          <a:bodyPr/>
          <a:lstStyle/>
          <a:p>
            <a:fld id="{C71D3AB9-E555-534E-A97E-11470220928E}" type="datetimeFigureOut">
              <a:rPr lang="ru-RU" smtClean="0"/>
              <a:t>03.10.14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549B883-3FC9-1E43-9492-55A36C6030A9}"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2" name="Snip Diagonal Corner Rectangle 11"/>
          <p:cNvSpPr/>
          <p:nvPr/>
        </p:nvSpPr>
        <p:spPr>
          <a:xfrm flipV="1">
            <a:off x="228600" y="1280832"/>
            <a:ext cx="8686800" cy="3681132"/>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Snip Diagonal Corner Rectangle 12"/>
          <p:cNvSpPr/>
          <p:nvPr/>
        </p:nvSpPr>
        <p:spPr>
          <a:xfrm flipV="1">
            <a:off x="228600" y="171448"/>
            <a:ext cx="8686800" cy="958105"/>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779463" y="221875"/>
            <a:ext cx="7583488" cy="857250"/>
          </a:xfrm>
        </p:spPr>
        <p:txBody>
          <a:bodyPr/>
          <a:lstStyle>
            <a:lvl1pPr>
              <a:defRPr/>
            </a:lvl1pPr>
          </a:lstStyle>
          <a:p>
            <a:r>
              <a:rPr lang="uk-UA" smtClean="0"/>
              <a:t>Образец заголовка</a:t>
            </a:r>
            <a:endParaRPr/>
          </a:p>
        </p:txBody>
      </p:sp>
      <p:sp>
        <p:nvSpPr>
          <p:cNvPr id="3" name="Text Placeholder 2"/>
          <p:cNvSpPr>
            <a:spLocks noGrp="1"/>
          </p:cNvSpPr>
          <p:nvPr>
            <p:ph type="body" idx="1"/>
          </p:nvPr>
        </p:nvSpPr>
        <p:spPr>
          <a:xfrm>
            <a:off x="779463" y="1389319"/>
            <a:ext cx="3657600" cy="651272"/>
          </a:xfrm>
        </p:spPr>
        <p:txBody>
          <a:bodyPr anchor="ctr" anchorCtr="0">
            <a:noAutofit/>
          </a:bodyPr>
          <a:lstStyle>
            <a:lvl1pPr marL="0" indent="0" algn="ctr">
              <a:spcBef>
                <a:spcPct val="0"/>
              </a:spcBef>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Образец текста</a:t>
            </a:r>
          </a:p>
        </p:txBody>
      </p:sp>
      <p:sp>
        <p:nvSpPr>
          <p:cNvPr id="4" name="Content Placeholder 3"/>
          <p:cNvSpPr>
            <a:spLocks noGrp="1"/>
          </p:cNvSpPr>
          <p:nvPr>
            <p:ph sz="half" idx="2"/>
          </p:nvPr>
        </p:nvSpPr>
        <p:spPr>
          <a:xfrm>
            <a:off x="779463" y="2057400"/>
            <a:ext cx="3657600" cy="2409825"/>
          </a:xfrm>
        </p:spPr>
        <p:txBody>
          <a:bodyPr>
            <a:normAutofit/>
          </a:bodyPr>
          <a:lstStyle>
            <a:lvl1pPr>
              <a:defRPr sz="20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uk-UA" smtClean="0"/>
              <a:t>Образец текста</a:t>
            </a:r>
          </a:p>
          <a:p>
            <a:pPr lvl="1"/>
            <a:r>
              <a:rPr lang="uk-UA" smtClean="0"/>
              <a:t>Второй уровень</a:t>
            </a:r>
          </a:p>
          <a:p>
            <a:pPr lvl="2"/>
            <a:r>
              <a:rPr lang="uk-UA" smtClean="0"/>
              <a:t>Третий уровень</a:t>
            </a:r>
          </a:p>
          <a:p>
            <a:pPr lvl="3"/>
            <a:r>
              <a:rPr lang="uk-UA" smtClean="0"/>
              <a:t>Четвертый уровень</a:t>
            </a:r>
          </a:p>
          <a:p>
            <a:pPr lvl="4"/>
            <a:r>
              <a:rPr lang="uk-UA" smtClean="0"/>
              <a:t>Пятый уровень</a:t>
            </a:r>
            <a:endParaRPr dirty="0"/>
          </a:p>
        </p:txBody>
      </p:sp>
      <p:sp>
        <p:nvSpPr>
          <p:cNvPr id="5" name="Text Placeholder 4"/>
          <p:cNvSpPr>
            <a:spLocks noGrp="1"/>
          </p:cNvSpPr>
          <p:nvPr>
            <p:ph type="body" sz="quarter" idx="3"/>
          </p:nvPr>
        </p:nvSpPr>
        <p:spPr>
          <a:xfrm>
            <a:off x="4705351" y="1389319"/>
            <a:ext cx="3657600" cy="651272"/>
          </a:xfrm>
        </p:spPr>
        <p:txBody>
          <a:bodyPr anchor="ctr" anchorCtr="0">
            <a:noAutofit/>
          </a:bodyPr>
          <a:lstStyle>
            <a:lvl1pPr marL="0" indent="0" algn="ctr">
              <a:spcBef>
                <a:spcPct val="0"/>
              </a:spcBef>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Образец текста</a:t>
            </a:r>
          </a:p>
        </p:txBody>
      </p:sp>
      <p:sp>
        <p:nvSpPr>
          <p:cNvPr id="6" name="Content Placeholder 5"/>
          <p:cNvSpPr>
            <a:spLocks noGrp="1"/>
          </p:cNvSpPr>
          <p:nvPr>
            <p:ph sz="quarter" idx="4"/>
          </p:nvPr>
        </p:nvSpPr>
        <p:spPr>
          <a:xfrm>
            <a:off x="4705351" y="2057400"/>
            <a:ext cx="3657600" cy="2409825"/>
          </a:xfrm>
        </p:spPr>
        <p:txBody>
          <a:bodyPr>
            <a:normAutofit/>
          </a:bodyPr>
          <a:lstStyle>
            <a:lvl1pPr>
              <a:defRPr sz="20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uk-UA" smtClean="0"/>
              <a:t>Образец текста</a:t>
            </a:r>
          </a:p>
          <a:p>
            <a:pPr lvl="1"/>
            <a:r>
              <a:rPr lang="uk-UA" smtClean="0"/>
              <a:t>Второй уровень</a:t>
            </a:r>
          </a:p>
          <a:p>
            <a:pPr lvl="2"/>
            <a:r>
              <a:rPr lang="uk-UA" smtClean="0"/>
              <a:t>Третий уровень</a:t>
            </a:r>
          </a:p>
          <a:p>
            <a:pPr lvl="3"/>
            <a:r>
              <a:rPr lang="uk-UA" smtClean="0"/>
              <a:t>Четвертый уровень</a:t>
            </a:r>
          </a:p>
          <a:p>
            <a:pPr lvl="4"/>
            <a:r>
              <a:rPr lang="uk-UA" smtClean="0"/>
              <a:t>Пятый уровень</a:t>
            </a:r>
            <a:endParaRPr dirty="0"/>
          </a:p>
        </p:txBody>
      </p:sp>
      <p:sp>
        <p:nvSpPr>
          <p:cNvPr id="7" name="Date Placeholder 6"/>
          <p:cNvSpPr>
            <a:spLocks noGrp="1"/>
          </p:cNvSpPr>
          <p:nvPr>
            <p:ph type="dt" sz="half" idx="10"/>
          </p:nvPr>
        </p:nvSpPr>
        <p:spPr/>
        <p:txBody>
          <a:bodyPr/>
          <a:lstStyle/>
          <a:p>
            <a:fld id="{C71D3AB9-E555-534E-A97E-11470220928E}" type="datetimeFigureOut">
              <a:rPr lang="ru-RU" smtClean="0"/>
              <a:t>03.10.14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549B883-3FC9-1E43-9492-55A36C6030A9}"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9" name="Snip Diagonal Corner Rectangle 8"/>
          <p:cNvSpPr/>
          <p:nvPr/>
        </p:nvSpPr>
        <p:spPr>
          <a:xfrm flipV="1">
            <a:off x="228600" y="1280832"/>
            <a:ext cx="8686800" cy="3681132"/>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Snip Diagonal Corner Rectangle 9"/>
          <p:cNvSpPr/>
          <p:nvPr/>
        </p:nvSpPr>
        <p:spPr>
          <a:xfrm flipV="1">
            <a:off x="228600" y="171448"/>
            <a:ext cx="8686800" cy="958105"/>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uk-UA" smtClean="0"/>
              <a:t>Образец заголовка</a:t>
            </a:r>
            <a:endParaRPr/>
          </a:p>
        </p:txBody>
      </p:sp>
      <p:sp>
        <p:nvSpPr>
          <p:cNvPr id="3" name="Date Placeholder 2"/>
          <p:cNvSpPr>
            <a:spLocks noGrp="1"/>
          </p:cNvSpPr>
          <p:nvPr>
            <p:ph type="dt" sz="half" idx="10"/>
          </p:nvPr>
        </p:nvSpPr>
        <p:spPr/>
        <p:txBody>
          <a:bodyPr/>
          <a:lstStyle/>
          <a:p>
            <a:fld id="{C71D3AB9-E555-534E-A97E-11470220928E}" type="datetimeFigureOut">
              <a:rPr lang="ru-RU" smtClean="0"/>
              <a:t>03.10.14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549B883-3FC9-1E43-9492-55A36C6030A9}"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Пустой">
    <p:spTree>
      <p:nvGrpSpPr>
        <p:cNvPr id="1" name=""/>
        <p:cNvGrpSpPr/>
        <p:nvPr/>
      </p:nvGrpSpPr>
      <p:grpSpPr>
        <a:xfrm>
          <a:off x="0" y="0"/>
          <a:ext cx="0" cy="0"/>
          <a:chOff x="0" y="0"/>
          <a:chExt cx="0" cy="0"/>
        </a:xfrm>
      </p:grpSpPr>
      <p:sp>
        <p:nvSpPr>
          <p:cNvPr id="6" name="Snip Diagonal Corner Rectangle 5"/>
          <p:cNvSpPr/>
          <p:nvPr/>
        </p:nvSpPr>
        <p:spPr>
          <a:xfrm flipV="1">
            <a:off x="228600" y="171450"/>
            <a:ext cx="8686800" cy="4790514"/>
          </a:xfrm>
          <a:prstGeom prst="snip2DiagRect">
            <a:avLst>
              <a:gd name="adj1" fmla="val 0"/>
              <a:gd name="adj2" fmla="val 252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C71D3AB9-E555-534E-A97E-11470220928E}" type="datetimeFigureOut">
              <a:rPr lang="ru-RU" smtClean="0"/>
              <a:t>03.10.14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549B883-3FC9-1E43-9492-55A36C6030A9}"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grpSp>
        <p:nvGrpSpPr>
          <p:cNvPr id="11" name="Group 11"/>
          <p:cNvGrpSpPr/>
          <p:nvPr/>
        </p:nvGrpSpPr>
        <p:grpSpPr>
          <a:xfrm>
            <a:off x="228600" y="171450"/>
            <a:ext cx="4251960" cy="4790514"/>
            <a:chOff x="228600" y="228600"/>
            <a:chExt cx="4251960" cy="6387352"/>
          </a:xfrm>
        </p:grpSpPr>
        <p:sp>
          <p:nvSpPr>
            <p:cNvPr id="13" name="Snip Diagonal Corner Rectangle 12"/>
            <p:cNvSpPr/>
            <p:nvPr/>
          </p:nvSpPr>
          <p:spPr>
            <a:xfrm flipV="1">
              <a:off x="228600" y="228600"/>
              <a:ext cx="4251960" cy="6387352"/>
            </a:xfrm>
            <a:prstGeom prst="snip2DiagRect">
              <a:avLst>
                <a:gd name="adj1" fmla="val 0"/>
                <a:gd name="adj2" fmla="val 379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Teardrop 13"/>
            <p:cNvSpPr>
              <a:spLocks noChangeAspect="1"/>
            </p:cNvSpPr>
            <p:nvPr/>
          </p:nvSpPr>
          <p:spPr>
            <a:xfrm>
              <a:off x="3886200" y="432548"/>
              <a:ext cx="355002" cy="355002"/>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5" name="Snip Diagonal Corner Rectangle 14"/>
          <p:cNvSpPr/>
          <p:nvPr/>
        </p:nvSpPr>
        <p:spPr>
          <a:xfrm flipV="1">
            <a:off x="4648200" y="171450"/>
            <a:ext cx="4251960" cy="4790514"/>
          </a:xfrm>
          <a:prstGeom prst="snip2DiagRect">
            <a:avLst>
              <a:gd name="adj1" fmla="val 0"/>
              <a:gd name="adj2" fmla="val 379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525780" y="1632977"/>
            <a:ext cx="3657600" cy="871538"/>
          </a:xfrm>
        </p:spPr>
        <p:txBody>
          <a:bodyPr anchor="b">
            <a:normAutofit/>
          </a:bodyPr>
          <a:lstStyle>
            <a:lvl1pPr algn="l">
              <a:defRPr sz="3000" b="0">
                <a:solidFill>
                  <a:schemeClr val="accent1"/>
                </a:solidFill>
              </a:defRPr>
            </a:lvl1pPr>
          </a:lstStyle>
          <a:p>
            <a:r>
              <a:rPr lang="uk-UA" smtClean="0"/>
              <a:t>Образец заголовка</a:t>
            </a:r>
            <a:endParaRPr/>
          </a:p>
        </p:txBody>
      </p:sp>
      <p:sp>
        <p:nvSpPr>
          <p:cNvPr id="3" name="Content Placeholder 2"/>
          <p:cNvSpPr>
            <a:spLocks noGrp="1"/>
          </p:cNvSpPr>
          <p:nvPr>
            <p:ph idx="1"/>
          </p:nvPr>
        </p:nvSpPr>
        <p:spPr>
          <a:xfrm>
            <a:off x="4945380" y="457200"/>
            <a:ext cx="3657600" cy="40005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uk-UA" smtClean="0"/>
              <a:t>Образец текста</a:t>
            </a:r>
          </a:p>
          <a:p>
            <a:pPr lvl="1"/>
            <a:r>
              <a:rPr lang="uk-UA" smtClean="0"/>
              <a:t>Второй уровень</a:t>
            </a:r>
          </a:p>
          <a:p>
            <a:pPr lvl="2"/>
            <a:r>
              <a:rPr lang="uk-UA" smtClean="0"/>
              <a:t>Третий уровень</a:t>
            </a:r>
          </a:p>
          <a:p>
            <a:pPr lvl="3"/>
            <a:r>
              <a:rPr lang="uk-UA" smtClean="0"/>
              <a:t>Четвертый уровень</a:t>
            </a:r>
          </a:p>
          <a:p>
            <a:pPr lvl="4"/>
            <a:r>
              <a:rPr lang="uk-UA" smtClean="0"/>
              <a:t>Пятый уровень</a:t>
            </a:r>
            <a:endParaRPr dirty="0"/>
          </a:p>
        </p:txBody>
      </p:sp>
      <p:sp>
        <p:nvSpPr>
          <p:cNvPr id="4" name="Text Placeholder 3"/>
          <p:cNvSpPr>
            <a:spLocks noGrp="1"/>
          </p:cNvSpPr>
          <p:nvPr>
            <p:ph type="body" sz="half" idx="2"/>
          </p:nvPr>
        </p:nvSpPr>
        <p:spPr>
          <a:xfrm>
            <a:off x="525780" y="2514600"/>
            <a:ext cx="3657600" cy="1943101"/>
          </a:xfrm>
        </p:spPr>
        <p:txBody>
          <a:bodyPr>
            <a:normAutofit/>
          </a:bodyPr>
          <a:lstStyle>
            <a:lvl1pPr marL="0" indent="0">
              <a:lnSpc>
                <a:spcPct val="110000"/>
              </a:lnSpc>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Образец текста</a:t>
            </a:r>
          </a:p>
        </p:txBody>
      </p:sp>
      <p:sp>
        <p:nvSpPr>
          <p:cNvPr id="5" name="Date Placeholder 4"/>
          <p:cNvSpPr>
            <a:spLocks noGrp="1"/>
          </p:cNvSpPr>
          <p:nvPr>
            <p:ph type="dt" sz="half" idx="10"/>
          </p:nvPr>
        </p:nvSpPr>
        <p:spPr>
          <a:xfrm>
            <a:off x="762000" y="4723280"/>
            <a:ext cx="1295400" cy="273844"/>
          </a:xfrm>
        </p:spPr>
        <p:txBody>
          <a:bodyPr/>
          <a:lstStyle/>
          <a:p>
            <a:fld id="{C71D3AB9-E555-534E-A97E-11470220928E}" type="datetimeFigureOut">
              <a:rPr lang="ru-RU" smtClean="0"/>
              <a:t>03.10.14</a:t>
            </a:fld>
            <a:endParaRPr lang="ru-RU"/>
          </a:p>
        </p:txBody>
      </p:sp>
      <p:sp>
        <p:nvSpPr>
          <p:cNvPr id="6" name="Footer Placeholder 5"/>
          <p:cNvSpPr>
            <a:spLocks noGrp="1"/>
          </p:cNvSpPr>
          <p:nvPr>
            <p:ph type="ftr" sz="quarter" idx="11"/>
          </p:nvPr>
        </p:nvSpPr>
        <p:spPr>
          <a:xfrm>
            <a:off x="2057400" y="4723280"/>
            <a:ext cx="2339788" cy="273844"/>
          </a:xfrm>
        </p:spPr>
        <p:txBody>
          <a:bodyPr/>
          <a:lstStyle/>
          <a:p>
            <a:endParaRPr lang="ru-RU"/>
          </a:p>
        </p:txBody>
      </p:sp>
      <p:sp>
        <p:nvSpPr>
          <p:cNvPr id="7" name="Slide Number Placeholder 6"/>
          <p:cNvSpPr>
            <a:spLocks noGrp="1"/>
          </p:cNvSpPr>
          <p:nvPr>
            <p:ph type="sldNum" sz="quarter" idx="12"/>
          </p:nvPr>
        </p:nvSpPr>
        <p:spPr>
          <a:xfrm>
            <a:off x="304801" y="4723280"/>
            <a:ext cx="443753" cy="273844"/>
          </a:xfrm>
        </p:spPr>
        <p:txBody>
          <a:bodyPr/>
          <a:lstStyle>
            <a:lvl1pPr algn="l">
              <a:defRPr/>
            </a:lvl1pPr>
          </a:lstStyle>
          <a:p>
            <a:fld id="{B549B883-3FC9-1E43-9492-55A36C6030A9}"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79463" y="221875"/>
            <a:ext cx="7583488" cy="857250"/>
          </a:xfrm>
          <a:prstGeom prst="rect">
            <a:avLst/>
          </a:prstGeom>
        </p:spPr>
        <p:txBody>
          <a:bodyPr vert="horz" lIns="91440" tIns="45720" rIns="91440" bIns="45720" rtlCol="0" anchor="b" anchorCtr="0">
            <a:normAutofit/>
          </a:bodyPr>
          <a:lstStyle/>
          <a:p>
            <a:r>
              <a:rPr lang="uk-UA" smtClean="0"/>
              <a:t>Образец заголовка</a:t>
            </a:r>
            <a:endParaRPr/>
          </a:p>
        </p:txBody>
      </p:sp>
      <p:sp>
        <p:nvSpPr>
          <p:cNvPr id="3" name="Text Placeholder 2"/>
          <p:cNvSpPr>
            <a:spLocks noGrp="1"/>
          </p:cNvSpPr>
          <p:nvPr>
            <p:ph type="body" idx="1"/>
          </p:nvPr>
        </p:nvSpPr>
        <p:spPr>
          <a:xfrm>
            <a:off x="779463" y="1462368"/>
            <a:ext cx="7583488" cy="3005418"/>
          </a:xfrm>
          <a:prstGeom prst="rect">
            <a:avLst/>
          </a:prstGeom>
        </p:spPr>
        <p:txBody>
          <a:bodyPr vert="horz" lIns="91440" tIns="45720" rIns="91440" bIns="45720" rtlCol="0">
            <a:normAutofit/>
          </a:bodyPr>
          <a:lstStyle/>
          <a:p>
            <a:pPr lvl="0"/>
            <a:r>
              <a:rPr lang="uk-UA" smtClean="0"/>
              <a:t>Образец текста</a:t>
            </a:r>
          </a:p>
          <a:p>
            <a:pPr lvl="1"/>
            <a:r>
              <a:rPr lang="uk-UA" smtClean="0"/>
              <a:t>Второй уровень</a:t>
            </a:r>
          </a:p>
          <a:p>
            <a:pPr lvl="2"/>
            <a:r>
              <a:rPr lang="uk-UA" smtClean="0"/>
              <a:t>Третий уровень</a:t>
            </a:r>
          </a:p>
          <a:p>
            <a:pPr lvl="3"/>
            <a:r>
              <a:rPr lang="uk-UA" smtClean="0"/>
              <a:t>Четвертый уровень</a:t>
            </a:r>
          </a:p>
          <a:p>
            <a:pPr lvl="4"/>
            <a:r>
              <a:rPr lang="uk-UA" smtClean="0"/>
              <a:t>Пятый уровень</a:t>
            </a:r>
            <a:endParaRPr dirty="0"/>
          </a:p>
        </p:txBody>
      </p:sp>
      <p:sp>
        <p:nvSpPr>
          <p:cNvPr id="4" name="Date Placeholder 3"/>
          <p:cNvSpPr>
            <a:spLocks noGrp="1"/>
          </p:cNvSpPr>
          <p:nvPr>
            <p:ph type="dt" sz="half" idx="2"/>
          </p:nvPr>
        </p:nvSpPr>
        <p:spPr>
          <a:xfrm>
            <a:off x="228600" y="4682939"/>
            <a:ext cx="2133600" cy="273844"/>
          </a:xfrm>
          <a:prstGeom prst="rect">
            <a:avLst/>
          </a:prstGeom>
        </p:spPr>
        <p:txBody>
          <a:bodyPr vert="horz" lIns="91440" tIns="45720" rIns="91440" bIns="45720" rtlCol="0" anchor="ctr"/>
          <a:lstStyle>
            <a:lvl1pPr algn="l">
              <a:defRPr sz="1100" b="1">
                <a:solidFill>
                  <a:schemeClr val="bg1">
                    <a:lumMod val="65000"/>
                  </a:schemeClr>
                </a:solidFill>
              </a:defRPr>
            </a:lvl1pPr>
          </a:lstStyle>
          <a:p>
            <a:fld id="{C71D3AB9-E555-534E-A97E-11470220928E}" type="datetimeFigureOut">
              <a:rPr lang="ru-RU" smtClean="0"/>
              <a:t>03.10.14</a:t>
            </a:fld>
            <a:endParaRPr lang="ru-RU"/>
          </a:p>
        </p:txBody>
      </p:sp>
      <p:sp>
        <p:nvSpPr>
          <p:cNvPr id="5" name="Footer Placeholder 4"/>
          <p:cNvSpPr>
            <a:spLocks noGrp="1"/>
          </p:cNvSpPr>
          <p:nvPr>
            <p:ph type="ftr" sz="quarter" idx="3"/>
          </p:nvPr>
        </p:nvSpPr>
        <p:spPr>
          <a:xfrm>
            <a:off x="5867400" y="4686300"/>
            <a:ext cx="2895600" cy="273844"/>
          </a:xfrm>
          <a:prstGeom prst="rect">
            <a:avLst/>
          </a:prstGeom>
        </p:spPr>
        <p:txBody>
          <a:bodyPr vert="horz" lIns="91440" tIns="45720" rIns="91440" bIns="45720" rtlCol="0" anchor="ctr"/>
          <a:lstStyle>
            <a:lvl1pPr algn="r">
              <a:defRPr sz="1100" b="1">
                <a:solidFill>
                  <a:schemeClr val="bg1">
                    <a:lumMod val="65000"/>
                  </a:schemeClr>
                </a:solidFill>
              </a:defRPr>
            </a:lvl1pPr>
          </a:lstStyle>
          <a:p>
            <a:endParaRPr lang="ru-RU"/>
          </a:p>
        </p:txBody>
      </p:sp>
      <p:sp>
        <p:nvSpPr>
          <p:cNvPr id="6" name="Slide Number Placeholder 5"/>
          <p:cNvSpPr>
            <a:spLocks noGrp="1"/>
          </p:cNvSpPr>
          <p:nvPr>
            <p:ph type="sldNum" sz="quarter" idx="4"/>
          </p:nvPr>
        </p:nvSpPr>
        <p:spPr>
          <a:xfrm>
            <a:off x="4305300" y="4686300"/>
            <a:ext cx="533400" cy="273844"/>
          </a:xfrm>
          <a:prstGeom prst="rect">
            <a:avLst/>
          </a:prstGeom>
        </p:spPr>
        <p:txBody>
          <a:bodyPr vert="horz" lIns="91440" tIns="45720" rIns="91440" bIns="45720" rtlCol="0" anchor="ctr"/>
          <a:lstStyle>
            <a:lvl1pPr algn="ctr">
              <a:defRPr sz="1100" b="1">
                <a:solidFill>
                  <a:schemeClr val="bg1">
                    <a:lumMod val="65000"/>
                  </a:schemeClr>
                </a:solidFill>
              </a:defRPr>
            </a:lvl1pPr>
          </a:lstStyle>
          <a:p>
            <a:fld id="{B549B883-3FC9-1E43-9492-55A36C6030A9}"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921" r:id="rId1"/>
    <p:sldLayoutId id="2147483922" r:id="rId2"/>
    <p:sldLayoutId id="2147483923" r:id="rId3"/>
    <p:sldLayoutId id="2147483924" r:id="rId4"/>
    <p:sldLayoutId id="2147483925" r:id="rId5"/>
    <p:sldLayoutId id="2147483926" r:id="rId6"/>
    <p:sldLayoutId id="2147483927" r:id="rId7"/>
    <p:sldLayoutId id="2147483928" r:id="rId8"/>
    <p:sldLayoutId id="2147483929" r:id="rId9"/>
    <p:sldLayoutId id="2147483930" r:id="rId10"/>
    <p:sldLayoutId id="2147483931" r:id="rId11"/>
    <p:sldLayoutId id="2147483932" r:id="rId12"/>
    <p:sldLayoutId id="2147483933" r:id="rId13"/>
    <p:sldLayoutId id="2147483934" r:id="rId14"/>
  </p:sldLayoutIdLst>
  <p:txStyles>
    <p:titleStyle>
      <a:lvl1pPr algn="l" defTabSz="914400" rtl="0" eaLnBrk="1" latinLnBrk="0" hangingPunct="1">
        <a:spcBef>
          <a:spcPct val="0"/>
        </a:spcBef>
        <a:buNone/>
        <a:defRPr sz="3800" kern="1200">
          <a:solidFill>
            <a:schemeClr val="tx1">
              <a:lumMod val="90000"/>
              <a:lumOff val="10000"/>
            </a:schemeClr>
          </a:solidFill>
          <a:latin typeface="+mj-lt"/>
          <a:ea typeface="+mj-ea"/>
          <a:cs typeface="+mj-cs"/>
        </a:defRPr>
      </a:lvl1pPr>
    </p:titleStyle>
    <p:bodyStyle>
      <a:lvl1pPr marL="342900" indent="-342900" algn="l" defTabSz="914400" rtl="0" eaLnBrk="1" latinLnBrk="0" hangingPunct="1">
        <a:spcBef>
          <a:spcPts val="2000"/>
        </a:spcBef>
        <a:buClr>
          <a:schemeClr val="accent1"/>
        </a:buClr>
        <a:buSzPct val="90000"/>
        <a:buFont typeface="Wingdings 2" pitchFamily="18" charset="2"/>
        <a:buChar char=""/>
        <a:defRPr sz="2200" kern="1200">
          <a:solidFill>
            <a:schemeClr val="tx1">
              <a:lumMod val="90000"/>
              <a:lumOff val="10000"/>
            </a:schemeClr>
          </a:solidFill>
          <a:latin typeface="+mn-lt"/>
          <a:ea typeface="+mn-ea"/>
          <a:cs typeface="+mn-cs"/>
        </a:defRPr>
      </a:lvl1pPr>
      <a:lvl2pPr marL="685800" indent="-336550" algn="l" defTabSz="914400" rtl="0" eaLnBrk="1" latinLnBrk="0" hangingPunct="1">
        <a:spcBef>
          <a:spcPts val="600"/>
        </a:spcBef>
        <a:buClr>
          <a:schemeClr val="accent1"/>
        </a:buClr>
        <a:buSzPct val="90000"/>
        <a:buFont typeface="Wingdings 2" pitchFamily="18" charset="2"/>
        <a:buChar char=""/>
        <a:defRPr sz="2000" kern="1200">
          <a:solidFill>
            <a:schemeClr val="tx1">
              <a:lumMod val="90000"/>
              <a:lumOff val="10000"/>
            </a:schemeClr>
          </a:solidFill>
          <a:latin typeface="+mn-lt"/>
          <a:ea typeface="+mn-ea"/>
          <a:cs typeface="+mn-cs"/>
        </a:defRPr>
      </a:lvl2pPr>
      <a:lvl3pPr marL="1035050" indent="-3492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3pPr>
      <a:lvl4pPr marL="1371600" indent="-3365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4pPr>
      <a:lvl5pPr marL="1720850" indent="-3492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5pPr>
      <a:lvl6pPr marL="2055813"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6pPr>
      <a:lvl7pPr marL="2398713"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7pPr>
      <a:lvl8pPr marL="2743200"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8pPr>
      <a:lvl9pPr marL="3087688" indent="-344488" algn="l" defTabSz="914400" rtl="0" eaLnBrk="1" latinLnBrk="0" hangingPunct="1">
        <a:spcBef>
          <a:spcPct val="20000"/>
        </a:spcBef>
        <a:buClr>
          <a:schemeClr val="accent1"/>
        </a:buClr>
        <a:buSzPct val="90000"/>
        <a:buFont typeface="Wingdings 2" pitchFamily="18" charset="2"/>
        <a:buChar char=""/>
        <a:defRPr lang="en-US" sz="1800" kern="1200" dirty="0">
          <a:solidFill>
            <a:schemeClr val="tx1">
              <a:lumMod val="90000"/>
              <a:lumOff val="10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etransformation.org.ua/wp-content/uploads/2014/07/image001.png" TargetMode="External"/><Relationship Id="rId3"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5.xml"/><Relationship Id="rId2"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ctrTitle"/>
          </p:nvPr>
        </p:nvSpPr>
        <p:spPr>
          <a:xfrm>
            <a:off x="0" y="2819467"/>
            <a:ext cx="7239000" cy="1218013"/>
          </a:xfrm>
        </p:spPr>
        <p:txBody>
          <a:bodyPr>
            <a:normAutofit fontScale="90000"/>
          </a:bodyPr>
          <a:lstStyle/>
          <a:p>
            <a:r>
              <a:rPr lang="uk-UA" sz="3600" dirty="0" smtClean="0"/>
              <a:t>Впровадження е-демократії </a:t>
            </a:r>
            <a:r>
              <a:rPr lang="uk-UA" sz="3600" dirty="0" smtClean="0"/>
              <a:t>та                  </a:t>
            </a:r>
            <a:r>
              <a:rPr lang="uk-UA" sz="3600" dirty="0" smtClean="0"/>
              <a:t>е-врядування: паралельно чи послідовно?</a:t>
            </a:r>
            <a:endParaRPr lang="ru-RU" sz="3600" dirty="0"/>
          </a:p>
        </p:txBody>
      </p:sp>
      <p:sp>
        <p:nvSpPr>
          <p:cNvPr id="3" name="Подзаголовок 2"/>
          <p:cNvSpPr>
            <a:spLocks noGrp="1"/>
          </p:cNvSpPr>
          <p:nvPr>
            <p:ph type="subTitle" idx="1"/>
          </p:nvPr>
        </p:nvSpPr>
        <p:spPr/>
        <p:txBody>
          <a:bodyPr>
            <a:normAutofit fontScale="92500" lnSpcReduction="20000"/>
          </a:bodyPr>
          <a:lstStyle/>
          <a:p>
            <a:r>
              <a:rPr lang="ru-RU" dirty="0" err="1" smtClean="0"/>
              <a:t>Діана</a:t>
            </a:r>
            <a:r>
              <a:rPr lang="ru-RU" dirty="0" smtClean="0"/>
              <a:t> Проценко,  Центр </a:t>
            </a:r>
            <a:r>
              <a:rPr lang="ru-RU" dirty="0" err="1" smtClean="0"/>
              <a:t>розвитку</a:t>
            </a:r>
            <a:r>
              <a:rPr lang="ru-RU" dirty="0" smtClean="0"/>
              <a:t> </a:t>
            </a:r>
            <a:r>
              <a:rPr lang="ru-RU" dirty="0" err="1" smtClean="0"/>
              <a:t>інновацій</a:t>
            </a:r>
            <a:r>
              <a:rPr lang="ru-RU" dirty="0" smtClean="0"/>
              <a:t> </a:t>
            </a:r>
            <a:r>
              <a:rPr lang="ru-RU" dirty="0" err="1" smtClean="0"/>
              <a:t>Національного</a:t>
            </a:r>
            <a:r>
              <a:rPr lang="ru-RU" dirty="0" smtClean="0"/>
              <a:t> </a:t>
            </a:r>
            <a:r>
              <a:rPr lang="ru-RU" dirty="0" err="1" smtClean="0"/>
              <a:t>університету</a:t>
            </a:r>
            <a:r>
              <a:rPr lang="ru-RU" dirty="0" smtClean="0"/>
              <a:t> «</a:t>
            </a:r>
            <a:r>
              <a:rPr lang="ru-RU" dirty="0" err="1" smtClean="0"/>
              <a:t>Києво-Могилянська</a:t>
            </a:r>
            <a:r>
              <a:rPr lang="ru-RU" dirty="0" smtClean="0"/>
              <a:t> </a:t>
            </a:r>
            <a:r>
              <a:rPr lang="ru-RU" dirty="0" err="1" smtClean="0"/>
              <a:t>Академія</a:t>
            </a:r>
            <a:r>
              <a:rPr lang="ru-RU" dirty="0" smtClean="0"/>
              <a:t>»» </a:t>
            </a:r>
            <a:endParaRPr lang="ru-RU" dirty="0"/>
          </a:p>
        </p:txBody>
      </p:sp>
    </p:spTree>
    <p:extLst>
      <p:ext uri="{BB962C8B-B14F-4D97-AF65-F5344CB8AC3E}">
        <p14:creationId xmlns:p14="http://schemas.microsoft.com/office/powerpoint/2010/main" val="34980506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Название 6"/>
          <p:cNvSpPr>
            <a:spLocks noGrp="1"/>
          </p:cNvSpPr>
          <p:nvPr>
            <p:ph type="title"/>
          </p:nvPr>
        </p:nvSpPr>
        <p:spPr/>
        <p:txBody>
          <a:bodyPr/>
          <a:lstStyle/>
          <a:p>
            <a:r>
              <a:rPr lang="uk-UA" dirty="0" smtClean="0"/>
              <a:t>Стадії еволюції е-врядування</a:t>
            </a:r>
            <a:endParaRPr lang="ru-RU" dirty="0"/>
          </a:p>
        </p:txBody>
      </p:sp>
      <p:sp>
        <p:nvSpPr>
          <p:cNvPr id="8" name="Содержимое 7"/>
          <p:cNvSpPr>
            <a:spLocks noGrp="1"/>
          </p:cNvSpPr>
          <p:nvPr>
            <p:ph idx="1"/>
          </p:nvPr>
        </p:nvSpPr>
        <p:spPr>
          <a:xfrm>
            <a:off x="261193" y="1462368"/>
            <a:ext cx="8475256" cy="3347840"/>
          </a:xfrm>
        </p:spPr>
        <p:txBody>
          <a:bodyPr>
            <a:normAutofit fontScale="77500" lnSpcReduction="20000"/>
          </a:bodyPr>
          <a:lstStyle/>
          <a:p>
            <a:pPr>
              <a:spcBef>
                <a:spcPts val="200"/>
              </a:spcBef>
            </a:pPr>
            <a:r>
              <a:rPr lang="uk-UA" dirty="0" smtClean="0">
                <a:solidFill>
                  <a:srgbClr val="FF0000"/>
                </a:solidFill>
              </a:rPr>
              <a:t>Початкова присутність </a:t>
            </a:r>
            <a:r>
              <a:rPr lang="uk-UA" dirty="0" smtClean="0"/>
              <a:t>(статична інформація від уряду)</a:t>
            </a:r>
          </a:p>
          <a:p>
            <a:pPr>
              <a:spcBef>
                <a:spcPts val="200"/>
              </a:spcBef>
            </a:pPr>
            <a:r>
              <a:rPr lang="uk-UA" dirty="0" smtClean="0">
                <a:solidFill>
                  <a:srgbClr val="FF0000"/>
                </a:solidFill>
              </a:rPr>
              <a:t>Розширена присутність </a:t>
            </a:r>
            <a:r>
              <a:rPr lang="uk-UA" dirty="0" smtClean="0"/>
              <a:t>(більше динаміки, оновлення інформації, багаторівнева структура сайтів із гіперлінками, пов’язані сайти)</a:t>
            </a:r>
          </a:p>
          <a:p>
            <a:pPr>
              <a:spcBef>
                <a:spcPts val="200"/>
              </a:spcBef>
            </a:pPr>
            <a:r>
              <a:rPr lang="uk-UA" dirty="0" smtClean="0">
                <a:solidFill>
                  <a:srgbClr val="FF0000"/>
                </a:solidFill>
              </a:rPr>
              <a:t>Інтерактивна присутність </a:t>
            </a:r>
            <a:r>
              <a:rPr lang="uk-UA" dirty="0" smtClean="0"/>
              <a:t>(використання реєстрації користувачів, можливість доступу до інформації за інтересами, можливість використовувати форуми, поштовий сервіси)</a:t>
            </a:r>
          </a:p>
          <a:p>
            <a:pPr>
              <a:spcBef>
                <a:spcPts val="200"/>
              </a:spcBef>
            </a:pPr>
            <a:r>
              <a:rPr lang="uk-UA" dirty="0" smtClean="0">
                <a:solidFill>
                  <a:srgbClr val="FF0000"/>
                </a:solidFill>
              </a:rPr>
              <a:t>Транзакційна присутність </a:t>
            </a:r>
            <a:r>
              <a:rPr lang="uk-UA" dirty="0" smtClean="0"/>
              <a:t>(кастомізація порталу під користувача, наявні системи оплат та управліня останніми)</a:t>
            </a:r>
          </a:p>
          <a:p>
            <a:pPr>
              <a:spcBef>
                <a:spcPts val="200"/>
              </a:spcBef>
            </a:pPr>
            <a:r>
              <a:rPr lang="uk-UA" dirty="0" smtClean="0">
                <a:solidFill>
                  <a:srgbClr val="FF0000"/>
                </a:solidFill>
              </a:rPr>
              <a:t>Вертикальна інтегрованість </a:t>
            </a:r>
            <a:r>
              <a:rPr lang="uk-UA" dirty="0" smtClean="0"/>
              <a:t>(різнорівневі портали різних ОДВ щодо подібних послуг)</a:t>
            </a:r>
          </a:p>
          <a:p>
            <a:pPr>
              <a:spcBef>
                <a:spcPts val="200"/>
              </a:spcBef>
            </a:pPr>
            <a:r>
              <a:rPr lang="uk-UA" dirty="0" smtClean="0">
                <a:solidFill>
                  <a:srgbClr val="FF0000"/>
                </a:solidFill>
              </a:rPr>
              <a:t>Горизонтальна інтеграція </a:t>
            </a:r>
            <a:r>
              <a:rPr lang="uk-UA" dirty="0" smtClean="0"/>
              <a:t>(між різними державними структурами, аби користувач міг отримати користь від усього інформаційного потенціалу уряду</a:t>
            </a:r>
          </a:p>
          <a:p>
            <a:pPr>
              <a:spcBef>
                <a:spcPts val="200"/>
              </a:spcBef>
            </a:pPr>
            <a:r>
              <a:rPr lang="uk-UA" dirty="0" smtClean="0">
                <a:solidFill>
                  <a:srgbClr val="FF0000"/>
                </a:solidFill>
              </a:rPr>
              <a:t>Повністю інтегрована присутність </a:t>
            </a:r>
            <a:r>
              <a:rPr lang="uk-UA" dirty="0" smtClean="0"/>
              <a:t>(всі послуги доступні з одного порталу, можуть бути сплачені єдиним платежем, використовується уніфікований унікальний ідентифікатор та пароль громадянина тощо)</a:t>
            </a:r>
          </a:p>
        </p:txBody>
      </p:sp>
    </p:spTree>
    <p:extLst>
      <p:ext uri="{BB962C8B-B14F-4D97-AF65-F5344CB8AC3E}">
        <p14:creationId xmlns:p14="http://schemas.microsoft.com/office/powerpoint/2010/main" val="26062608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noAutofit/>
          </a:bodyPr>
          <a:lstStyle/>
          <a:p>
            <a:r>
              <a:rPr lang="uk-UA" sz="2400" dirty="0" smtClean="0"/>
              <a:t>Базові </a:t>
            </a:r>
            <a:r>
              <a:rPr lang="uk-UA" sz="2400" dirty="0"/>
              <a:t>нормативно-</a:t>
            </a:r>
            <a:r>
              <a:rPr lang="uk-UA" sz="2400" dirty="0" smtClean="0"/>
              <a:t>правові акти </a:t>
            </a:r>
            <a:r>
              <a:rPr lang="uk-UA" sz="2400" dirty="0"/>
              <a:t>(в ІТ-сфері</a:t>
            </a:r>
            <a:r>
              <a:rPr lang="uk-UA" sz="2400" dirty="0" smtClean="0"/>
              <a:t>): про що мова: е-демократія/е-врядування</a:t>
            </a:r>
            <a:endParaRPr lang="ru-RU" sz="2400" dirty="0"/>
          </a:p>
        </p:txBody>
      </p:sp>
      <p:pic>
        <p:nvPicPr>
          <p:cNvPr id="4" name="Рисунок 2" descr="ис. 1. Кількість прийнятих Верховною Радою України та Кабінетом Міністрів України базових нормативно-правових актів (в ІТ-сфері)">
            <a:hlinkClick r:id="rId2"/>
          </p:cNvPr>
          <p:cNvPicPr>
            <a:picLocks noGrp="1"/>
          </p:cNvPicPr>
          <p:nvPr>
            <p:ph idx="1"/>
          </p:nvPr>
        </p:nvPicPr>
        <p:blipFill rotWithShape="1">
          <a:blip r:embed="rId3">
            <a:extLst>
              <a:ext uri="{28A0092B-C50C-407E-A947-70E740481C1C}">
                <a14:useLocalDpi xmlns:a14="http://schemas.microsoft.com/office/drawing/2010/main" val="0"/>
              </a:ext>
            </a:extLst>
          </a:blip>
          <a:srcRect l="-304" r="-23719"/>
          <a:stretch/>
        </p:blipFill>
        <p:spPr bwMode="auto">
          <a:xfrm>
            <a:off x="3420733" y="1462088"/>
            <a:ext cx="6379105" cy="3005137"/>
          </a:xfrm>
          <a:prstGeom prst="rect">
            <a:avLst/>
          </a:prstGeom>
          <a:noFill/>
          <a:ln>
            <a:noFill/>
          </a:ln>
        </p:spPr>
      </p:pic>
      <p:sp>
        <p:nvSpPr>
          <p:cNvPr id="5" name="TextBox 4"/>
          <p:cNvSpPr txBox="1"/>
          <p:nvPr/>
        </p:nvSpPr>
        <p:spPr>
          <a:xfrm>
            <a:off x="4190179" y="4477971"/>
            <a:ext cx="4390946" cy="523220"/>
          </a:xfrm>
          <a:prstGeom prst="rect">
            <a:avLst/>
          </a:prstGeom>
          <a:noFill/>
        </p:spPr>
        <p:txBody>
          <a:bodyPr wrap="none" rtlCol="0">
            <a:spAutoFit/>
          </a:bodyPr>
          <a:lstStyle/>
          <a:p>
            <a:pPr algn="r"/>
            <a:r>
              <a:rPr lang="uk-UA" sz="1400" dirty="0" smtClean="0"/>
              <a:t>Акти ВР та КМ України </a:t>
            </a:r>
          </a:p>
          <a:p>
            <a:r>
              <a:rPr lang="uk-UA" sz="1400" dirty="0" smtClean="0"/>
              <a:t>Джерело: http://etransformation.org.ua/2014/07/16/121/</a:t>
            </a:r>
            <a:endParaRPr lang="uk-UA" sz="1400" dirty="0"/>
          </a:p>
        </p:txBody>
      </p:sp>
      <p:sp>
        <p:nvSpPr>
          <p:cNvPr id="6" name="Прямоугольник с двумя скругленными противолежащими углами 5"/>
          <p:cNvSpPr/>
          <p:nvPr/>
        </p:nvSpPr>
        <p:spPr>
          <a:xfrm>
            <a:off x="407893" y="3995221"/>
            <a:ext cx="2901607" cy="834269"/>
          </a:xfrm>
          <a:prstGeom prst="round2DiagRect">
            <a:avLst>
              <a:gd name="adj1" fmla="val 10825"/>
              <a:gd name="adj2" fmla="val 3780"/>
            </a:avLst>
          </a:prstGeom>
          <a:solidFill>
            <a:schemeClr val="accent3">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marL="285750" indent="-285750">
              <a:buFont typeface="Arial"/>
              <a:buChar char="•"/>
            </a:pPr>
            <a:r>
              <a:rPr lang="uk-UA" sz="1400" dirty="0" smtClean="0">
                <a:solidFill>
                  <a:schemeClr val="tx1"/>
                </a:solidFill>
              </a:rPr>
              <a:t>10 Законів України</a:t>
            </a:r>
          </a:p>
          <a:p>
            <a:pPr marL="285750" indent="-285750">
              <a:buFont typeface="Arial"/>
              <a:buChar char="•"/>
            </a:pPr>
            <a:r>
              <a:rPr lang="uk-UA" sz="1400" dirty="0" smtClean="0">
                <a:solidFill>
                  <a:schemeClr val="tx1"/>
                </a:solidFill>
              </a:rPr>
              <a:t>7 Указів Президента України</a:t>
            </a:r>
          </a:p>
          <a:p>
            <a:pPr marL="285750" indent="-285750">
              <a:buFont typeface="Arial"/>
              <a:buChar char="•"/>
            </a:pPr>
            <a:r>
              <a:rPr lang="uk-UA" sz="1400" dirty="0" smtClean="0">
                <a:solidFill>
                  <a:schemeClr val="tx1"/>
                </a:solidFill>
              </a:rPr>
              <a:t> 40 актів КМ України</a:t>
            </a:r>
          </a:p>
          <a:p>
            <a:pPr marL="285750" indent="-285750">
              <a:buFont typeface="Arial"/>
              <a:buChar char="•"/>
            </a:pPr>
            <a:r>
              <a:rPr lang="ru-RU" sz="1400" dirty="0" smtClean="0">
                <a:solidFill>
                  <a:schemeClr val="tx1"/>
                </a:solidFill>
              </a:rPr>
              <a:t>І</a:t>
            </a:r>
            <a:r>
              <a:rPr lang="uk-UA" sz="1400" dirty="0" smtClean="0">
                <a:solidFill>
                  <a:schemeClr val="tx1"/>
                </a:solidFill>
              </a:rPr>
              <a:t>нші підзаконні акти</a:t>
            </a:r>
          </a:p>
          <a:p>
            <a:pPr marL="285750" indent="-285750">
              <a:buFont typeface="Arial"/>
              <a:buChar char="•"/>
            </a:pPr>
            <a:endParaRPr lang="uk-UA" sz="1400" dirty="0" smtClean="0">
              <a:solidFill>
                <a:schemeClr val="tx1"/>
              </a:solidFill>
            </a:endParaRPr>
          </a:p>
        </p:txBody>
      </p:sp>
      <p:sp>
        <p:nvSpPr>
          <p:cNvPr id="7" name="Прямоугольник 6"/>
          <p:cNvSpPr/>
          <p:nvPr/>
        </p:nvSpPr>
        <p:spPr>
          <a:xfrm>
            <a:off x="343001" y="1462088"/>
            <a:ext cx="2966499" cy="235701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uk-UA" sz="1400" dirty="0" smtClean="0"/>
              <a:t>Концептуальні засади державної політики у сфері інформатизації, розвитку інформаційного суспільства та електронного урядування : </a:t>
            </a:r>
            <a:r>
              <a:rPr lang="uk-UA" sz="1400" dirty="0"/>
              <a:t>мета, принципи, основні завдання, шляхи розв’язання проблем, завдання та функції органів влади, механізми взаємодії їх між собою та суспільством, громадянами та бізнесом тощо </a:t>
            </a:r>
            <a:endParaRPr lang="ru-RU" sz="1400" dirty="0"/>
          </a:p>
        </p:txBody>
      </p:sp>
    </p:spTree>
    <p:extLst>
      <p:ext uri="{BB962C8B-B14F-4D97-AF65-F5344CB8AC3E}">
        <p14:creationId xmlns:p14="http://schemas.microsoft.com/office/powerpoint/2010/main" val="38030664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495367" y="221875"/>
            <a:ext cx="8142009" cy="857250"/>
          </a:xfrm>
        </p:spPr>
        <p:txBody>
          <a:bodyPr>
            <a:noAutofit/>
          </a:bodyPr>
          <a:lstStyle/>
          <a:p>
            <a:r>
              <a:rPr lang="uk-UA" sz="3200" dirty="0"/>
              <a:t>Серед </a:t>
            </a:r>
            <a:r>
              <a:rPr lang="uk-UA" sz="3200" dirty="0" smtClean="0"/>
              <a:t>пріоритетних </a:t>
            </a:r>
            <a:r>
              <a:rPr lang="uk-UA" sz="3200" dirty="0"/>
              <a:t>напрямів </a:t>
            </a:r>
            <a:r>
              <a:rPr lang="uk-UA" sz="3200" dirty="0" smtClean="0"/>
              <a:t>держполітики в інформаційній сфері визначають </a:t>
            </a:r>
            <a:r>
              <a:rPr lang="uk-UA" sz="3200" dirty="0"/>
              <a:t>такі</a:t>
            </a:r>
            <a:r>
              <a:rPr lang="uk-UA" sz="3200" dirty="0" smtClean="0"/>
              <a:t>:</a:t>
            </a:r>
            <a:endParaRPr lang="ru-RU" sz="3200" dirty="0"/>
          </a:p>
        </p:txBody>
      </p:sp>
      <p:sp>
        <p:nvSpPr>
          <p:cNvPr id="3" name="Содержимое 2"/>
          <p:cNvSpPr>
            <a:spLocks noGrp="1"/>
          </p:cNvSpPr>
          <p:nvPr>
            <p:ph idx="1"/>
          </p:nvPr>
        </p:nvSpPr>
        <p:spPr>
          <a:xfrm>
            <a:off x="305920" y="1462368"/>
            <a:ext cx="8454519" cy="3320774"/>
          </a:xfrm>
        </p:spPr>
        <p:txBody>
          <a:bodyPr>
            <a:noAutofit/>
          </a:bodyPr>
          <a:lstStyle/>
          <a:p>
            <a:pPr lvl="0" fontAlgn="base">
              <a:lnSpc>
                <a:spcPct val="110000"/>
              </a:lnSpc>
              <a:spcBef>
                <a:spcPts val="0"/>
              </a:spcBef>
            </a:pPr>
            <a:r>
              <a:rPr lang="uk-UA" sz="1600" dirty="0"/>
              <a:t>провадження </a:t>
            </a:r>
            <a:r>
              <a:rPr lang="uk-UA" sz="1600" b="1" dirty="0"/>
              <a:t>узгодженої цілеспрямованої діяльності всіма органами влади </a:t>
            </a:r>
            <a:r>
              <a:rPr lang="uk-UA" sz="1600" dirty="0"/>
              <a:t>із залученням інститутів громадянського суспільства та представників ділових кіл;</a:t>
            </a:r>
          </a:p>
          <a:p>
            <a:pPr lvl="0" fontAlgn="base">
              <a:lnSpc>
                <a:spcPct val="110000"/>
              </a:lnSpc>
              <a:spcBef>
                <a:spcPts val="0"/>
              </a:spcBef>
            </a:pPr>
            <a:r>
              <a:rPr lang="uk-UA" sz="1600" b="1" dirty="0"/>
              <a:t>удосконалення принципів державного управління</a:t>
            </a:r>
            <a:r>
              <a:rPr lang="uk-UA" sz="1600" dirty="0"/>
              <a:t>, структури і функцій органів державної влади та органів місцевого самоврядування;</a:t>
            </a:r>
          </a:p>
          <a:p>
            <a:pPr lvl="0" fontAlgn="base">
              <a:lnSpc>
                <a:spcPct val="110000"/>
              </a:lnSpc>
              <a:spcBef>
                <a:spcPts val="0"/>
              </a:spcBef>
            </a:pPr>
            <a:r>
              <a:rPr lang="uk-UA" sz="1600" dirty="0"/>
              <a:t>удосконалення </a:t>
            </a:r>
            <a:r>
              <a:rPr lang="uk-UA" sz="1600" b="1" dirty="0"/>
              <a:t>адміністративних процесів в органах </a:t>
            </a:r>
            <a:r>
              <a:rPr lang="uk-UA" sz="1600" dirty="0"/>
              <a:t>влади;</a:t>
            </a:r>
          </a:p>
          <a:p>
            <a:pPr lvl="0" fontAlgn="base">
              <a:lnSpc>
                <a:spcPct val="110000"/>
              </a:lnSpc>
              <a:spcBef>
                <a:spcPts val="0"/>
              </a:spcBef>
            </a:pPr>
            <a:r>
              <a:rPr lang="uk-UA" sz="1600" dirty="0"/>
              <a:t>створення інформаційної інфраструктури;</a:t>
            </a:r>
          </a:p>
          <a:p>
            <a:pPr lvl="0" fontAlgn="base">
              <a:lnSpc>
                <a:spcPct val="110000"/>
              </a:lnSpc>
              <a:spcBef>
                <a:spcPts val="0"/>
              </a:spcBef>
            </a:pPr>
            <a:r>
              <a:rPr lang="uk-UA" sz="1600" dirty="0"/>
              <a:t>підготовку кваліфікованих державних службовців та посадових осіб органів місцевого самоврядування;</a:t>
            </a:r>
          </a:p>
          <a:p>
            <a:pPr>
              <a:lnSpc>
                <a:spcPct val="110000"/>
              </a:lnSpc>
              <a:spcBef>
                <a:spcPts val="0"/>
              </a:spcBef>
            </a:pPr>
            <a:r>
              <a:rPr lang="uk-UA" sz="1600" dirty="0"/>
              <a:t>створення системи мотивації для державних службовців, громадян і суб’єктів господарювання. </a:t>
            </a:r>
            <a:endParaRPr lang="ru-RU" sz="1600" dirty="0"/>
          </a:p>
        </p:txBody>
      </p:sp>
    </p:spTree>
    <p:extLst>
      <p:ext uri="{BB962C8B-B14F-4D97-AF65-F5344CB8AC3E}">
        <p14:creationId xmlns:p14="http://schemas.microsoft.com/office/powerpoint/2010/main" val="21732965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noAutofit/>
          </a:bodyPr>
          <a:lstStyle/>
          <a:p>
            <a:r>
              <a:rPr lang="uk-UA" sz="2000" b="1" dirty="0" smtClean="0"/>
              <a:t>Закон </a:t>
            </a:r>
            <a:r>
              <a:rPr lang="uk-UA" sz="2000" b="1" dirty="0"/>
              <a:t>України </a:t>
            </a:r>
            <a:r>
              <a:rPr lang="uk-UA" sz="2000" dirty="0"/>
              <a:t>«Про основні засади розвитку інформаційного суспільства в Україні на 2007-2015 роки» </a:t>
            </a:r>
            <a:endParaRPr lang="ru-RU" sz="2000" dirty="0"/>
          </a:p>
        </p:txBody>
      </p:sp>
      <p:sp>
        <p:nvSpPr>
          <p:cNvPr id="3" name="Содержимое 2"/>
          <p:cNvSpPr>
            <a:spLocks noGrp="1"/>
          </p:cNvSpPr>
          <p:nvPr>
            <p:ph idx="1"/>
          </p:nvPr>
        </p:nvSpPr>
        <p:spPr>
          <a:xfrm>
            <a:off x="423312" y="1219153"/>
            <a:ext cx="8421217" cy="3681134"/>
          </a:xfrm>
        </p:spPr>
        <p:txBody>
          <a:bodyPr>
            <a:noAutofit/>
          </a:bodyPr>
          <a:lstStyle/>
          <a:p>
            <a:pPr marL="0" indent="0" fontAlgn="base">
              <a:lnSpc>
                <a:spcPct val="90000"/>
              </a:lnSpc>
              <a:spcBef>
                <a:spcPts val="0"/>
              </a:spcBef>
              <a:buNone/>
            </a:pPr>
            <a:r>
              <a:rPr lang="uk-UA" sz="1600" b="1" u="sng" dirty="0" smtClean="0"/>
              <a:t>Мета: </a:t>
            </a:r>
            <a:r>
              <a:rPr lang="uk-UA" sz="1600" u="sng" dirty="0" smtClean="0"/>
              <a:t>вдосконалення держуправління</a:t>
            </a:r>
            <a:r>
              <a:rPr lang="uk-UA" sz="1600" dirty="0" smtClean="0"/>
              <a:t>, відносин між державою і громадянами</a:t>
            </a:r>
            <a:r>
              <a:rPr lang="uk-UA" sz="1600" u="sng" dirty="0" smtClean="0"/>
              <a:t>, становлення електронних форм взаємодії </a:t>
            </a:r>
            <a:r>
              <a:rPr lang="uk-UA" sz="1600" dirty="0" smtClean="0"/>
              <a:t>між органами державної влади (ОДВ) та органами місцевого самоврядування (ОМС) і фізичними та юридичними особами передбачено, зокрема:</a:t>
            </a:r>
          </a:p>
          <a:p>
            <a:pPr fontAlgn="base">
              <a:lnSpc>
                <a:spcPct val="90000"/>
              </a:lnSpc>
              <a:spcBef>
                <a:spcPts val="0"/>
              </a:spcBef>
            </a:pPr>
            <a:r>
              <a:rPr lang="uk-UA" sz="1600" dirty="0" smtClean="0"/>
              <a:t>впровадження механізмів надання ОДВ та ОМС та фізичним особам </a:t>
            </a:r>
            <a:r>
              <a:rPr lang="uk-UA" sz="1600" dirty="0" smtClean="0">
                <a:solidFill>
                  <a:srgbClr val="FF0000"/>
                </a:solidFill>
              </a:rPr>
              <a:t>інформаційних послуг</a:t>
            </a:r>
            <a:r>
              <a:rPr lang="uk-UA" sz="1600" dirty="0" smtClean="0"/>
              <a:t> з використанням мережі Інтернет; </a:t>
            </a:r>
          </a:p>
          <a:p>
            <a:pPr fontAlgn="base">
              <a:lnSpc>
                <a:spcPct val="90000"/>
              </a:lnSpc>
              <a:spcBef>
                <a:spcPts val="0"/>
              </a:spcBef>
            </a:pPr>
            <a:r>
              <a:rPr lang="uk-UA" sz="1600" dirty="0" smtClean="0"/>
              <a:t>визначити статус і перелік обов’язкових електронних </a:t>
            </a:r>
            <a:r>
              <a:rPr lang="uk-UA" sz="1600" dirty="0" smtClean="0">
                <a:solidFill>
                  <a:srgbClr val="FF0000"/>
                </a:solidFill>
              </a:rPr>
              <a:t>послуг</a:t>
            </a:r>
            <a:r>
              <a:rPr lang="uk-UA" sz="1600" dirty="0" smtClean="0"/>
              <a:t>, які повинні надаватися ОДВ та ОМС  юридичним і фізичним особам, забезпечити реалізацію принципу єдиної точки доступу (єдиного вікна); </a:t>
            </a:r>
          </a:p>
          <a:p>
            <a:pPr fontAlgn="base">
              <a:lnSpc>
                <a:spcPct val="90000"/>
              </a:lnSpc>
              <a:spcBef>
                <a:spcPts val="0"/>
              </a:spcBef>
            </a:pPr>
            <a:r>
              <a:rPr lang="uk-UA" sz="1600" dirty="0" smtClean="0"/>
              <a:t>вжити додаткових заходів, спрямованих на створення сприятливих умов для надання </a:t>
            </a:r>
            <a:r>
              <a:rPr lang="uk-UA" sz="1600" dirty="0" smtClean="0">
                <a:solidFill>
                  <a:srgbClr val="FF0000"/>
                </a:solidFill>
              </a:rPr>
              <a:t>послуг</a:t>
            </a:r>
            <a:r>
              <a:rPr lang="uk-UA" sz="1600" dirty="0" smtClean="0"/>
              <a:t> із застосуванням ІКТ; </a:t>
            </a:r>
          </a:p>
          <a:p>
            <a:pPr fontAlgn="base">
              <a:lnSpc>
                <a:spcPct val="90000"/>
              </a:lnSpc>
              <a:spcBef>
                <a:spcPts val="0"/>
              </a:spcBef>
            </a:pPr>
            <a:r>
              <a:rPr lang="uk-UA" sz="1600" dirty="0" smtClean="0"/>
              <a:t>сприяння </a:t>
            </a:r>
            <a:r>
              <a:rPr lang="uk-UA" sz="1600" dirty="0" smtClean="0">
                <a:solidFill>
                  <a:srgbClr val="FF0000"/>
                </a:solidFill>
              </a:rPr>
              <a:t>демократичним перетворенням </a:t>
            </a:r>
            <a:r>
              <a:rPr lang="uk-UA" sz="1600" dirty="0" smtClean="0"/>
              <a:t>у суспільстві шляхом забезпечення доступу населення до інформаційних ресурсів і систем надання інформаційних послуг ОДВ та ОМС із застосуванням мережі Інтернет, зокрема шляхом </a:t>
            </a:r>
            <a:r>
              <a:rPr lang="uk-UA" sz="1600" dirty="0" smtClean="0">
                <a:solidFill>
                  <a:srgbClr val="FF0000"/>
                </a:solidFill>
              </a:rPr>
              <a:t>оприлюднення проектів відповідних нормативно-правових актів</a:t>
            </a:r>
            <a:r>
              <a:rPr lang="uk-UA" sz="1600" dirty="0" smtClean="0"/>
              <a:t>, </a:t>
            </a:r>
            <a:r>
              <a:rPr lang="uk-UA" sz="1600" b="1" dirty="0" smtClean="0">
                <a:solidFill>
                  <a:srgbClr val="FF0000"/>
                </a:solidFill>
              </a:rPr>
              <a:t>впровадження нових форм взаємодії з громадськістю з використанням ІКТ стосовно опитувань, консультацій, громадських експертиз</a:t>
            </a:r>
            <a:r>
              <a:rPr lang="uk-UA" sz="1600" b="1" dirty="0" smtClean="0"/>
              <a:t> </a:t>
            </a:r>
            <a:r>
              <a:rPr lang="uk-UA" sz="1600" dirty="0" smtClean="0"/>
              <a:t>тощо</a:t>
            </a:r>
            <a:endParaRPr lang="uk-UA" sz="1600" dirty="0"/>
          </a:p>
        </p:txBody>
      </p:sp>
      <p:sp>
        <p:nvSpPr>
          <p:cNvPr id="4" name="TextBox 3"/>
          <p:cNvSpPr txBox="1"/>
          <p:nvPr/>
        </p:nvSpPr>
        <p:spPr>
          <a:xfrm>
            <a:off x="1396031" y="3215813"/>
            <a:ext cx="184666" cy="369332"/>
          </a:xfrm>
          <a:prstGeom prst="rect">
            <a:avLst/>
          </a:prstGeom>
          <a:noFill/>
        </p:spPr>
        <p:txBody>
          <a:bodyPr wrap="none" rtlCol="0">
            <a:spAutoFit/>
          </a:bodyPr>
          <a:lstStyle/>
          <a:p>
            <a:endParaRPr lang="ru-RU"/>
          </a:p>
        </p:txBody>
      </p:sp>
    </p:spTree>
    <p:extLst>
      <p:ext uri="{BB962C8B-B14F-4D97-AF65-F5344CB8AC3E}">
        <p14:creationId xmlns:p14="http://schemas.microsoft.com/office/powerpoint/2010/main" val="8410172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noAutofit/>
          </a:bodyPr>
          <a:lstStyle/>
          <a:p>
            <a:r>
              <a:rPr lang="uk-UA" sz="2000" dirty="0" smtClean="0"/>
              <a:t>Закон </a:t>
            </a:r>
            <a:r>
              <a:rPr lang="uk-UA" sz="2000" dirty="0"/>
              <a:t>України «Про основні засади розвитку інформаційного суспільства в Україні на 2007-2015 роки» </a:t>
            </a:r>
            <a:endParaRPr lang="ru-RU" sz="2000" dirty="0"/>
          </a:p>
        </p:txBody>
      </p:sp>
      <p:sp>
        <p:nvSpPr>
          <p:cNvPr id="3" name="Содержимое 2"/>
          <p:cNvSpPr>
            <a:spLocks noGrp="1"/>
          </p:cNvSpPr>
          <p:nvPr>
            <p:ph idx="1"/>
          </p:nvPr>
        </p:nvSpPr>
        <p:spPr>
          <a:xfrm>
            <a:off x="2994309" y="1399718"/>
            <a:ext cx="4820561" cy="2824853"/>
          </a:xfrm>
        </p:spPr>
        <p:style>
          <a:lnRef idx="2">
            <a:schemeClr val="accent1"/>
          </a:lnRef>
          <a:fillRef idx="1">
            <a:schemeClr val="lt1"/>
          </a:fillRef>
          <a:effectRef idx="0">
            <a:schemeClr val="accent1"/>
          </a:effectRef>
          <a:fontRef idx="minor">
            <a:schemeClr val="dk1"/>
          </a:fontRef>
        </p:style>
        <p:txBody>
          <a:bodyPr>
            <a:noAutofit/>
          </a:bodyPr>
          <a:lstStyle/>
          <a:p>
            <a:pPr marL="0" indent="0" fontAlgn="base">
              <a:lnSpc>
                <a:spcPct val="90000"/>
              </a:lnSpc>
              <a:spcBef>
                <a:spcPts val="0"/>
              </a:spcBef>
              <a:buNone/>
            </a:pPr>
            <a:r>
              <a:rPr lang="uk-UA" sz="2800" b="1" u="sng" dirty="0" smtClean="0"/>
              <a:t>Завдання: </a:t>
            </a:r>
          </a:p>
          <a:p>
            <a:pPr fontAlgn="base">
              <a:lnSpc>
                <a:spcPct val="90000"/>
              </a:lnSpc>
              <a:spcBef>
                <a:spcPts val="0"/>
              </a:spcBef>
            </a:pPr>
            <a:r>
              <a:rPr lang="uk-UA" sz="2400" dirty="0" smtClean="0"/>
              <a:t>активізувати участь громадян в управлінні державою,</a:t>
            </a:r>
          </a:p>
          <a:p>
            <a:pPr fontAlgn="base">
              <a:lnSpc>
                <a:spcPct val="90000"/>
              </a:lnSpc>
              <a:spcBef>
                <a:spcPts val="0"/>
              </a:spcBef>
            </a:pPr>
            <a:r>
              <a:rPr lang="uk-UA" sz="2400" dirty="0" smtClean="0"/>
              <a:t> сприяти розвитку демократії;</a:t>
            </a:r>
          </a:p>
          <a:p>
            <a:pPr fontAlgn="base">
              <a:lnSpc>
                <a:spcPct val="90000"/>
              </a:lnSpc>
              <a:spcBef>
                <a:spcPts val="0"/>
              </a:spcBef>
            </a:pPr>
            <a:r>
              <a:rPr lang="uk-UA" sz="2400" dirty="0" smtClean="0"/>
              <a:t> підвищити  ефективність державного управління</a:t>
            </a:r>
            <a:r>
              <a:rPr lang="uk-UA" sz="2000" dirty="0" smtClean="0"/>
              <a:t>,</a:t>
            </a:r>
            <a:endParaRPr lang="uk-UA" sz="2000" dirty="0"/>
          </a:p>
        </p:txBody>
      </p:sp>
      <p:sp>
        <p:nvSpPr>
          <p:cNvPr id="4" name="TextBox 3"/>
          <p:cNvSpPr txBox="1"/>
          <p:nvPr/>
        </p:nvSpPr>
        <p:spPr>
          <a:xfrm>
            <a:off x="1396031" y="3215813"/>
            <a:ext cx="184666" cy="369332"/>
          </a:xfrm>
          <a:prstGeom prst="rect">
            <a:avLst/>
          </a:prstGeom>
          <a:noFill/>
        </p:spPr>
        <p:txBody>
          <a:bodyPr wrap="none" rtlCol="0">
            <a:spAutoFit/>
          </a:bodyPr>
          <a:lstStyle/>
          <a:p>
            <a:endParaRPr lang="ru-RU"/>
          </a:p>
        </p:txBody>
      </p:sp>
    </p:spTree>
    <p:extLst>
      <p:ext uri="{BB962C8B-B14F-4D97-AF65-F5344CB8AC3E}">
        <p14:creationId xmlns:p14="http://schemas.microsoft.com/office/powerpoint/2010/main" val="7349858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азвание 3"/>
          <p:cNvSpPr>
            <a:spLocks noGrp="1"/>
          </p:cNvSpPr>
          <p:nvPr>
            <p:ph type="title"/>
          </p:nvPr>
        </p:nvSpPr>
        <p:spPr/>
        <p:txBody>
          <a:bodyPr/>
          <a:lstStyle/>
          <a:p>
            <a:r>
              <a:rPr lang="ru-RU" dirty="0" err="1" smtClean="0"/>
              <a:t>Цілі</a:t>
            </a:r>
            <a:r>
              <a:rPr lang="ru-RU" dirty="0" smtClean="0"/>
              <a:t> е-</a:t>
            </a:r>
            <a:r>
              <a:rPr lang="ru-RU" dirty="0" err="1" smtClean="0"/>
              <a:t>демократії</a:t>
            </a:r>
            <a:r>
              <a:rPr lang="ru-RU" dirty="0" smtClean="0"/>
              <a:t> та е-</a:t>
            </a:r>
            <a:r>
              <a:rPr lang="ru-RU" dirty="0" err="1" smtClean="0"/>
              <a:t>врядування</a:t>
            </a:r>
            <a:endParaRPr lang="ru-RU" dirty="0"/>
          </a:p>
        </p:txBody>
      </p:sp>
      <p:sp>
        <p:nvSpPr>
          <p:cNvPr id="5" name="Текст 4"/>
          <p:cNvSpPr>
            <a:spLocks noGrp="1"/>
          </p:cNvSpPr>
          <p:nvPr>
            <p:ph type="body" idx="1"/>
          </p:nvPr>
        </p:nvSpPr>
        <p:spPr>
          <a:xfrm>
            <a:off x="779463" y="1389319"/>
            <a:ext cx="2957763" cy="651272"/>
          </a:xfrm>
        </p:spPr>
        <p:txBody>
          <a:bodyPr/>
          <a:lstStyle/>
          <a:p>
            <a:r>
              <a:rPr lang="uk-UA" sz="1400" b="0" dirty="0" smtClean="0"/>
              <a:t>Розпорядження КМ України </a:t>
            </a:r>
            <a:r>
              <a:rPr lang="uk-UA" sz="1400" b="0" dirty="0"/>
              <a:t>№ 386-р </a:t>
            </a:r>
            <a:r>
              <a:rPr lang="uk-UA" sz="1400" b="0" dirty="0" smtClean="0"/>
              <a:t>(</a:t>
            </a:r>
            <a:r>
              <a:rPr lang="uk-UA" sz="1400" u="sng" dirty="0" smtClean="0"/>
              <a:t>15.05.2013</a:t>
            </a:r>
            <a:r>
              <a:rPr lang="uk-UA" sz="1400" b="0" dirty="0" smtClean="0"/>
              <a:t>) </a:t>
            </a:r>
            <a:r>
              <a:rPr lang="uk-UA" sz="1400" b="0" dirty="0"/>
              <a:t>«Про схвалення Стратегії розвитку інформаційного суспільства в Україні» </a:t>
            </a:r>
            <a:endParaRPr lang="ru-RU" sz="1400" b="0" dirty="0"/>
          </a:p>
        </p:txBody>
      </p:sp>
      <p:sp>
        <p:nvSpPr>
          <p:cNvPr id="6" name="Содержимое 5"/>
          <p:cNvSpPr>
            <a:spLocks noGrp="1"/>
          </p:cNvSpPr>
          <p:nvPr>
            <p:ph sz="half" idx="2"/>
          </p:nvPr>
        </p:nvSpPr>
        <p:spPr>
          <a:xfrm>
            <a:off x="288213" y="2057400"/>
            <a:ext cx="3355018" cy="2869911"/>
          </a:xfrm>
        </p:spPr>
        <p:txBody>
          <a:bodyPr>
            <a:normAutofit/>
          </a:bodyPr>
          <a:lstStyle/>
          <a:p>
            <a:r>
              <a:rPr lang="uk-UA" dirty="0" smtClean="0"/>
              <a:t>розширення </a:t>
            </a:r>
            <a:r>
              <a:rPr lang="uk-UA" dirty="0"/>
              <a:t>можливостей громадян </a:t>
            </a:r>
            <a:r>
              <a:rPr lang="uk-UA" dirty="0">
                <a:solidFill>
                  <a:srgbClr val="FF0000"/>
                </a:solidFill>
              </a:rPr>
              <a:t>брати участь у підготовці та експертизі політико-адміністративних рішень й контролювати ефективність </a:t>
            </a:r>
            <a:r>
              <a:rPr lang="uk-UA" dirty="0"/>
              <a:t>діяльності влади. </a:t>
            </a:r>
            <a:endParaRPr lang="uk-UA" dirty="0" smtClean="0"/>
          </a:p>
          <a:p>
            <a:endParaRPr lang="ru-RU" dirty="0"/>
          </a:p>
        </p:txBody>
      </p:sp>
      <p:sp>
        <p:nvSpPr>
          <p:cNvPr id="7" name="Текст 6"/>
          <p:cNvSpPr>
            <a:spLocks noGrp="1"/>
          </p:cNvSpPr>
          <p:nvPr>
            <p:ph type="body" sz="quarter" idx="3"/>
          </p:nvPr>
        </p:nvSpPr>
        <p:spPr>
          <a:xfrm>
            <a:off x="3838547" y="1389319"/>
            <a:ext cx="4524404" cy="651272"/>
          </a:xfrm>
        </p:spPr>
        <p:txBody>
          <a:bodyPr/>
          <a:lstStyle/>
          <a:p>
            <a:r>
              <a:rPr lang="uk-UA" sz="1400" b="0" dirty="0" smtClean="0"/>
              <a:t>Розпорядження КМ  України N 2250-р (</a:t>
            </a:r>
            <a:r>
              <a:rPr lang="uk-UA" sz="1400" u="sng" dirty="0" smtClean="0"/>
              <a:t>13.12.2010</a:t>
            </a:r>
            <a:r>
              <a:rPr lang="uk-UA" sz="1400" b="0" dirty="0" smtClean="0"/>
              <a:t>) «Про схвалення Концепції розвитку електронного урядування в Україні»</a:t>
            </a:r>
            <a:endParaRPr lang="uk-UA" sz="1400" b="0" dirty="0"/>
          </a:p>
        </p:txBody>
      </p:sp>
      <p:sp>
        <p:nvSpPr>
          <p:cNvPr id="8" name="Содержимое 7"/>
          <p:cNvSpPr>
            <a:spLocks noGrp="1"/>
          </p:cNvSpPr>
          <p:nvPr>
            <p:ph sz="quarter" idx="4"/>
          </p:nvPr>
        </p:nvSpPr>
        <p:spPr>
          <a:xfrm>
            <a:off x="3569070" y="2057400"/>
            <a:ext cx="5221420" cy="2806856"/>
          </a:xfrm>
        </p:spPr>
        <p:txBody>
          <a:bodyPr>
            <a:normAutofit/>
          </a:bodyPr>
          <a:lstStyle/>
          <a:p>
            <a:pPr>
              <a:spcBef>
                <a:spcPts val="100"/>
              </a:spcBef>
            </a:pPr>
            <a:r>
              <a:rPr lang="uk-UA" sz="1600" dirty="0" smtClean="0"/>
              <a:t>визначення засад та створення умов для досягнення європейських </a:t>
            </a:r>
            <a:r>
              <a:rPr lang="uk-UA" sz="1600" dirty="0" smtClean="0">
                <a:solidFill>
                  <a:srgbClr val="FF0000"/>
                </a:solidFill>
              </a:rPr>
              <a:t>стандартів якості послуг, відкритості та прозорості</a:t>
            </a:r>
            <a:r>
              <a:rPr lang="uk-UA" sz="1600" dirty="0" smtClean="0"/>
              <a:t> діяльності ОДВ та ОМС, </a:t>
            </a:r>
          </a:p>
          <a:p>
            <a:pPr>
              <a:spcBef>
                <a:spcPts val="100"/>
              </a:spcBef>
            </a:pPr>
            <a:r>
              <a:rPr lang="uk-UA" sz="1600" dirty="0" smtClean="0"/>
              <a:t>створення якісно нових форм організації діяльності ОДВ та ОМС, їх взаємодію з громадянами та суб’єктами господарювання шляхом надання доступу до державних інформаційних ресурсів, можливості</a:t>
            </a:r>
            <a:r>
              <a:rPr lang="uk-UA" sz="1600" dirty="0" smtClean="0">
                <a:solidFill>
                  <a:srgbClr val="FF0000"/>
                </a:solidFill>
              </a:rPr>
              <a:t> отримувати електронні адміністративні послуги</a:t>
            </a:r>
            <a:r>
              <a:rPr lang="uk-UA" sz="1600" dirty="0" smtClean="0"/>
              <a:t>, звертатися до ОДВ та ОМС з використанням Інтернету.</a:t>
            </a:r>
            <a:endParaRPr lang="uk-UA" sz="1600" dirty="0"/>
          </a:p>
        </p:txBody>
      </p:sp>
    </p:spTree>
    <p:extLst>
      <p:ext uri="{BB962C8B-B14F-4D97-AF65-F5344CB8AC3E}">
        <p14:creationId xmlns:p14="http://schemas.microsoft.com/office/powerpoint/2010/main" val="20453038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Название 3"/>
          <p:cNvSpPr>
            <a:spLocks noGrp="1"/>
          </p:cNvSpPr>
          <p:nvPr>
            <p:ph type="title"/>
          </p:nvPr>
        </p:nvSpPr>
        <p:spPr/>
        <p:txBody>
          <a:bodyPr/>
          <a:lstStyle/>
          <a:p>
            <a:endParaRPr lang="ru-RU" dirty="0"/>
          </a:p>
        </p:txBody>
      </p:sp>
      <p:sp>
        <p:nvSpPr>
          <p:cNvPr id="5" name="Текст 4"/>
          <p:cNvSpPr>
            <a:spLocks noGrp="1"/>
          </p:cNvSpPr>
          <p:nvPr>
            <p:ph type="body" idx="1"/>
          </p:nvPr>
        </p:nvSpPr>
        <p:spPr/>
        <p:txBody>
          <a:bodyPr/>
          <a:lstStyle/>
          <a:p>
            <a:r>
              <a:rPr lang="uk-UA" sz="1400" b="0" dirty="0" smtClean="0"/>
              <a:t>Розпорядження КМ України </a:t>
            </a:r>
            <a:r>
              <a:rPr lang="uk-UA" sz="1400" b="0" dirty="0"/>
              <a:t>№ 386-р </a:t>
            </a:r>
            <a:r>
              <a:rPr lang="uk-UA" sz="1400" b="0" dirty="0" smtClean="0"/>
              <a:t>(15.05.2013) </a:t>
            </a:r>
            <a:r>
              <a:rPr lang="uk-UA" sz="1400" b="0" dirty="0"/>
              <a:t>«Про схвалення Стратегії розвитку інформаційного суспільства в Україні» </a:t>
            </a:r>
            <a:endParaRPr lang="ru-RU" sz="1400" b="0" dirty="0"/>
          </a:p>
        </p:txBody>
      </p:sp>
      <p:sp>
        <p:nvSpPr>
          <p:cNvPr id="6" name="Содержимое 5"/>
          <p:cNvSpPr>
            <a:spLocks noGrp="1"/>
          </p:cNvSpPr>
          <p:nvPr>
            <p:ph sz="half" idx="2"/>
          </p:nvPr>
        </p:nvSpPr>
        <p:spPr>
          <a:xfrm>
            <a:off x="779463" y="2057400"/>
            <a:ext cx="2400253" cy="2409825"/>
          </a:xfrm>
        </p:spPr>
        <p:txBody>
          <a:bodyPr>
            <a:normAutofit fontScale="85000" lnSpcReduction="20000"/>
          </a:bodyPr>
          <a:lstStyle/>
          <a:p>
            <a:r>
              <a:rPr lang="ru-RU" dirty="0" smtClean="0"/>
              <a:t>Мета: </a:t>
            </a:r>
            <a:r>
              <a:rPr lang="uk-UA" dirty="0"/>
              <a:t>розширення можливостей громадян брати участь у підготовці та експертизі політико-адміністративних рішень й контролювати ефективність діяльності влади. </a:t>
            </a:r>
            <a:endParaRPr lang="uk-UA" dirty="0" smtClean="0"/>
          </a:p>
          <a:p>
            <a:endParaRPr lang="ru-RU" dirty="0"/>
          </a:p>
        </p:txBody>
      </p:sp>
      <p:sp>
        <p:nvSpPr>
          <p:cNvPr id="7" name="Текст 6"/>
          <p:cNvSpPr>
            <a:spLocks noGrp="1"/>
          </p:cNvSpPr>
          <p:nvPr>
            <p:ph type="body" sz="quarter" idx="3"/>
          </p:nvPr>
        </p:nvSpPr>
        <p:spPr/>
        <p:txBody>
          <a:bodyPr/>
          <a:lstStyle/>
          <a:p>
            <a:r>
              <a:rPr lang="uk-UA" sz="1400" b="0" dirty="0" smtClean="0"/>
              <a:t>Розпорядження КМ  України N 2250-р (13.12.2010) «Про схвалення Концепції розвитку електронного урядування в Україні»</a:t>
            </a:r>
            <a:endParaRPr lang="uk-UA" sz="1400" b="0" dirty="0"/>
          </a:p>
        </p:txBody>
      </p:sp>
      <p:sp>
        <p:nvSpPr>
          <p:cNvPr id="8" name="Содержимое 7"/>
          <p:cNvSpPr>
            <a:spLocks noGrp="1"/>
          </p:cNvSpPr>
          <p:nvPr>
            <p:ph sz="quarter" idx="4"/>
          </p:nvPr>
        </p:nvSpPr>
        <p:spPr>
          <a:xfrm>
            <a:off x="2947958" y="2057400"/>
            <a:ext cx="5824518" cy="2842887"/>
          </a:xfrm>
        </p:spPr>
        <p:txBody>
          <a:bodyPr>
            <a:normAutofit fontScale="62500" lnSpcReduction="20000"/>
          </a:bodyPr>
          <a:lstStyle/>
          <a:p>
            <a:r>
              <a:rPr lang="ru-RU" dirty="0" err="1"/>
              <a:t>забезпечення</a:t>
            </a:r>
            <a:r>
              <a:rPr lang="ru-RU" dirty="0"/>
              <a:t> </a:t>
            </a:r>
            <a:r>
              <a:rPr lang="ru-RU" dirty="0" err="1"/>
              <a:t>захисту</a:t>
            </a:r>
            <a:r>
              <a:rPr lang="ru-RU" dirty="0"/>
              <a:t> прав </a:t>
            </a:r>
            <a:r>
              <a:rPr lang="ru-RU" dirty="0" err="1"/>
              <a:t>громадян</a:t>
            </a:r>
            <a:r>
              <a:rPr lang="ru-RU" dirty="0"/>
              <a:t> на доступ до </a:t>
            </a:r>
            <a:r>
              <a:rPr lang="ru-RU" dirty="0" err="1"/>
              <a:t>державної</a:t>
            </a:r>
            <a:r>
              <a:rPr lang="ru-RU" dirty="0"/>
              <a:t> </a:t>
            </a:r>
            <a:r>
              <a:rPr lang="ru-RU" dirty="0" err="1"/>
              <a:t>інформації</a:t>
            </a:r>
            <a:r>
              <a:rPr lang="ru-RU" dirty="0"/>
              <a:t>; </a:t>
            </a:r>
            <a:r>
              <a:rPr lang="ru-RU" dirty="0" err="1" smtClean="0"/>
              <a:t>залучення</a:t>
            </a:r>
            <a:r>
              <a:rPr lang="ru-RU" dirty="0" smtClean="0"/>
              <a:t> </a:t>
            </a:r>
            <a:r>
              <a:rPr lang="ru-RU" dirty="0" err="1"/>
              <a:t>громадян</a:t>
            </a:r>
            <a:r>
              <a:rPr lang="ru-RU" dirty="0"/>
              <a:t> до </a:t>
            </a:r>
            <a:r>
              <a:rPr lang="ru-RU" dirty="0" err="1"/>
              <a:t>участі</a:t>
            </a:r>
            <a:r>
              <a:rPr lang="ru-RU" dirty="0"/>
              <a:t> в </a:t>
            </a:r>
            <a:r>
              <a:rPr lang="ru-RU" dirty="0" err="1"/>
              <a:t>управлінні</a:t>
            </a:r>
            <a:r>
              <a:rPr lang="ru-RU" dirty="0"/>
              <a:t> </a:t>
            </a:r>
            <a:r>
              <a:rPr lang="ru-RU" dirty="0" err="1"/>
              <a:t>державними</a:t>
            </a:r>
            <a:r>
              <a:rPr lang="ru-RU" dirty="0"/>
              <a:t> справами; </a:t>
            </a:r>
            <a:r>
              <a:rPr lang="ru-RU" dirty="0" err="1"/>
              <a:t>удосконалення</a:t>
            </a:r>
            <a:r>
              <a:rPr lang="ru-RU" dirty="0"/>
              <a:t> </a:t>
            </a:r>
            <a:r>
              <a:rPr lang="ru-RU" dirty="0" err="1"/>
              <a:t>технології</a:t>
            </a:r>
            <a:r>
              <a:rPr lang="ru-RU" dirty="0"/>
              <a:t> державного </a:t>
            </a:r>
            <a:r>
              <a:rPr lang="ru-RU" dirty="0" err="1"/>
              <a:t>управління</a:t>
            </a:r>
            <a:r>
              <a:rPr lang="ru-RU" dirty="0"/>
              <a:t>; </a:t>
            </a:r>
            <a:r>
              <a:rPr lang="ru-RU" dirty="0" err="1"/>
              <a:t>підвищення</a:t>
            </a:r>
            <a:r>
              <a:rPr lang="ru-RU" dirty="0"/>
              <a:t> </a:t>
            </a:r>
            <a:r>
              <a:rPr lang="ru-RU" dirty="0" err="1"/>
              <a:t>якості</a:t>
            </a:r>
            <a:r>
              <a:rPr lang="ru-RU" dirty="0"/>
              <a:t> </a:t>
            </a:r>
            <a:r>
              <a:rPr lang="ru-RU" dirty="0" err="1"/>
              <a:t>управлінських</a:t>
            </a:r>
            <a:r>
              <a:rPr lang="ru-RU" dirty="0"/>
              <a:t> </a:t>
            </a:r>
            <a:r>
              <a:rPr lang="ru-RU" dirty="0" err="1"/>
              <a:t>рішень</a:t>
            </a:r>
            <a:r>
              <a:rPr lang="ru-RU" dirty="0"/>
              <a:t>; </a:t>
            </a:r>
            <a:r>
              <a:rPr lang="ru-RU" dirty="0" err="1"/>
              <a:t>подолання</a:t>
            </a:r>
            <a:r>
              <a:rPr lang="ru-RU" dirty="0"/>
              <a:t> «</a:t>
            </a:r>
            <a:r>
              <a:rPr lang="ru-RU" dirty="0" err="1"/>
              <a:t>інформаційної</a:t>
            </a:r>
            <a:r>
              <a:rPr lang="ru-RU" dirty="0"/>
              <a:t> </a:t>
            </a:r>
            <a:r>
              <a:rPr lang="ru-RU" dirty="0" err="1"/>
              <a:t>нерівності</a:t>
            </a:r>
            <a:r>
              <a:rPr lang="ru-RU" dirty="0"/>
              <a:t>», </a:t>
            </a:r>
            <a:r>
              <a:rPr lang="ru-RU" dirty="0" err="1"/>
              <a:t>зокрема</a:t>
            </a:r>
            <a:r>
              <a:rPr lang="ru-RU" dirty="0"/>
              <a:t> шляхом </a:t>
            </a:r>
            <a:r>
              <a:rPr lang="ru-RU" dirty="0" err="1"/>
              <a:t>створення</a:t>
            </a:r>
            <a:r>
              <a:rPr lang="ru-RU" dirty="0"/>
              <a:t> </a:t>
            </a:r>
            <a:r>
              <a:rPr lang="ru-RU" dirty="0" err="1"/>
              <a:t>спеціальних</a:t>
            </a:r>
            <a:r>
              <a:rPr lang="ru-RU" dirty="0"/>
              <a:t> </a:t>
            </a:r>
            <a:r>
              <a:rPr lang="ru-RU" dirty="0" err="1"/>
              <a:t>центрів</a:t>
            </a:r>
            <a:r>
              <a:rPr lang="ru-RU" dirty="0"/>
              <a:t> (</a:t>
            </a:r>
            <a:r>
              <a:rPr lang="ru-RU" dirty="0" err="1"/>
              <a:t>пунктів</a:t>
            </a:r>
            <a:r>
              <a:rPr lang="ru-RU" dirty="0"/>
              <a:t>) </a:t>
            </a:r>
            <a:r>
              <a:rPr lang="ru-RU" dirty="0" err="1"/>
              <a:t>надання</a:t>
            </a:r>
            <a:r>
              <a:rPr lang="ru-RU" dirty="0"/>
              <a:t> </a:t>
            </a:r>
            <a:r>
              <a:rPr lang="ru-RU" dirty="0" err="1"/>
              <a:t>інформаційних</a:t>
            </a:r>
            <a:r>
              <a:rPr lang="ru-RU" dirty="0"/>
              <a:t> </a:t>
            </a:r>
            <a:r>
              <a:rPr lang="ru-RU" dirty="0" err="1"/>
              <a:t>послуг</a:t>
            </a:r>
            <a:r>
              <a:rPr lang="ru-RU" dirty="0"/>
              <a:t>, </a:t>
            </a:r>
            <a:r>
              <a:rPr lang="ru-RU" dirty="0" err="1"/>
              <a:t>центрів</a:t>
            </a:r>
            <a:r>
              <a:rPr lang="ru-RU" dirty="0"/>
              <a:t> </a:t>
            </a:r>
            <a:r>
              <a:rPr lang="ru-RU" dirty="0" err="1"/>
              <a:t>обслуговування</a:t>
            </a:r>
            <a:r>
              <a:rPr lang="ru-RU" dirty="0"/>
              <a:t> </a:t>
            </a:r>
            <a:r>
              <a:rPr lang="ru-RU" dirty="0" err="1"/>
              <a:t>населення</a:t>
            </a:r>
            <a:r>
              <a:rPr lang="ru-RU" dirty="0"/>
              <a:t> (кол-</a:t>
            </a:r>
            <a:r>
              <a:rPr lang="ru-RU" dirty="0" err="1"/>
              <a:t>центрів</a:t>
            </a:r>
            <a:r>
              <a:rPr lang="ru-RU" dirty="0"/>
              <a:t>), веб-</a:t>
            </a:r>
            <a:r>
              <a:rPr lang="ru-RU" dirty="0" err="1"/>
              <a:t>порталів</a:t>
            </a:r>
            <a:r>
              <a:rPr lang="ru-RU" dirty="0"/>
              <a:t> </a:t>
            </a:r>
            <a:r>
              <a:rPr lang="ru-RU" dirty="0" err="1"/>
              <a:t>надання</a:t>
            </a:r>
            <a:r>
              <a:rPr lang="ru-RU" dirty="0"/>
              <a:t> </a:t>
            </a:r>
            <a:r>
              <a:rPr lang="ru-RU" dirty="0" err="1"/>
              <a:t>послуг</a:t>
            </a:r>
            <a:r>
              <a:rPr lang="ru-RU" dirty="0"/>
              <a:t>; </a:t>
            </a:r>
            <a:r>
              <a:rPr lang="ru-RU" dirty="0" err="1"/>
              <a:t>організація</a:t>
            </a:r>
            <a:r>
              <a:rPr lang="ru-RU" dirty="0"/>
              <a:t> </a:t>
            </a:r>
            <a:r>
              <a:rPr lang="ru-RU" dirty="0" err="1"/>
              <a:t>надання</a:t>
            </a:r>
            <a:r>
              <a:rPr lang="ru-RU" dirty="0"/>
              <a:t> </a:t>
            </a:r>
            <a:r>
              <a:rPr lang="ru-RU" dirty="0" err="1"/>
              <a:t>послуг</a:t>
            </a:r>
            <a:r>
              <a:rPr lang="ru-RU" dirty="0"/>
              <a:t> </a:t>
            </a:r>
            <a:r>
              <a:rPr lang="ru-RU" dirty="0" err="1"/>
              <a:t>громадянам</a:t>
            </a:r>
            <a:r>
              <a:rPr lang="ru-RU" dirty="0"/>
              <a:t> і </a:t>
            </a:r>
            <a:r>
              <a:rPr lang="ru-RU" dirty="0" err="1"/>
              <a:t>суб’єктам</a:t>
            </a:r>
            <a:r>
              <a:rPr lang="ru-RU" dirty="0"/>
              <a:t> </a:t>
            </a:r>
            <a:r>
              <a:rPr lang="ru-RU" dirty="0" err="1"/>
              <a:t>господарювання</a:t>
            </a:r>
            <a:r>
              <a:rPr lang="ru-RU" dirty="0"/>
              <a:t> в </a:t>
            </a:r>
            <a:r>
              <a:rPr lang="ru-RU" dirty="0" err="1"/>
              <a:t>електронному</a:t>
            </a:r>
            <a:r>
              <a:rPr lang="ru-RU" dirty="0"/>
              <a:t> </a:t>
            </a:r>
            <a:r>
              <a:rPr lang="ru-RU" dirty="0" err="1"/>
              <a:t>вигляді</a:t>
            </a:r>
            <a:r>
              <a:rPr lang="ru-RU" dirty="0"/>
              <a:t> з </a:t>
            </a:r>
            <a:r>
              <a:rPr lang="ru-RU" dirty="0" err="1"/>
              <a:t>використанням</a:t>
            </a:r>
            <a:r>
              <a:rPr lang="ru-RU" dirty="0"/>
              <a:t> </a:t>
            </a:r>
            <a:r>
              <a:rPr lang="ru-RU" dirty="0" err="1"/>
              <a:t>Інтернету</a:t>
            </a:r>
            <a:r>
              <a:rPr lang="ru-RU" dirty="0"/>
              <a:t> та </a:t>
            </a:r>
            <a:r>
              <a:rPr lang="ru-RU" dirty="0" err="1"/>
              <a:t>інших</a:t>
            </a:r>
            <a:r>
              <a:rPr lang="ru-RU" dirty="0"/>
              <a:t> </a:t>
            </a:r>
            <a:r>
              <a:rPr lang="ru-RU" dirty="0" err="1"/>
              <a:t>засобів</a:t>
            </a:r>
            <a:r>
              <a:rPr lang="ru-RU" dirty="0"/>
              <a:t>, </a:t>
            </a:r>
            <a:r>
              <a:rPr lang="ru-RU" dirty="0" err="1"/>
              <a:t>насамперед</a:t>
            </a:r>
            <a:r>
              <a:rPr lang="ru-RU" dirty="0"/>
              <a:t> за принципом «</a:t>
            </a:r>
            <a:r>
              <a:rPr lang="ru-RU" dirty="0" err="1"/>
              <a:t>єдиного</a:t>
            </a:r>
            <a:r>
              <a:rPr lang="ru-RU" dirty="0"/>
              <a:t> </a:t>
            </a:r>
            <a:r>
              <a:rPr lang="ru-RU" dirty="0" err="1"/>
              <a:t>вікна</a:t>
            </a:r>
            <a:r>
              <a:rPr lang="ru-RU" dirty="0"/>
              <a:t>»; </a:t>
            </a:r>
            <a:r>
              <a:rPr lang="ru-RU" dirty="0" err="1"/>
              <a:t>надання</a:t>
            </a:r>
            <a:r>
              <a:rPr lang="ru-RU" dirty="0"/>
              <a:t> </a:t>
            </a:r>
            <a:r>
              <a:rPr lang="ru-RU" dirty="0" err="1"/>
              <a:t>громадянам</a:t>
            </a:r>
            <a:r>
              <a:rPr lang="ru-RU" dirty="0"/>
              <a:t> </a:t>
            </a:r>
            <a:r>
              <a:rPr lang="ru-RU" dirty="0" err="1"/>
              <a:t>можливості</a:t>
            </a:r>
            <a:r>
              <a:rPr lang="ru-RU" dirty="0"/>
              <a:t> </a:t>
            </a:r>
            <a:r>
              <a:rPr lang="ru-RU" dirty="0" err="1"/>
              <a:t>навчатися</a:t>
            </a:r>
            <a:r>
              <a:rPr lang="ru-RU" dirty="0"/>
              <a:t> </a:t>
            </a:r>
            <a:r>
              <a:rPr lang="ru-RU" dirty="0" err="1"/>
              <a:t>протягом</a:t>
            </a:r>
            <a:r>
              <a:rPr lang="ru-RU" dirty="0"/>
              <a:t> </a:t>
            </a:r>
            <a:r>
              <a:rPr lang="ru-RU" dirty="0" err="1"/>
              <a:t>усього</a:t>
            </a:r>
            <a:r>
              <a:rPr lang="ru-RU" dirty="0"/>
              <a:t> </a:t>
            </a:r>
            <a:r>
              <a:rPr lang="ru-RU" dirty="0" err="1"/>
              <a:t>життя</a:t>
            </a:r>
            <a:r>
              <a:rPr lang="ru-RU" dirty="0"/>
              <a:t>; </a:t>
            </a:r>
            <a:r>
              <a:rPr lang="ru-RU" dirty="0" err="1"/>
              <a:t>деперсоніфікація</a:t>
            </a:r>
            <a:r>
              <a:rPr lang="ru-RU" dirty="0"/>
              <a:t> </a:t>
            </a:r>
            <a:r>
              <a:rPr lang="ru-RU" dirty="0" err="1"/>
              <a:t>надання</a:t>
            </a:r>
            <a:r>
              <a:rPr lang="ru-RU" dirty="0"/>
              <a:t> </a:t>
            </a:r>
            <a:r>
              <a:rPr lang="ru-RU" dirty="0" err="1"/>
              <a:t>адміністративних</a:t>
            </a:r>
            <a:r>
              <a:rPr lang="ru-RU" dirty="0"/>
              <a:t> </a:t>
            </a:r>
            <a:r>
              <a:rPr lang="ru-RU" dirty="0" err="1"/>
              <a:t>послуг</a:t>
            </a:r>
            <a:r>
              <a:rPr lang="ru-RU" dirty="0"/>
              <a:t> з метою </a:t>
            </a:r>
            <a:r>
              <a:rPr lang="ru-RU" dirty="0" err="1"/>
              <a:t>зниження</a:t>
            </a:r>
            <a:r>
              <a:rPr lang="ru-RU" dirty="0"/>
              <a:t> </a:t>
            </a:r>
            <a:r>
              <a:rPr lang="ru-RU" dirty="0" err="1"/>
              <a:t>рівня</a:t>
            </a:r>
            <a:r>
              <a:rPr lang="ru-RU" dirty="0"/>
              <a:t> </a:t>
            </a:r>
            <a:r>
              <a:rPr lang="ru-RU" dirty="0" err="1"/>
              <a:t>корупції</a:t>
            </a:r>
            <a:r>
              <a:rPr lang="ru-RU" dirty="0"/>
              <a:t> в </a:t>
            </a:r>
            <a:r>
              <a:rPr lang="ru-RU" dirty="0" err="1"/>
              <a:t>державних</a:t>
            </a:r>
            <a:r>
              <a:rPr lang="ru-RU" dirty="0"/>
              <a:t> органах; </a:t>
            </a:r>
            <a:r>
              <a:rPr lang="ru-RU" dirty="0" err="1"/>
              <a:t>організація</a:t>
            </a:r>
            <a:r>
              <a:rPr lang="ru-RU" dirty="0"/>
              <a:t> </a:t>
            </a:r>
            <a:r>
              <a:rPr lang="ru-RU" dirty="0" err="1"/>
              <a:t>інформаційної</a:t>
            </a:r>
            <a:r>
              <a:rPr lang="ru-RU" dirty="0"/>
              <a:t> </a:t>
            </a:r>
            <a:r>
              <a:rPr lang="ru-RU" dirty="0" err="1"/>
              <a:t>взаємодії</a:t>
            </a:r>
            <a:r>
              <a:rPr lang="ru-RU" dirty="0"/>
              <a:t> </a:t>
            </a:r>
            <a:r>
              <a:rPr lang="ru-RU" dirty="0" err="1"/>
              <a:t>органів</a:t>
            </a:r>
            <a:r>
              <a:rPr lang="ru-RU" dirty="0"/>
              <a:t> </a:t>
            </a:r>
            <a:r>
              <a:rPr lang="ru-RU" dirty="0" err="1"/>
              <a:t>державної</a:t>
            </a:r>
            <a:r>
              <a:rPr lang="ru-RU" dirty="0"/>
              <a:t> </a:t>
            </a:r>
            <a:r>
              <a:rPr lang="ru-RU" dirty="0" err="1"/>
              <a:t>влади</a:t>
            </a:r>
            <a:r>
              <a:rPr lang="ru-RU" dirty="0"/>
              <a:t> та </a:t>
            </a:r>
            <a:r>
              <a:rPr lang="ru-RU" dirty="0" err="1"/>
              <a:t>органів</a:t>
            </a:r>
            <a:r>
              <a:rPr lang="ru-RU" dirty="0"/>
              <a:t> </a:t>
            </a:r>
            <a:r>
              <a:rPr lang="ru-RU" dirty="0" err="1"/>
              <a:t>місцевого</a:t>
            </a:r>
            <a:r>
              <a:rPr lang="ru-RU" dirty="0"/>
              <a:t> </a:t>
            </a:r>
            <a:r>
              <a:rPr lang="ru-RU" dirty="0" err="1"/>
              <a:t>самоврядування</a:t>
            </a:r>
            <a:r>
              <a:rPr lang="ru-RU" dirty="0"/>
              <a:t> на </a:t>
            </a:r>
            <a:r>
              <a:rPr lang="ru-RU" dirty="0" err="1"/>
              <a:t>базі</a:t>
            </a:r>
            <a:r>
              <a:rPr lang="ru-RU" dirty="0"/>
              <a:t> </a:t>
            </a:r>
            <a:r>
              <a:rPr lang="ru-RU" dirty="0" err="1"/>
              <a:t>електронного</a:t>
            </a:r>
            <a:r>
              <a:rPr lang="ru-RU" dirty="0"/>
              <a:t> </a:t>
            </a:r>
            <a:r>
              <a:rPr lang="ru-RU" dirty="0" err="1"/>
              <a:t>документообігу</a:t>
            </a:r>
            <a:r>
              <a:rPr lang="ru-RU" dirty="0"/>
              <a:t> з </a:t>
            </a:r>
            <a:r>
              <a:rPr lang="ru-RU" dirty="0" err="1"/>
              <a:t>використанням</a:t>
            </a:r>
            <a:r>
              <a:rPr lang="ru-RU" dirty="0"/>
              <a:t> </a:t>
            </a:r>
            <a:r>
              <a:rPr lang="ru-RU" dirty="0" err="1"/>
              <a:t>електронного</a:t>
            </a:r>
            <a:r>
              <a:rPr lang="ru-RU" dirty="0"/>
              <a:t> цифрового </a:t>
            </a:r>
            <a:r>
              <a:rPr lang="ru-RU" dirty="0" err="1"/>
              <a:t>підпису</a:t>
            </a:r>
            <a:r>
              <a:rPr lang="ru-RU" dirty="0"/>
              <a:t>; </a:t>
            </a:r>
            <a:r>
              <a:rPr lang="ru-RU" dirty="0" err="1"/>
              <a:t>забезпечення</a:t>
            </a:r>
            <a:r>
              <a:rPr lang="ru-RU" dirty="0"/>
              <a:t> </a:t>
            </a:r>
            <a:r>
              <a:rPr lang="ru-RU" dirty="0" err="1"/>
              <a:t>передачі</a:t>
            </a:r>
            <a:r>
              <a:rPr lang="ru-RU" dirty="0"/>
              <a:t> і </a:t>
            </a:r>
            <a:r>
              <a:rPr lang="ru-RU" dirty="0" err="1"/>
              <a:t>довгострокового</a:t>
            </a:r>
            <a:r>
              <a:rPr lang="ru-RU" dirty="0"/>
              <a:t> </a:t>
            </a:r>
            <a:r>
              <a:rPr lang="ru-RU" dirty="0" err="1"/>
              <a:t>зберігання</a:t>
            </a:r>
            <a:r>
              <a:rPr lang="ru-RU" dirty="0"/>
              <a:t> </a:t>
            </a:r>
            <a:r>
              <a:rPr lang="ru-RU" dirty="0" err="1"/>
              <a:t>електронних</a:t>
            </a:r>
            <a:r>
              <a:rPr lang="ru-RU" dirty="0"/>
              <a:t> </a:t>
            </a:r>
            <a:r>
              <a:rPr lang="ru-RU" dirty="0" err="1"/>
              <a:t>документів</a:t>
            </a:r>
            <a:r>
              <a:rPr lang="ru-RU" dirty="0"/>
              <a:t> у </a:t>
            </a:r>
            <a:r>
              <a:rPr lang="ru-RU" dirty="0" err="1"/>
              <a:t>державних</a:t>
            </a:r>
            <a:r>
              <a:rPr lang="ru-RU" dirty="0"/>
              <a:t> </a:t>
            </a:r>
            <a:r>
              <a:rPr lang="ru-RU" dirty="0" err="1"/>
              <a:t>архівах</a:t>
            </a:r>
            <a:r>
              <a:rPr lang="ru-RU" dirty="0"/>
              <a:t>, музеях, </a:t>
            </a:r>
            <a:r>
              <a:rPr lang="ru-RU" dirty="0" err="1"/>
              <a:t>бібліотеках</a:t>
            </a:r>
            <a:r>
              <a:rPr lang="ru-RU" dirty="0"/>
              <a:t>, </a:t>
            </a:r>
            <a:r>
              <a:rPr lang="ru-RU" dirty="0" err="1"/>
              <a:t>підтримки</a:t>
            </a:r>
            <a:r>
              <a:rPr lang="ru-RU" dirty="0"/>
              <a:t> </a:t>
            </a:r>
            <a:r>
              <a:rPr lang="ru-RU" dirty="0" err="1"/>
              <a:t>їх</a:t>
            </a:r>
            <a:r>
              <a:rPr lang="ru-RU" dirty="0"/>
              <a:t> в </a:t>
            </a:r>
            <a:r>
              <a:rPr lang="ru-RU" dirty="0" err="1"/>
              <a:t>актуалізованому</a:t>
            </a:r>
            <a:r>
              <a:rPr lang="ru-RU" dirty="0"/>
              <a:t> </a:t>
            </a:r>
            <a:r>
              <a:rPr lang="ru-RU" dirty="0" err="1"/>
              <a:t>стані</a:t>
            </a:r>
            <a:r>
              <a:rPr lang="ru-RU" dirty="0"/>
              <a:t> та </a:t>
            </a:r>
            <a:r>
              <a:rPr lang="ru-RU" dirty="0" err="1"/>
              <a:t>надання</a:t>
            </a:r>
            <a:r>
              <a:rPr lang="ru-RU" dirty="0"/>
              <a:t> доступу до них.</a:t>
            </a:r>
          </a:p>
        </p:txBody>
      </p:sp>
    </p:spTree>
    <p:extLst>
      <p:ext uri="{BB962C8B-B14F-4D97-AF65-F5344CB8AC3E}">
        <p14:creationId xmlns:p14="http://schemas.microsoft.com/office/powerpoint/2010/main" val="2038555381"/>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normAutofit fontScale="90000"/>
          </a:bodyPr>
          <a:lstStyle/>
          <a:p>
            <a:r>
              <a:rPr lang="uk-UA" dirty="0" smtClean="0"/>
              <a:t>«Партнерство «Відкритий уряд» </a:t>
            </a:r>
            <a:br>
              <a:rPr lang="uk-UA" dirty="0" smtClean="0"/>
            </a:br>
            <a:r>
              <a:rPr lang="uk-UA" dirty="0" smtClean="0"/>
              <a:t> (2011 р.)</a:t>
            </a:r>
            <a:endParaRPr lang="uk-UA" dirty="0"/>
          </a:p>
        </p:txBody>
      </p:sp>
      <p:sp>
        <p:nvSpPr>
          <p:cNvPr id="3" name="Содержимое 2"/>
          <p:cNvSpPr>
            <a:spLocks noGrp="1"/>
          </p:cNvSpPr>
          <p:nvPr>
            <p:ph idx="1"/>
          </p:nvPr>
        </p:nvSpPr>
        <p:spPr>
          <a:xfrm>
            <a:off x="779463" y="1462368"/>
            <a:ext cx="7668773" cy="3194706"/>
          </a:xfrm>
        </p:spPr>
        <p:txBody>
          <a:bodyPr>
            <a:normAutofit fontScale="85000" lnSpcReduction="20000"/>
          </a:bodyPr>
          <a:lstStyle/>
          <a:p>
            <a:r>
              <a:rPr lang="uk-UA" dirty="0" smtClean="0"/>
              <a:t>багатостороння міжнародна ініціатива, метою якої є </a:t>
            </a:r>
            <a:r>
              <a:rPr lang="uk-UA" b="1" dirty="0" smtClean="0"/>
              <a:t>забезпечення прозорості державного управління, залучення громадян до участі у його процесах,</a:t>
            </a:r>
            <a:r>
              <a:rPr lang="uk-UA" dirty="0" smtClean="0"/>
              <a:t> боротьба з корупцією та використання нових технологій для покращення державного управління. </a:t>
            </a:r>
          </a:p>
          <a:p>
            <a:r>
              <a:rPr lang="uk-UA" dirty="0" smtClean="0"/>
              <a:t>Ініціатива «Партнерство «Відкритий уряд» має на меті зробити процес урядування більш прозорим і підзвітним громадськості як на місцевому, так і на рівні країни.</a:t>
            </a:r>
          </a:p>
          <a:p>
            <a:r>
              <a:rPr lang="ru-RU" dirty="0" smtClean="0"/>
              <a:t>В рамках проекту створено </a:t>
            </a:r>
            <a:r>
              <a:rPr lang="ru-RU" dirty="0" err="1" smtClean="0"/>
              <a:t>робочу</a:t>
            </a:r>
            <a:r>
              <a:rPr lang="ru-RU" dirty="0" smtClean="0"/>
              <a:t> </a:t>
            </a:r>
            <a:r>
              <a:rPr lang="ru-RU" dirty="0" err="1" smtClean="0"/>
              <a:t>групу</a:t>
            </a:r>
            <a:r>
              <a:rPr lang="ru-RU" dirty="0" smtClean="0"/>
              <a:t> </a:t>
            </a:r>
            <a:r>
              <a:rPr lang="ru-RU" dirty="0" err="1" smtClean="0"/>
              <a:t>Коордради</a:t>
            </a:r>
            <a:r>
              <a:rPr lang="ru-RU" dirty="0" smtClean="0"/>
              <a:t> з </a:t>
            </a:r>
            <a:r>
              <a:rPr lang="ru-RU" dirty="0" err="1" smtClean="0"/>
              <a:t>питань</a:t>
            </a:r>
            <a:r>
              <a:rPr lang="ru-RU" dirty="0" smtClean="0"/>
              <a:t> </a:t>
            </a:r>
            <a:r>
              <a:rPr lang="ru-RU" b="1" dirty="0" err="1"/>
              <a:t>впровадження</a:t>
            </a:r>
            <a:r>
              <a:rPr lang="ru-RU" b="1" dirty="0"/>
              <a:t> </a:t>
            </a:r>
            <a:r>
              <a:rPr lang="ru-RU" b="1" dirty="0" err="1"/>
              <a:t>технологій</a:t>
            </a:r>
            <a:r>
              <a:rPr lang="ru-RU" b="1" dirty="0"/>
              <a:t> </a:t>
            </a:r>
            <a:r>
              <a:rPr lang="ru-RU" b="1" dirty="0" err="1"/>
              <a:t>електронного</a:t>
            </a:r>
            <a:r>
              <a:rPr lang="ru-RU" b="1" dirty="0"/>
              <a:t> </a:t>
            </a:r>
            <a:r>
              <a:rPr lang="ru-RU" b="1" dirty="0" err="1"/>
              <a:t>урядування</a:t>
            </a:r>
            <a:r>
              <a:rPr lang="ru-RU" b="1" dirty="0"/>
              <a:t> та </a:t>
            </a:r>
            <a:r>
              <a:rPr lang="ru-RU" b="1" dirty="0" err="1"/>
              <a:t>розвитку</a:t>
            </a:r>
            <a:r>
              <a:rPr lang="ru-RU" b="1" dirty="0"/>
              <a:t> </a:t>
            </a:r>
            <a:r>
              <a:rPr lang="ru-RU" b="1" dirty="0" err="1"/>
              <a:t>електронної</a:t>
            </a:r>
            <a:r>
              <a:rPr lang="ru-RU" b="1" dirty="0"/>
              <a:t> </a:t>
            </a:r>
            <a:r>
              <a:rPr lang="ru-RU" b="1" dirty="0" err="1"/>
              <a:t>демократії</a:t>
            </a:r>
            <a:r>
              <a:rPr lang="ru-RU" b="1" dirty="0"/>
              <a:t>:</a:t>
            </a:r>
            <a:endParaRPr lang="uk-UA" b="1" dirty="0" smtClean="0"/>
          </a:p>
          <a:p>
            <a:endParaRPr lang="uk-UA" b="1" dirty="0"/>
          </a:p>
        </p:txBody>
      </p:sp>
      <p:pic>
        <p:nvPicPr>
          <p:cNvPr id="5" name="Изображение 4"/>
          <p:cNvPicPr>
            <a:picLocks noChangeAspect="1"/>
          </p:cNvPicPr>
          <p:nvPr/>
        </p:nvPicPr>
        <p:blipFill>
          <a:blip r:embed="rId2"/>
          <a:stretch>
            <a:fillRect/>
          </a:stretch>
        </p:blipFill>
        <p:spPr>
          <a:xfrm>
            <a:off x="7036715" y="166349"/>
            <a:ext cx="1879600" cy="939800"/>
          </a:xfrm>
          <a:prstGeom prst="rect">
            <a:avLst/>
          </a:prstGeom>
        </p:spPr>
      </p:pic>
    </p:spTree>
    <p:extLst>
      <p:ext uri="{BB962C8B-B14F-4D97-AF65-F5344CB8AC3E}">
        <p14:creationId xmlns:p14="http://schemas.microsoft.com/office/powerpoint/2010/main" val="1919063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noAutofit/>
          </a:bodyPr>
          <a:lstStyle/>
          <a:p>
            <a:r>
              <a:rPr lang="uk-UA" sz="2400" dirty="0"/>
              <a:t>Розпорядження КМ від 5 квітня 2012 р. № 220-р Київ Про схвалення плану дій з впровадження в Україні Ініціативи “Партнерство “Відкритий Уряд”</a:t>
            </a:r>
            <a:endParaRPr lang="ru-RU" sz="2400" dirty="0"/>
          </a:p>
        </p:txBody>
      </p:sp>
      <p:sp>
        <p:nvSpPr>
          <p:cNvPr id="3" name="Содержимое 2"/>
          <p:cNvSpPr>
            <a:spLocks noGrp="1"/>
          </p:cNvSpPr>
          <p:nvPr>
            <p:ph idx="1"/>
          </p:nvPr>
        </p:nvSpPr>
        <p:spPr/>
        <p:txBody>
          <a:bodyPr>
            <a:normAutofit fontScale="85000" lnSpcReduction="20000"/>
          </a:bodyPr>
          <a:lstStyle/>
          <a:p>
            <a:pPr marL="0" indent="0">
              <a:buNone/>
            </a:pPr>
            <a:r>
              <a:rPr lang="uk-UA" b="1" u="sng" dirty="0" smtClean="0"/>
              <a:t>Завдання</a:t>
            </a:r>
            <a:r>
              <a:rPr lang="uk-UA" dirty="0" smtClean="0"/>
              <a:t>: </a:t>
            </a:r>
          </a:p>
          <a:p>
            <a:r>
              <a:rPr lang="uk-UA" dirty="0" smtClean="0">
                <a:solidFill>
                  <a:srgbClr val="FF0000"/>
                </a:solidFill>
              </a:rPr>
              <a:t>посилення взаємодії органів державної влади та громадськості під час підготовки і виконання державних рішень</a:t>
            </a:r>
            <a:r>
              <a:rPr lang="uk-UA" dirty="0" smtClean="0"/>
              <a:t>, </a:t>
            </a:r>
          </a:p>
          <a:p>
            <a:r>
              <a:rPr lang="uk-UA" dirty="0" smtClean="0"/>
              <a:t>забезпечення прозорості державної політики і доступу до інформації про роботу органів виконавчої влади та публічної інформації, </a:t>
            </a:r>
          </a:p>
          <a:p>
            <a:r>
              <a:rPr lang="uk-UA" dirty="0" smtClean="0"/>
              <a:t>застосування дієвого інструменту протидії корупції, підвищення ефективності державного управління, зокрема шляхом застосування електронних технологій.</a:t>
            </a:r>
            <a:endParaRPr lang="uk-UA" dirty="0"/>
          </a:p>
        </p:txBody>
      </p:sp>
    </p:spTree>
    <p:extLst>
      <p:ext uri="{BB962C8B-B14F-4D97-AF65-F5344CB8AC3E}">
        <p14:creationId xmlns:p14="http://schemas.microsoft.com/office/powerpoint/2010/main" val="39384720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noAutofit/>
          </a:bodyPr>
          <a:lstStyle/>
          <a:p>
            <a:r>
              <a:rPr lang="uk-UA" sz="2400" dirty="0"/>
              <a:t>Розпорядження КМ від 5 квітня 2012 р. № 220-р Київ Про схвалення плану дій з впровадження в Україні Ініціативи “Партнерство “Відкритий Уряд”</a:t>
            </a:r>
            <a:endParaRPr lang="ru-RU" sz="2400" dirty="0"/>
          </a:p>
        </p:txBody>
      </p:sp>
      <p:sp>
        <p:nvSpPr>
          <p:cNvPr id="3" name="Содержимое 2"/>
          <p:cNvSpPr>
            <a:spLocks noGrp="1"/>
          </p:cNvSpPr>
          <p:nvPr>
            <p:ph idx="1"/>
          </p:nvPr>
        </p:nvSpPr>
        <p:spPr>
          <a:xfrm>
            <a:off x="779462" y="1462367"/>
            <a:ext cx="8047053" cy="3446927"/>
          </a:xfrm>
        </p:spPr>
        <p:txBody>
          <a:bodyPr>
            <a:normAutofit fontScale="70000" lnSpcReduction="20000"/>
          </a:bodyPr>
          <a:lstStyle/>
          <a:p>
            <a:pPr marL="0" indent="0">
              <a:spcBef>
                <a:spcPts val="200"/>
              </a:spcBef>
              <a:buNone/>
            </a:pPr>
            <a:r>
              <a:rPr lang="uk-UA" b="1" u="sng" dirty="0"/>
              <a:t>Досягнення</a:t>
            </a:r>
            <a:r>
              <a:rPr lang="uk-UA" dirty="0" smtClean="0"/>
              <a:t>: </a:t>
            </a:r>
          </a:p>
          <a:p>
            <a:pPr>
              <a:spcBef>
                <a:spcPts val="200"/>
              </a:spcBef>
            </a:pPr>
            <a:r>
              <a:rPr lang="uk-UA" dirty="0" smtClean="0"/>
              <a:t>обов'язкове </a:t>
            </a:r>
            <a:r>
              <a:rPr lang="uk-UA" b="1" dirty="0" smtClean="0"/>
              <a:t>проведення консультацій з громадськістю</a:t>
            </a:r>
            <a:r>
              <a:rPr lang="uk-UA" dirty="0" smtClean="0"/>
              <a:t>, створенко урядовий веб-сайті “Громадянське суспільство і влада”  </a:t>
            </a:r>
          </a:p>
          <a:p>
            <a:pPr>
              <a:spcBef>
                <a:spcPts val="200"/>
              </a:spcBef>
            </a:pPr>
            <a:r>
              <a:rPr lang="uk-UA" dirty="0" smtClean="0"/>
              <a:t>функціонування при органах виконавчої влади консультативно-дорадчих органів - </a:t>
            </a:r>
            <a:r>
              <a:rPr lang="uk-UA" b="1" dirty="0" smtClean="0"/>
              <a:t>громадських рад</a:t>
            </a:r>
            <a:r>
              <a:rPr lang="uk-UA" dirty="0" smtClean="0"/>
              <a:t>, </a:t>
            </a:r>
          </a:p>
          <a:p>
            <a:pPr>
              <a:spcBef>
                <a:spcPts val="200"/>
              </a:spcBef>
            </a:pPr>
            <a:r>
              <a:rPr lang="uk-UA" dirty="0" smtClean="0"/>
              <a:t>сприяння проведенню </a:t>
            </a:r>
            <a:r>
              <a:rPr lang="uk-UA" b="1" dirty="0" smtClean="0"/>
              <a:t>громадської експертизи </a:t>
            </a:r>
            <a:r>
              <a:rPr lang="uk-UA" dirty="0" smtClean="0"/>
              <a:t>діяльності ОВВ. Ураховуючи європейський досвід проведення консультацій з громадськістю, починаючи з 2008 року </a:t>
            </a:r>
          </a:p>
          <a:p>
            <a:pPr>
              <a:spcBef>
                <a:spcPts val="200"/>
              </a:spcBef>
            </a:pPr>
            <a:r>
              <a:rPr lang="uk-UA" dirty="0" smtClean="0"/>
              <a:t>Координаційною радою з питань розвитку громадянського суспільства при Президентові України, утвореною у 2012 році, підготовлено Стратегію державної політики сприяння розвитку громадянського суспільства, затверджену Указом Президента України від 24 березня 2012 р. № 212.</a:t>
            </a:r>
          </a:p>
          <a:p>
            <a:pPr marL="0" indent="0">
              <a:spcBef>
                <a:spcPts val="200"/>
              </a:spcBef>
              <a:buNone/>
            </a:pPr>
            <a:r>
              <a:rPr lang="uk-UA" dirty="0" smtClean="0"/>
              <a:t>...</a:t>
            </a:r>
          </a:p>
          <a:p>
            <a:pPr>
              <a:spcBef>
                <a:spcPts val="200"/>
              </a:spcBef>
            </a:pPr>
            <a:r>
              <a:rPr lang="uk-UA" dirty="0" smtClean="0"/>
              <a:t>З метою удосконалення </a:t>
            </a:r>
            <a:r>
              <a:rPr lang="uk-UA" b="1" dirty="0" smtClean="0"/>
              <a:t>електронного урядування прийнято Концепцію розвитку електронного урядування в Україні </a:t>
            </a:r>
          </a:p>
          <a:p>
            <a:pPr>
              <a:spcBef>
                <a:spcPts val="200"/>
              </a:spcBef>
            </a:pPr>
            <a:r>
              <a:rPr lang="uk-UA" dirty="0" smtClean="0"/>
              <a:t>утворено у 2010 році Національний центр </a:t>
            </a:r>
            <a:r>
              <a:rPr lang="uk-UA" b="1" dirty="0" smtClean="0"/>
              <a:t>електронного урядування</a:t>
            </a:r>
            <a:r>
              <a:rPr lang="uk-UA" dirty="0" smtClean="0"/>
              <a:t>, а у 2011 році регіональні центри електронного урядування у мм. Миколаєві та Вінниці. </a:t>
            </a:r>
          </a:p>
        </p:txBody>
      </p:sp>
    </p:spTree>
    <p:extLst>
      <p:ext uri="{BB962C8B-B14F-4D97-AF65-F5344CB8AC3E}">
        <p14:creationId xmlns:p14="http://schemas.microsoft.com/office/powerpoint/2010/main" val="37970464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normAutofit fontScale="90000"/>
          </a:bodyPr>
          <a:lstStyle/>
          <a:p>
            <a:r>
              <a:rPr lang="uk-UA" dirty="0" smtClean="0"/>
              <a:t>Розмежування понять: е-демократія </a:t>
            </a:r>
            <a:endParaRPr lang="uk-UA" dirty="0"/>
          </a:p>
        </p:txBody>
      </p:sp>
      <p:sp>
        <p:nvSpPr>
          <p:cNvPr id="3" name="Содержимое 2"/>
          <p:cNvSpPr>
            <a:spLocks noGrp="1"/>
          </p:cNvSpPr>
          <p:nvPr>
            <p:ph idx="1"/>
          </p:nvPr>
        </p:nvSpPr>
        <p:spPr>
          <a:xfrm>
            <a:off x="223245" y="1515748"/>
            <a:ext cx="7906816" cy="3478358"/>
          </a:xfrm>
        </p:spPr>
        <p:txBody>
          <a:bodyPr>
            <a:normAutofit fontScale="92500" lnSpcReduction="10000"/>
          </a:bodyPr>
          <a:lstStyle/>
          <a:p>
            <a:r>
              <a:rPr lang="uk-UA" dirty="0" smtClean="0"/>
              <a:t>Е-демократія – це одна зі стратегій підтримки демократії, демократичних інститутів, демократичних процесів засобами ІКТ, її головна мета – електронна підтримка демократії.</a:t>
            </a:r>
          </a:p>
          <a:p>
            <a:r>
              <a:rPr lang="uk-UA" dirty="0" smtClean="0"/>
              <a:t>Е-демократія – це використання ІКТ для залучення громадян,  підтримки демократичних процесів прийняття рішень і зміцнення представницької демократії (Ann Macintosh)</a:t>
            </a:r>
          </a:p>
          <a:p>
            <a:r>
              <a:rPr lang="uk-UA" dirty="0" smtClean="0"/>
              <a:t>Е-демократія - форма суспільних відносин, за якої </a:t>
            </a:r>
            <a:r>
              <a:rPr lang="uk-UA" b="1" dirty="0" smtClean="0">
                <a:solidFill>
                  <a:srgbClr val="FF0000"/>
                </a:solidFill>
              </a:rPr>
              <a:t>громадяни та організації залучаються до державотворення та державного управління</a:t>
            </a:r>
            <a:r>
              <a:rPr lang="uk-UA" dirty="0" smtClean="0"/>
              <a:t>, а також до місцевого самоуправління шляхом широкого застосування інформаційно-комунікаційних технологій</a:t>
            </a:r>
            <a:endParaRPr lang="uk-UA" dirty="0" smtClean="0"/>
          </a:p>
        </p:txBody>
      </p:sp>
      <p:sp>
        <p:nvSpPr>
          <p:cNvPr id="5" name="Прямоугольник 4"/>
          <p:cNvSpPr/>
          <p:nvPr/>
        </p:nvSpPr>
        <p:spPr>
          <a:xfrm>
            <a:off x="6294539" y="2067133"/>
            <a:ext cx="2754991" cy="435718"/>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ru-RU" sz="1400" dirty="0" err="1" smtClean="0"/>
              <a:t>Рекомендація</a:t>
            </a:r>
            <a:r>
              <a:rPr lang="ru-RU" sz="1400" dirty="0" smtClean="0"/>
              <a:t> КМ РЄ 18.02.2009 </a:t>
            </a:r>
            <a:r>
              <a:rPr lang="ru-RU" sz="1400" dirty="0" err="1" smtClean="0"/>
              <a:t>щодо</a:t>
            </a:r>
            <a:r>
              <a:rPr lang="ru-RU" sz="1400" dirty="0" smtClean="0"/>
              <a:t> е-</a:t>
            </a:r>
            <a:r>
              <a:rPr lang="ru-RU" sz="1400" dirty="0" err="1" smtClean="0"/>
              <a:t>демократії</a:t>
            </a:r>
            <a:endParaRPr lang="ru-RU" sz="1400" dirty="0"/>
          </a:p>
        </p:txBody>
      </p:sp>
      <p:sp>
        <p:nvSpPr>
          <p:cNvPr id="8" name="Прямоугольник 7"/>
          <p:cNvSpPr/>
          <p:nvPr/>
        </p:nvSpPr>
        <p:spPr>
          <a:xfrm>
            <a:off x="7342084" y="4145296"/>
            <a:ext cx="1553926" cy="435718"/>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ru-RU" sz="1400" dirty="0"/>
              <a:t>Р КМУ, №386-р, 15.05.13</a:t>
            </a:r>
            <a:endParaRPr lang="ru-RU" sz="1400" dirty="0"/>
          </a:p>
        </p:txBody>
      </p:sp>
    </p:spTree>
    <p:extLst>
      <p:ext uri="{BB962C8B-B14F-4D97-AF65-F5344CB8AC3E}">
        <p14:creationId xmlns:p14="http://schemas.microsoft.com/office/powerpoint/2010/main" val="29552452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noAutofit/>
          </a:bodyPr>
          <a:lstStyle/>
          <a:p>
            <a:r>
              <a:rPr lang="uk-UA" sz="2400" dirty="0" smtClean="0"/>
              <a:t>Розпорядження КМ від 5 квітня 2012 р. № 220-р Київ Про схвалення плану дій з впровадження в Україні Ініціативи “Партнерство “Відкритий Уряд”</a:t>
            </a:r>
            <a:endParaRPr lang="uk-UA" sz="2400" dirty="0"/>
          </a:p>
        </p:txBody>
      </p:sp>
      <p:sp>
        <p:nvSpPr>
          <p:cNvPr id="3" name="Содержимое 2"/>
          <p:cNvSpPr>
            <a:spLocks noGrp="1"/>
          </p:cNvSpPr>
          <p:nvPr>
            <p:ph idx="1"/>
          </p:nvPr>
        </p:nvSpPr>
        <p:spPr>
          <a:xfrm>
            <a:off x="423312" y="1462368"/>
            <a:ext cx="8376183" cy="3401888"/>
          </a:xfrm>
        </p:spPr>
        <p:txBody>
          <a:bodyPr>
            <a:normAutofit fontScale="77500" lnSpcReduction="20000"/>
          </a:bodyPr>
          <a:lstStyle/>
          <a:p>
            <a:pPr marL="0" indent="0">
              <a:spcBef>
                <a:spcPts val="200"/>
              </a:spcBef>
              <a:buNone/>
            </a:pPr>
            <a:r>
              <a:rPr lang="uk-UA" b="1" u="sng" dirty="0" smtClean="0"/>
              <a:t>Зобов’язання</a:t>
            </a:r>
            <a:r>
              <a:rPr lang="uk-UA" dirty="0" smtClean="0"/>
              <a:t>  (в частині впровадження технологій е-урядування та забезпечення розвитку е-демократії)</a:t>
            </a:r>
          </a:p>
          <a:p>
            <a:pPr>
              <a:spcBef>
                <a:spcPts val="200"/>
              </a:spcBef>
            </a:pPr>
            <a:r>
              <a:rPr lang="uk-UA" dirty="0" smtClean="0"/>
              <a:t>Створення СЕВ ОВВ</a:t>
            </a:r>
          </a:p>
          <a:p>
            <a:pPr>
              <a:spcBef>
                <a:spcPts val="200"/>
              </a:spcBef>
            </a:pPr>
            <a:r>
              <a:rPr lang="uk-UA" dirty="0" smtClean="0"/>
              <a:t>Сворення єдиного порталу </a:t>
            </a:r>
            <a:r>
              <a:rPr lang="uk-UA" b="1" dirty="0" smtClean="0"/>
              <a:t>звернень</a:t>
            </a:r>
            <a:r>
              <a:rPr lang="uk-UA" dirty="0" smtClean="0"/>
              <a:t> для громадян</a:t>
            </a:r>
          </a:p>
          <a:p>
            <a:pPr>
              <a:spcBef>
                <a:spcPts val="200"/>
              </a:spcBef>
            </a:pPr>
            <a:r>
              <a:rPr lang="uk-UA" dirty="0" smtClean="0"/>
              <a:t>Єдине вікно подання електронної </a:t>
            </a:r>
            <a:r>
              <a:rPr lang="uk-UA" b="1" dirty="0" smtClean="0"/>
              <a:t>звітності</a:t>
            </a:r>
          </a:p>
          <a:p>
            <a:pPr>
              <a:spcBef>
                <a:spcPts val="200"/>
              </a:spcBef>
            </a:pPr>
            <a:r>
              <a:rPr lang="ru-RU" dirty="0" smtClean="0"/>
              <a:t>П</a:t>
            </a:r>
            <a:r>
              <a:rPr lang="uk-UA" dirty="0" smtClean="0"/>
              <a:t>ілотний проект “</a:t>
            </a:r>
            <a:r>
              <a:rPr lang="uk-UA" b="1" dirty="0" smtClean="0"/>
              <a:t>Електронний регіон</a:t>
            </a:r>
            <a:r>
              <a:rPr lang="uk-UA" dirty="0" smtClean="0"/>
              <a:t>” </a:t>
            </a:r>
          </a:p>
          <a:p>
            <a:pPr>
              <a:spcBef>
                <a:spcPts val="200"/>
              </a:spcBef>
            </a:pPr>
            <a:r>
              <a:rPr lang="uk-UA" dirty="0" smtClean="0"/>
              <a:t>Система інтерактивної взаємодії з громадянами з використанням соціальних мереж “Ми розвиваємо </a:t>
            </a:r>
            <a:r>
              <a:rPr lang="uk-UA" b="1" dirty="0" smtClean="0"/>
              <a:t>електронне урядування</a:t>
            </a:r>
            <a:r>
              <a:rPr lang="uk-UA" dirty="0" smtClean="0"/>
              <a:t>” для залучення громадян до соціального діалогу з питань формування та реалізації державної політики, прийняття суспільно важливих рішень.</a:t>
            </a:r>
          </a:p>
          <a:p>
            <a:pPr>
              <a:spcBef>
                <a:spcPts val="200"/>
              </a:spcBef>
            </a:pPr>
            <a:r>
              <a:rPr lang="uk-UA" dirty="0" smtClean="0"/>
              <a:t>Ініціатива “Публічні бібліотеки - мости до </a:t>
            </a:r>
            <a:r>
              <a:rPr lang="uk-UA" b="1" dirty="0" smtClean="0"/>
              <a:t>електронного урядування</a:t>
            </a:r>
            <a:r>
              <a:rPr lang="uk-UA" dirty="0" smtClean="0"/>
              <a:t>”</a:t>
            </a:r>
          </a:p>
          <a:p>
            <a:pPr>
              <a:spcBef>
                <a:spcPts val="200"/>
              </a:spcBef>
            </a:pPr>
            <a:r>
              <a:rPr lang="uk-UA" dirty="0" smtClean="0"/>
              <a:t>Веб-портал “Менеджмент знань з </a:t>
            </a:r>
            <a:r>
              <a:rPr lang="uk-UA" b="1" dirty="0" smtClean="0"/>
              <a:t>електронного урядування</a:t>
            </a:r>
            <a:r>
              <a:rPr lang="uk-UA" dirty="0" smtClean="0"/>
              <a:t>”</a:t>
            </a:r>
          </a:p>
          <a:p>
            <a:pPr>
              <a:spcBef>
                <a:spcPts val="200"/>
              </a:spcBef>
            </a:pPr>
            <a:r>
              <a:rPr lang="uk-UA" dirty="0" smtClean="0"/>
              <a:t>ВИДАЛЕНО 18.07.12 «</a:t>
            </a:r>
            <a:r>
              <a:rPr lang="uk-UA" b="1" dirty="0" smtClean="0">
                <a:solidFill>
                  <a:srgbClr val="FF0000"/>
                </a:solidFill>
              </a:rPr>
              <a:t>Розроблення за участю громадськості проекту </a:t>
            </a:r>
            <a:r>
              <a:rPr lang="uk-UA" dirty="0" smtClean="0"/>
              <a:t>Програми розвитку </a:t>
            </a:r>
            <a:r>
              <a:rPr lang="uk-UA" b="1" dirty="0" smtClean="0"/>
              <a:t>електронного урядування</a:t>
            </a:r>
            <a:r>
              <a:rPr lang="uk-UA" dirty="0" smtClean="0"/>
              <a:t>.»</a:t>
            </a:r>
          </a:p>
        </p:txBody>
      </p:sp>
    </p:spTree>
    <p:extLst>
      <p:ext uri="{BB962C8B-B14F-4D97-AF65-F5344CB8AC3E}">
        <p14:creationId xmlns:p14="http://schemas.microsoft.com/office/powerpoint/2010/main" val="1117319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Название 6"/>
          <p:cNvSpPr>
            <a:spLocks noGrp="1"/>
          </p:cNvSpPr>
          <p:nvPr>
            <p:ph type="title"/>
          </p:nvPr>
        </p:nvSpPr>
        <p:spPr/>
        <p:txBody>
          <a:bodyPr/>
          <a:lstStyle/>
          <a:p>
            <a:r>
              <a:rPr lang="ru-RU" dirty="0"/>
              <a:t>СЕВ ОВВ </a:t>
            </a:r>
            <a:r>
              <a:rPr lang="ru-RU" dirty="0" err="1"/>
              <a:t>призначена</a:t>
            </a:r>
            <a:r>
              <a:rPr lang="ru-RU" dirty="0"/>
              <a:t> для: </a:t>
            </a:r>
          </a:p>
        </p:txBody>
      </p:sp>
      <p:sp>
        <p:nvSpPr>
          <p:cNvPr id="8" name="Содержимое 7"/>
          <p:cNvSpPr>
            <a:spLocks noGrp="1"/>
          </p:cNvSpPr>
          <p:nvPr>
            <p:ph idx="1"/>
          </p:nvPr>
        </p:nvSpPr>
        <p:spPr/>
        <p:txBody>
          <a:bodyPr>
            <a:normAutofit fontScale="85000" lnSpcReduction="20000"/>
          </a:bodyPr>
          <a:lstStyle/>
          <a:p>
            <a:pPr>
              <a:spcBef>
                <a:spcPts val="200"/>
              </a:spcBef>
            </a:pPr>
            <a:r>
              <a:rPr lang="uk-UA" dirty="0" smtClean="0"/>
              <a:t>Створення єдиного інформаційного простору для обміну, обробки та зберігання організаційно-розпорядчих документів в електронному вигляді, що є передумовою для подальшого створення центрального електронного архіву електронних документів; </a:t>
            </a:r>
          </a:p>
          <a:p>
            <a:pPr>
              <a:spcBef>
                <a:spcPts val="200"/>
              </a:spcBef>
            </a:pPr>
            <a:r>
              <a:rPr lang="uk-UA" dirty="0" smtClean="0"/>
              <a:t>Посилення контролю за виконанням організаційно-розпорядчих документів </a:t>
            </a:r>
          </a:p>
          <a:p>
            <a:pPr>
              <a:spcBef>
                <a:spcPts val="200"/>
              </a:spcBef>
            </a:pPr>
            <a:r>
              <a:rPr lang="uk-UA" dirty="0" smtClean="0"/>
              <a:t>Підвищення оперативності прийняття управлінських рішень </a:t>
            </a:r>
          </a:p>
          <a:p>
            <a:pPr>
              <a:spcBef>
                <a:spcPts val="200"/>
              </a:spcBef>
            </a:pPr>
            <a:r>
              <a:rPr lang="uk-UA" dirty="0" smtClean="0"/>
              <a:t>Створення передумов для переходу на внутрішній електронний документообіг у відомстві з використанням виключно електронного документу.</a:t>
            </a:r>
            <a:endParaRPr lang="uk-UA" dirty="0"/>
          </a:p>
        </p:txBody>
      </p:sp>
    </p:spTree>
    <p:extLst>
      <p:ext uri="{BB962C8B-B14F-4D97-AF65-F5344CB8AC3E}">
        <p14:creationId xmlns:p14="http://schemas.microsoft.com/office/powerpoint/2010/main" val="38566669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normAutofit fontScale="90000"/>
          </a:bodyPr>
          <a:lstStyle/>
          <a:p>
            <a:r>
              <a:rPr lang="uk-UA" dirty="0" smtClean="0"/>
              <a:t>Основний рух держави у напрямках е-демократії та е-врядування</a:t>
            </a:r>
            <a:endParaRPr lang="uk-UA" dirty="0"/>
          </a:p>
        </p:txBody>
      </p:sp>
      <p:sp>
        <p:nvSpPr>
          <p:cNvPr id="4" name="Текст 3"/>
          <p:cNvSpPr>
            <a:spLocks noGrp="1"/>
          </p:cNvSpPr>
          <p:nvPr>
            <p:ph type="body" idx="1"/>
          </p:nvPr>
        </p:nvSpPr>
        <p:spPr/>
        <p:txBody>
          <a:bodyPr/>
          <a:lstStyle/>
          <a:p>
            <a:r>
              <a:rPr lang="ru-RU" dirty="0" smtClean="0"/>
              <a:t>Е-</a:t>
            </a:r>
            <a:r>
              <a:rPr lang="ru-RU" dirty="0" err="1" smtClean="0"/>
              <a:t>демократія</a:t>
            </a:r>
            <a:endParaRPr lang="ru-RU" dirty="0"/>
          </a:p>
        </p:txBody>
      </p:sp>
      <p:sp>
        <p:nvSpPr>
          <p:cNvPr id="5" name="Содержимое 4"/>
          <p:cNvSpPr>
            <a:spLocks noGrp="1"/>
          </p:cNvSpPr>
          <p:nvPr>
            <p:ph sz="half" idx="2"/>
          </p:nvPr>
        </p:nvSpPr>
        <p:spPr/>
        <p:txBody>
          <a:bodyPr/>
          <a:lstStyle/>
          <a:p>
            <a:pPr>
              <a:spcBef>
                <a:spcPts val="200"/>
              </a:spcBef>
            </a:pPr>
            <a:r>
              <a:rPr lang="ru-RU" dirty="0" err="1" smtClean="0"/>
              <a:t>Громадські</a:t>
            </a:r>
            <a:r>
              <a:rPr lang="ru-RU" dirty="0" smtClean="0"/>
              <a:t> </a:t>
            </a:r>
            <a:r>
              <a:rPr lang="ru-RU" dirty="0" err="1" smtClean="0"/>
              <a:t>консультації</a:t>
            </a:r>
            <a:r>
              <a:rPr lang="ru-RU" dirty="0" smtClean="0"/>
              <a:t> </a:t>
            </a:r>
          </a:p>
          <a:p>
            <a:pPr>
              <a:spcBef>
                <a:spcPts val="200"/>
              </a:spcBef>
            </a:pPr>
            <a:r>
              <a:rPr lang="ru-RU" dirty="0" err="1" smtClean="0"/>
              <a:t>Громадські</a:t>
            </a:r>
            <a:r>
              <a:rPr lang="ru-RU" dirty="0" smtClean="0"/>
              <a:t> ради</a:t>
            </a:r>
          </a:p>
          <a:p>
            <a:pPr>
              <a:spcBef>
                <a:spcPts val="200"/>
              </a:spcBef>
            </a:pPr>
            <a:r>
              <a:rPr lang="ru-RU" dirty="0" err="1" smtClean="0"/>
              <a:t>Громадські</a:t>
            </a:r>
            <a:r>
              <a:rPr lang="ru-RU" dirty="0" smtClean="0"/>
              <a:t> </a:t>
            </a:r>
            <a:r>
              <a:rPr lang="ru-RU" dirty="0" err="1" smtClean="0"/>
              <a:t>експертизи</a:t>
            </a:r>
            <a:endParaRPr lang="ru-RU" dirty="0" smtClean="0"/>
          </a:p>
          <a:p>
            <a:pPr marL="1035050" lvl="3" indent="0">
              <a:spcBef>
                <a:spcPts val="200"/>
              </a:spcBef>
              <a:buNone/>
            </a:pPr>
            <a:r>
              <a:rPr lang="ru-RU" dirty="0" smtClean="0"/>
              <a:t>- без ІКТ!</a:t>
            </a:r>
          </a:p>
          <a:p>
            <a:pPr>
              <a:spcBef>
                <a:spcPts val="200"/>
              </a:spcBef>
            </a:pPr>
            <a:r>
              <a:rPr lang="ru-RU" dirty="0" smtClean="0"/>
              <a:t>?</a:t>
            </a:r>
            <a:endParaRPr lang="ru-RU" dirty="0"/>
          </a:p>
        </p:txBody>
      </p:sp>
      <p:sp>
        <p:nvSpPr>
          <p:cNvPr id="6" name="Текст 5"/>
          <p:cNvSpPr>
            <a:spLocks noGrp="1"/>
          </p:cNvSpPr>
          <p:nvPr>
            <p:ph type="body" sz="quarter" idx="3"/>
          </p:nvPr>
        </p:nvSpPr>
        <p:spPr/>
        <p:txBody>
          <a:bodyPr/>
          <a:lstStyle/>
          <a:p>
            <a:r>
              <a:rPr lang="ru-RU" dirty="0" smtClean="0"/>
              <a:t>Е-</a:t>
            </a:r>
            <a:r>
              <a:rPr lang="ru-RU" dirty="0" err="1" smtClean="0"/>
              <a:t>врядування</a:t>
            </a:r>
            <a:endParaRPr lang="ru-RU" dirty="0"/>
          </a:p>
        </p:txBody>
      </p:sp>
      <p:sp>
        <p:nvSpPr>
          <p:cNvPr id="7" name="Содержимое 6"/>
          <p:cNvSpPr>
            <a:spLocks noGrp="1"/>
          </p:cNvSpPr>
          <p:nvPr>
            <p:ph sz="quarter" idx="4"/>
          </p:nvPr>
        </p:nvSpPr>
        <p:spPr>
          <a:xfrm>
            <a:off x="4705350" y="2057400"/>
            <a:ext cx="3971657" cy="2836978"/>
          </a:xfrm>
        </p:spPr>
        <p:txBody>
          <a:bodyPr>
            <a:normAutofit fontScale="92500" lnSpcReduction="10000"/>
          </a:bodyPr>
          <a:lstStyle/>
          <a:p>
            <a:pPr>
              <a:spcBef>
                <a:spcPts val="200"/>
              </a:spcBef>
            </a:pPr>
            <a:r>
              <a:rPr lang="uk-UA" dirty="0"/>
              <a:t>Стратегія Президента Україна 2020</a:t>
            </a:r>
            <a:r>
              <a:rPr lang="uk-UA" dirty="0" smtClean="0"/>
              <a:t>: реформа е-</a:t>
            </a:r>
            <a:r>
              <a:rPr lang="uk-UA" dirty="0" smtClean="0">
                <a:solidFill>
                  <a:srgbClr val="FF0000"/>
                </a:solidFill>
              </a:rPr>
              <a:t>врядування</a:t>
            </a:r>
            <a:r>
              <a:rPr lang="uk-UA" dirty="0" smtClean="0"/>
              <a:t>.</a:t>
            </a:r>
            <a:endParaRPr lang="uk-UA" dirty="0"/>
          </a:p>
          <a:p>
            <a:pPr>
              <a:spcBef>
                <a:spcPts val="200"/>
              </a:spcBef>
            </a:pPr>
            <a:r>
              <a:rPr lang="uk-UA" dirty="0" smtClean="0"/>
              <a:t>Робоча група при Мінрегіонбуді: законопроекти </a:t>
            </a:r>
            <a:r>
              <a:rPr lang="uk-UA" b="1" dirty="0" smtClean="0">
                <a:solidFill>
                  <a:srgbClr val="FF0000"/>
                </a:solidFill>
              </a:rPr>
              <a:t>про відкриті дані, про основи електронної ідентифікації</a:t>
            </a:r>
          </a:p>
          <a:p>
            <a:pPr>
              <a:spcBef>
                <a:spcPts val="200"/>
              </a:spcBef>
            </a:pPr>
            <a:r>
              <a:rPr lang="uk-UA" dirty="0" smtClean="0"/>
              <a:t>Єдиний державний портал адмінпослуг (підкючення до СЕВ та використання – 2016)</a:t>
            </a:r>
          </a:p>
          <a:p>
            <a:pPr>
              <a:spcBef>
                <a:spcPts val="200"/>
              </a:spcBef>
            </a:pPr>
            <a:r>
              <a:rPr lang="uk-UA" dirty="0" smtClean="0"/>
              <a:t>...</a:t>
            </a:r>
            <a:endParaRPr lang="uk-UA" dirty="0"/>
          </a:p>
        </p:txBody>
      </p:sp>
    </p:spTree>
    <p:extLst>
      <p:ext uri="{BB962C8B-B14F-4D97-AF65-F5344CB8AC3E}">
        <p14:creationId xmlns:p14="http://schemas.microsoft.com/office/powerpoint/2010/main" val="37426587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noAutofit/>
          </a:bodyPr>
          <a:lstStyle/>
          <a:p>
            <a:r>
              <a:rPr lang="uk-UA" sz="2800" dirty="0" smtClean="0"/>
              <a:t>Чи достатоньо влада України не боїться е-участі громадян України?</a:t>
            </a:r>
            <a:endParaRPr lang="uk-UA" sz="2800" dirty="0"/>
          </a:p>
        </p:txBody>
      </p:sp>
      <p:sp>
        <p:nvSpPr>
          <p:cNvPr id="3" name="Содержимое 2"/>
          <p:cNvSpPr>
            <a:spLocks noGrp="1"/>
          </p:cNvSpPr>
          <p:nvPr>
            <p:ph idx="1"/>
          </p:nvPr>
        </p:nvSpPr>
        <p:spPr>
          <a:xfrm>
            <a:off x="369273" y="1462367"/>
            <a:ext cx="8340156" cy="3419903"/>
          </a:xfrm>
        </p:spPr>
        <p:txBody>
          <a:bodyPr>
            <a:normAutofit fontScale="70000" lnSpcReduction="20000"/>
          </a:bodyPr>
          <a:lstStyle/>
          <a:p>
            <a:pPr marL="0" indent="0">
              <a:spcBef>
                <a:spcPts val="200"/>
              </a:spcBef>
              <a:buNone/>
            </a:pPr>
            <a:r>
              <a:rPr lang="ru-RU" dirty="0" smtClean="0"/>
              <a:t>Собрания</a:t>
            </a:r>
            <a:r>
              <a:rPr lang="ru-RU" dirty="0"/>
              <a:t>, объединения и участие </a:t>
            </a:r>
          </a:p>
          <a:p>
            <a:pPr marL="0" indent="0">
              <a:spcBef>
                <a:spcPts val="200"/>
              </a:spcBef>
              <a:buNone/>
            </a:pPr>
            <a:r>
              <a:rPr lang="ru-RU" dirty="0" smtClean="0"/>
              <a:t>У </a:t>
            </a:r>
            <a:r>
              <a:rPr lang="ru-RU" dirty="0"/>
              <a:t>вас есть право мирно </a:t>
            </a:r>
            <a:r>
              <a:rPr lang="ru-RU" dirty="0">
                <a:solidFill>
                  <a:srgbClr val="FF0000"/>
                </a:solidFill>
              </a:rPr>
              <a:t>собираться и объединяться с другими, используя Интернет</a:t>
            </a:r>
            <a:r>
              <a:rPr lang="ru-RU" dirty="0"/>
              <a:t>. На практике это означает: </a:t>
            </a:r>
            <a:endParaRPr lang="ru-RU" dirty="0" smtClean="0"/>
          </a:p>
          <a:p>
            <a:pPr>
              <a:spcBef>
                <a:spcPts val="200"/>
              </a:spcBef>
            </a:pPr>
            <a:r>
              <a:rPr lang="ru-RU" dirty="0" smtClean="0"/>
              <a:t>1</a:t>
            </a:r>
            <a:r>
              <a:rPr lang="ru-RU" dirty="0"/>
              <a:t>. у вас есть свобода выбирать любой веб-сайт, приложение или любой другой сервис для того чтобы создавать группы, присоединяться, объединяться и участвовать в любой социальной группе или собрании, независимо от того, признаны ли они официально органами государственной власти или нет. Вы также имеете право использовать Интернет для реализации своего права на создание профессиональных союзов и вступление в эти профсоюзы; </a:t>
            </a:r>
            <a:endParaRPr lang="ru-RU" dirty="0" smtClean="0"/>
          </a:p>
          <a:p>
            <a:pPr>
              <a:spcBef>
                <a:spcPts val="200"/>
              </a:spcBef>
            </a:pPr>
            <a:r>
              <a:rPr lang="ru-RU" dirty="0" smtClean="0"/>
              <a:t>2</a:t>
            </a:r>
            <a:r>
              <a:rPr lang="ru-RU" dirty="0"/>
              <a:t>. у вас есть право </a:t>
            </a:r>
            <a:r>
              <a:rPr lang="ru-RU" dirty="0">
                <a:solidFill>
                  <a:srgbClr val="FF0000"/>
                </a:solidFill>
              </a:rPr>
              <a:t>на мирный протест в Интернете</a:t>
            </a:r>
            <a:r>
              <a:rPr lang="ru-RU" dirty="0"/>
              <a:t>. Тем не менее, вы должны знать, что, если ваш онлайн протест приведет к блокировке, проблемам с сервисом и/или порче имущества других людей, то вы можете столкнуться с юридическими последствиями; </a:t>
            </a:r>
            <a:endParaRPr lang="ru-RU" dirty="0" smtClean="0"/>
          </a:p>
          <a:p>
            <a:pPr>
              <a:spcBef>
                <a:spcPts val="200"/>
              </a:spcBef>
            </a:pPr>
            <a:r>
              <a:rPr lang="ru-RU" dirty="0" smtClean="0"/>
              <a:t>3</a:t>
            </a:r>
            <a:r>
              <a:rPr lang="ru-RU" dirty="0"/>
              <a:t>. у вас есть свобода использовать имеющиеся </a:t>
            </a:r>
            <a:r>
              <a:rPr lang="ru-RU" dirty="0">
                <a:solidFill>
                  <a:srgbClr val="FF0000"/>
                </a:solidFill>
              </a:rPr>
              <a:t>онлайновые возможности для участия в местных, национальных и глобальных политических дискуссиях, законодательных инициативах и инициативах общественного контроля над процессами принятия решений, в том числе вы имеете право подписывать петиции и участвовать в разработке политики, связанной с регулированием работы Интернета</a:t>
            </a:r>
            <a:r>
              <a:rPr lang="ru-RU" dirty="0"/>
              <a:t>.</a:t>
            </a:r>
          </a:p>
        </p:txBody>
      </p:sp>
      <p:sp>
        <p:nvSpPr>
          <p:cNvPr id="4" name="Прямоугольник 3"/>
          <p:cNvSpPr/>
          <p:nvPr/>
        </p:nvSpPr>
        <p:spPr>
          <a:xfrm>
            <a:off x="5052318" y="4523592"/>
            <a:ext cx="3754475" cy="444943"/>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a:t>Recommendation CM/Rec(2014)6 of the Committee of Ministers to member States on a Guide to human rights for Internet users</a:t>
            </a:r>
            <a:endParaRPr lang="ru-RU" sz="1100" dirty="0"/>
          </a:p>
        </p:txBody>
      </p:sp>
    </p:spTree>
    <p:extLst>
      <p:ext uri="{BB962C8B-B14F-4D97-AF65-F5344CB8AC3E}">
        <p14:creationId xmlns:p14="http://schemas.microsoft.com/office/powerpoint/2010/main" val="30640835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noAutofit/>
          </a:bodyPr>
          <a:lstStyle/>
          <a:p>
            <a:r>
              <a:rPr lang="uk-UA" sz="2800" dirty="0"/>
              <a:t>Чи достатоньо влада України не боїться е-участі громадян України?</a:t>
            </a:r>
            <a:endParaRPr lang="ru-RU" sz="2800" dirty="0"/>
          </a:p>
        </p:txBody>
      </p:sp>
      <p:sp>
        <p:nvSpPr>
          <p:cNvPr id="3" name="Содержимое 2"/>
          <p:cNvSpPr>
            <a:spLocks noGrp="1"/>
          </p:cNvSpPr>
          <p:nvPr>
            <p:ph idx="1"/>
          </p:nvPr>
        </p:nvSpPr>
        <p:spPr>
          <a:xfrm>
            <a:off x="477352" y="1462367"/>
            <a:ext cx="8268104" cy="3419903"/>
          </a:xfrm>
        </p:spPr>
        <p:txBody>
          <a:bodyPr>
            <a:normAutofit fontScale="62500" lnSpcReduction="20000"/>
          </a:bodyPr>
          <a:lstStyle/>
          <a:p>
            <a:r>
              <a:rPr lang="ru-RU" dirty="0"/>
              <a:t>63. Интернет стал инструментом для активного участия граждан в строительстве и укреплении демократических обществ. Комитет министров рекомендовал, чтобы его государства-члены </a:t>
            </a:r>
            <a:r>
              <a:rPr lang="ru-RU" dirty="0">
                <a:solidFill>
                  <a:srgbClr val="FF0000"/>
                </a:solidFill>
              </a:rPr>
              <a:t>развивали и осуществляли стратегии по электронной демократии, электронному участию и электронному управлению</a:t>
            </a:r>
            <a:r>
              <a:rPr lang="ru-RU" dirty="0"/>
              <a:t>, с использованием информационно-коммуникационных технологий (ИКТ) в демократических процессах и дискуссиях, как в отношениях между государственными органами и гражданским обществом, так и при предоставлении публичных услуг55</a:t>
            </a:r>
            <a:r>
              <a:rPr lang="ru-RU" dirty="0" smtClean="0"/>
              <a:t>.</a:t>
            </a:r>
          </a:p>
          <a:p>
            <a:r>
              <a:rPr lang="ru-RU" dirty="0" smtClean="0"/>
              <a:t> </a:t>
            </a:r>
            <a:r>
              <a:rPr lang="ru-RU" dirty="0"/>
              <a:t>64. Это включает свободу </a:t>
            </a:r>
            <a:r>
              <a:rPr lang="ru-RU" dirty="0">
                <a:solidFill>
                  <a:srgbClr val="FF0000"/>
                </a:solidFill>
              </a:rPr>
              <a:t>участвовать в публичных политических дебатах </a:t>
            </a:r>
            <a:r>
              <a:rPr lang="ru-RU" dirty="0"/>
              <a:t>на местном, национальном и глобальном уровне</a:t>
            </a:r>
            <a:r>
              <a:rPr lang="ru-RU" dirty="0">
                <a:solidFill>
                  <a:srgbClr val="FF0000"/>
                </a:solidFill>
              </a:rPr>
              <a:t>, законодательные инициативы, а также надзор за процессом принятия решений, в том числе право на подписание петиций </a:t>
            </a:r>
            <a:r>
              <a:rPr lang="ru-RU" dirty="0"/>
              <a:t>через использование ИКТ, где это существует. Это основывается на рекомендациях Комитета министров своим государствам-членам поощрять использование ИКТ гражданами (включая онлайн-форумы, онлайн-журналы, политические чаты, смс-рассылки и другие формы коммуникации от граждан гражданам) </a:t>
            </a:r>
            <a:r>
              <a:rPr lang="ru-RU" dirty="0">
                <a:solidFill>
                  <a:srgbClr val="FF0000"/>
                </a:solidFill>
              </a:rPr>
              <a:t>для участия в демократических обсуждениях, электронном </a:t>
            </a:r>
            <a:r>
              <a:rPr lang="ru-RU" dirty="0" err="1">
                <a:solidFill>
                  <a:srgbClr val="FF0000"/>
                </a:solidFill>
              </a:rPr>
              <a:t>активизме</a:t>
            </a:r>
            <a:r>
              <a:rPr lang="ru-RU" dirty="0">
                <a:solidFill>
                  <a:srgbClr val="FF0000"/>
                </a:solidFill>
              </a:rPr>
              <a:t> и электронных кампаниях, с целью заявления о своих проблемах, идеях и инициативах, для продвижения диалога и обсуждений с представителями и правительством, а также для надзора за деятельностью должностных лиц и политиков по вопросам, представляющим общественный интерес</a:t>
            </a:r>
            <a:r>
              <a:rPr lang="ru-RU" dirty="0"/>
              <a:t>.</a:t>
            </a:r>
          </a:p>
        </p:txBody>
      </p:sp>
      <p:sp>
        <p:nvSpPr>
          <p:cNvPr id="4" name="Прямоугольник 3"/>
          <p:cNvSpPr/>
          <p:nvPr/>
        </p:nvSpPr>
        <p:spPr>
          <a:xfrm>
            <a:off x="5052318" y="4523592"/>
            <a:ext cx="3754475" cy="444943"/>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a:t>Recommendation CM/Rec(2014)6 of the Committee of Ministers to member States on a Guide to human rights for Internet users</a:t>
            </a:r>
            <a:endParaRPr lang="ru-RU" sz="1100" dirty="0"/>
          </a:p>
        </p:txBody>
      </p:sp>
    </p:spTree>
    <p:extLst>
      <p:ext uri="{BB962C8B-B14F-4D97-AF65-F5344CB8AC3E}">
        <p14:creationId xmlns:p14="http://schemas.microsoft.com/office/powerpoint/2010/main" val="26248414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normAutofit fontScale="90000"/>
          </a:bodyPr>
          <a:lstStyle/>
          <a:p>
            <a:r>
              <a:rPr lang="ru-RU" dirty="0" err="1" smtClean="0"/>
              <a:t>Стратегія</a:t>
            </a:r>
            <a:r>
              <a:rPr lang="ru-RU" dirty="0" smtClean="0"/>
              <a:t> </a:t>
            </a:r>
            <a:r>
              <a:rPr lang="ru-RU" dirty="0" err="1" smtClean="0"/>
              <a:t>розвитку</a:t>
            </a:r>
            <a:r>
              <a:rPr lang="ru-RU" dirty="0" smtClean="0"/>
              <a:t> </a:t>
            </a:r>
            <a:r>
              <a:rPr lang="ru-RU" dirty="0" err="1" smtClean="0"/>
              <a:t>інформаційного</a:t>
            </a:r>
            <a:r>
              <a:rPr lang="ru-RU" dirty="0" smtClean="0"/>
              <a:t> </a:t>
            </a:r>
            <a:r>
              <a:rPr lang="ru-RU" dirty="0" err="1" smtClean="0"/>
              <a:t>суспільства</a:t>
            </a:r>
            <a:r>
              <a:rPr lang="ru-RU" dirty="0" smtClean="0"/>
              <a:t> 2007-2015 </a:t>
            </a:r>
            <a:r>
              <a:rPr lang="ru-RU" dirty="0" err="1" smtClean="0"/>
              <a:t>р.р</a:t>
            </a:r>
            <a:r>
              <a:rPr lang="ru-RU" dirty="0" smtClean="0"/>
              <a:t>.</a:t>
            </a:r>
            <a:endParaRPr lang="ru-RU" dirty="0"/>
          </a:p>
        </p:txBody>
      </p:sp>
      <p:sp>
        <p:nvSpPr>
          <p:cNvPr id="3" name="Содержимое 2"/>
          <p:cNvSpPr>
            <a:spLocks noGrp="1"/>
          </p:cNvSpPr>
          <p:nvPr>
            <p:ph idx="1"/>
          </p:nvPr>
        </p:nvSpPr>
        <p:spPr/>
        <p:txBody>
          <a:bodyPr>
            <a:normAutofit fontScale="92500" lnSpcReduction="20000"/>
          </a:bodyPr>
          <a:lstStyle/>
          <a:p>
            <a:pPr marL="0" indent="0">
              <a:buNone/>
            </a:pPr>
            <a:r>
              <a:rPr lang="uk-UA" dirty="0" smtClean="0"/>
              <a:t>При створенні загальнодоступних інформаційних ресурсів забезпечити: </a:t>
            </a:r>
          </a:p>
          <a:p>
            <a:r>
              <a:rPr lang="uk-UA" dirty="0" smtClean="0"/>
              <a:t>сприяння </a:t>
            </a:r>
            <a:r>
              <a:rPr lang="uk-UA" dirty="0" smtClean="0">
                <a:solidFill>
                  <a:srgbClr val="FF0000"/>
                </a:solidFill>
              </a:rPr>
              <a:t>демократичним перетворенням </a:t>
            </a:r>
            <a:r>
              <a:rPr lang="uk-UA" dirty="0" smtClean="0"/>
              <a:t>у суспільстві шляхом забезпечення </a:t>
            </a:r>
            <a:r>
              <a:rPr lang="uk-UA" dirty="0" smtClean="0">
                <a:solidFill>
                  <a:srgbClr val="FF0000"/>
                </a:solidFill>
              </a:rPr>
              <a:t>доступу населення </a:t>
            </a:r>
            <a:r>
              <a:rPr lang="uk-UA" dirty="0" smtClean="0"/>
              <a:t>до інформаційних ресурсів і систем надання інформаційних послуг органами державної влади та органами місцевого самоврядування із застосуванням мережі Інтернет, </a:t>
            </a:r>
            <a:r>
              <a:rPr lang="uk-UA" dirty="0" smtClean="0">
                <a:solidFill>
                  <a:srgbClr val="FF0000"/>
                </a:solidFill>
              </a:rPr>
              <a:t>зокрема шляхом оприлюднення проектів відповідних нормативно-правових актів, впровадження нових форм взаємодії з громадськістю з використанням ІКТ (стосовно опитувань, консультацій, громадських експертиз </a:t>
            </a:r>
            <a:r>
              <a:rPr lang="uk-UA" dirty="0" smtClean="0"/>
              <a:t>тощо)</a:t>
            </a:r>
            <a:endParaRPr lang="uk-UA" dirty="0"/>
          </a:p>
        </p:txBody>
      </p:sp>
    </p:spTree>
    <p:extLst>
      <p:ext uri="{BB962C8B-B14F-4D97-AF65-F5344CB8AC3E}">
        <p14:creationId xmlns:p14="http://schemas.microsoft.com/office/powerpoint/2010/main" val="2223182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369273" y="221875"/>
            <a:ext cx="8358170" cy="857250"/>
          </a:xfrm>
        </p:spPr>
        <p:txBody>
          <a:bodyPr>
            <a:normAutofit fontScale="90000"/>
          </a:bodyPr>
          <a:lstStyle/>
          <a:p>
            <a:r>
              <a:rPr lang="en-US" dirty="0" smtClean="0"/>
              <a:t>Policy making</a:t>
            </a:r>
            <a:r>
              <a:rPr lang="uk-UA" dirty="0" smtClean="0"/>
              <a:t>: виміри, що потребують уваги</a:t>
            </a:r>
            <a:endParaRPr lang="ru-RU" dirty="0"/>
          </a:p>
        </p:txBody>
      </p:sp>
      <p:graphicFrame>
        <p:nvGraphicFramePr>
          <p:cNvPr id="9" name="Содержимое 8"/>
          <p:cNvGraphicFramePr>
            <a:graphicFrameLocks noGrp="1"/>
          </p:cNvGraphicFramePr>
          <p:nvPr>
            <p:ph idx="1"/>
            <p:extLst>
              <p:ext uri="{D42A27DB-BD31-4B8C-83A1-F6EECF244321}">
                <p14:modId xmlns:p14="http://schemas.microsoft.com/office/powerpoint/2010/main" val="1405655695"/>
              </p:ext>
            </p:extLst>
          </p:nvPr>
        </p:nvGraphicFramePr>
        <p:xfrm>
          <a:off x="572315" y="1283395"/>
          <a:ext cx="7965994" cy="3670937"/>
        </p:xfrm>
        <a:graphic>
          <a:graphicData uri="http://schemas.openxmlformats.org/drawingml/2006/table">
            <a:tbl>
              <a:tblPr firstRow="1" bandRow="1">
                <a:tableStyleId>{5C22544A-7EE6-4342-B048-85BDC9FD1C3A}</a:tableStyleId>
              </a:tblPr>
              <a:tblGrid>
                <a:gridCol w="3239963"/>
                <a:gridCol w="4726031"/>
              </a:tblGrid>
              <a:tr h="348618">
                <a:tc>
                  <a:txBody>
                    <a:bodyPr/>
                    <a:lstStyle/>
                    <a:p>
                      <a:r>
                        <a:rPr lang="uk-UA" sz="1800" noProof="0" smtClean="0"/>
                        <a:t>Вимір</a:t>
                      </a:r>
                      <a:endParaRPr lang="uk-UA" sz="1800" noProof="0"/>
                    </a:p>
                  </a:txBody>
                  <a:tcPr/>
                </a:tc>
                <a:tc>
                  <a:txBody>
                    <a:bodyPr/>
                    <a:lstStyle/>
                    <a:p>
                      <a:r>
                        <a:rPr lang="uk-UA" sz="1800" noProof="0" smtClean="0"/>
                        <a:t>Опис</a:t>
                      </a:r>
                      <a:endParaRPr lang="uk-UA" sz="1800" noProof="0"/>
                    </a:p>
                  </a:txBody>
                  <a:tcPr/>
                </a:tc>
              </a:tr>
              <a:tr h="286536">
                <a:tc>
                  <a:txBody>
                    <a:bodyPr/>
                    <a:lstStyle/>
                    <a:p>
                      <a:r>
                        <a:rPr lang="uk-UA" sz="1400" noProof="0" smtClean="0"/>
                        <a:t>Рівень участі</a:t>
                      </a:r>
                      <a:endParaRPr lang="uk-UA" sz="1400" noProof="0"/>
                    </a:p>
                  </a:txBody>
                  <a:tcPr/>
                </a:tc>
                <a:tc>
                  <a:txBody>
                    <a:bodyPr/>
                    <a:lstStyle/>
                    <a:p>
                      <a:r>
                        <a:rPr lang="uk-UA" sz="1400" noProof="0" dirty="0" smtClean="0"/>
                        <a:t>Який рівень деталей, як далеко </a:t>
                      </a:r>
                      <a:r>
                        <a:rPr lang="uk-UA" sz="1400" baseline="0" noProof="0" dirty="0" smtClean="0"/>
                        <a:t>залучаються гр.</a:t>
                      </a:r>
                      <a:r>
                        <a:rPr lang="en-US" sz="1400" baseline="0" noProof="0" dirty="0" smtClean="0"/>
                        <a:t> (</a:t>
                      </a:r>
                      <a:r>
                        <a:rPr lang="uk-UA" sz="1400" baseline="0" noProof="0" dirty="0" smtClean="0"/>
                        <a:t>інформування, консультування, активна участь</a:t>
                      </a:r>
                      <a:endParaRPr lang="uk-UA" sz="1400" noProof="0" dirty="0"/>
                    </a:p>
                  </a:txBody>
                  <a:tcPr/>
                </a:tc>
              </a:tr>
              <a:tr h="286536">
                <a:tc>
                  <a:txBody>
                    <a:bodyPr/>
                    <a:lstStyle/>
                    <a:p>
                      <a:r>
                        <a:rPr lang="uk-UA" sz="1400" noProof="0" smtClean="0"/>
                        <a:t>Стадія</a:t>
                      </a:r>
                      <a:r>
                        <a:rPr lang="uk-UA" sz="1400" baseline="0" noProof="0" smtClean="0"/>
                        <a:t> в процесі вироблення рішень</a:t>
                      </a:r>
                      <a:endParaRPr lang="uk-UA" sz="1400" noProof="0"/>
                    </a:p>
                  </a:txBody>
                  <a:tcPr/>
                </a:tc>
                <a:tc>
                  <a:txBody>
                    <a:bodyPr/>
                    <a:lstStyle/>
                    <a:p>
                      <a:r>
                        <a:rPr lang="uk-UA" sz="1400" noProof="0" smtClean="0"/>
                        <a:t>Коли залучаються</a:t>
                      </a:r>
                      <a:endParaRPr lang="uk-UA" sz="1400" noProof="0"/>
                    </a:p>
                  </a:txBody>
                  <a:tcPr/>
                </a:tc>
              </a:tr>
              <a:tr h="286536">
                <a:tc>
                  <a:txBody>
                    <a:bodyPr/>
                    <a:lstStyle/>
                    <a:p>
                      <a:r>
                        <a:rPr lang="uk-UA" sz="1400" noProof="0" smtClean="0"/>
                        <a:t>Актори</a:t>
                      </a:r>
                      <a:r>
                        <a:rPr lang="uk-UA" sz="1400" baseline="0" noProof="0" smtClean="0"/>
                        <a:t> (учасники)</a:t>
                      </a:r>
                      <a:endParaRPr lang="uk-UA" sz="1400" noProof="0"/>
                    </a:p>
                  </a:txBody>
                  <a:tcPr/>
                </a:tc>
                <a:tc>
                  <a:txBody>
                    <a:bodyPr/>
                    <a:lstStyle/>
                    <a:p>
                      <a:r>
                        <a:rPr lang="uk-UA" sz="1400" noProof="0" smtClean="0"/>
                        <a:t>Хто</a:t>
                      </a:r>
                      <a:r>
                        <a:rPr lang="uk-UA" sz="1400" baseline="0" noProof="0" smtClean="0"/>
                        <a:t> і ким буде залучений</a:t>
                      </a:r>
                      <a:endParaRPr lang="uk-UA" sz="1400" noProof="0"/>
                    </a:p>
                  </a:txBody>
                  <a:tcPr/>
                </a:tc>
              </a:tr>
              <a:tr h="303779">
                <a:tc>
                  <a:txBody>
                    <a:bodyPr/>
                    <a:lstStyle/>
                    <a:p>
                      <a:r>
                        <a:rPr lang="uk-UA" sz="1400" noProof="0" smtClean="0"/>
                        <a:t>Використовувані</a:t>
                      </a:r>
                      <a:r>
                        <a:rPr lang="uk-UA" sz="1400" baseline="0" noProof="0" smtClean="0"/>
                        <a:t> технології</a:t>
                      </a:r>
                      <a:endParaRPr lang="uk-UA" sz="1400" noProof="0"/>
                    </a:p>
                  </a:txBody>
                  <a:tcPr/>
                </a:tc>
                <a:tc>
                  <a:txBody>
                    <a:bodyPr/>
                    <a:lstStyle/>
                    <a:p>
                      <a:r>
                        <a:rPr lang="uk-UA" sz="1400" noProof="0" smtClean="0"/>
                        <a:t>Як</a:t>
                      </a:r>
                      <a:r>
                        <a:rPr lang="uk-UA" sz="1400" baseline="0" noProof="0" smtClean="0"/>
                        <a:t> і чим залучати громадян</a:t>
                      </a:r>
                      <a:endParaRPr lang="uk-UA" sz="1400" noProof="0"/>
                    </a:p>
                  </a:txBody>
                  <a:tcPr/>
                </a:tc>
              </a:tr>
              <a:tr h="286536">
                <a:tc>
                  <a:txBody>
                    <a:bodyPr/>
                    <a:lstStyle/>
                    <a:p>
                      <a:r>
                        <a:rPr lang="uk-UA" sz="1400" noProof="0" dirty="0" smtClean="0"/>
                        <a:t>Правила залучення</a:t>
                      </a:r>
                      <a:endParaRPr lang="uk-UA" sz="1400" noProof="0" dirty="0"/>
                    </a:p>
                  </a:txBody>
                  <a:tcPr/>
                </a:tc>
                <a:tc>
                  <a:txBody>
                    <a:bodyPr/>
                    <a:lstStyle/>
                    <a:p>
                      <a:r>
                        <a:rPr lang="uk-UA" sz="1400" noProof="0" smtClean="0"/>
                        <a:t>Які</a:t>
                      </a:r>
                      <a:r>
                        <a:rPr lang="uk-UA" sz="1400" baseline="0" noProof="0" smtClean="0"/>
                        <a:t> персональні дані потрібні/будуть збиратись</a:t>
                      </a:r>
                      <a:endParaRPr lang="uk-UA" sz="1400" noProof="0"/>
                    </a:p>
                  </a:txBody>
                  <a:tcPr/>
                </a:tc>
              </a:tr>
              <a:tr h="286536">
                <a:tc>
                  <a:txBody>
                    <a:bodyPr/>
                    <a:lstStyle/>
                    <a:p>
                      <a:r>
                        <a:rPr lang="uk-UA" sz="1400" noProof="0" smtClean="0"/>
                        <a:t>Тривалість та стійкість</a:t>
                      </a:r>
                      <a:endParaRPr lang="uk-UA" sz="1400" noProof="0"/>
                    </a:p>
                  </a:txBody>
                  <a:tcPr/>
                </a:tc>
                <a:tc>
                  <a:txBody>
                    <a:bodyPr/>
                    <a:lstStyle/>
                    <a:p>
                      <a:r>
                        <a:rPr lang="uk-UA" sz="1400" noProof="0" smtClean="0"/>
                        <a:t>На який період часу</a:t>
                      </a:r>
                      <a:endParaRPr lang="uk-UA" sz="1400" noProof="0"/>
                    </a:p>
                  </a:txBody>
                  <a:tcPr/>
                </a:tc>
              </a:tr>
              <a:tr h="286536">
                <a:tc>
                  <a:txBody>
                    <a:bodyPr/>
                    <a:lstStyle/>
                    <a:p>
                      <a:r>
                        <a:rPr lang="uk-UA" sz="1400" noProof="0" smtClean="0"/>
                        <a:t>Доступність </a:t>
                      </a:r>
                      <a:endParaRPr lang="uk-UA" sz="1400" noProof="0"/>
                    </a:p>
                  </a:txBody>
                  <a:tcPr/>
                </a:tc>
                <a:tc>
                  <a:txBody>
                    <a:bodyPr/>
                    <a:lstStyle/>
                    <a:p>
                      <a:r>
                        <a:rPr lang="uk-UA" sz="1400" noProof="0" smtClean="0"/>
                        <a:t>Як багато людей будуть залучені і звідки</a:t>
                      </a:r>
                      <a:endParaRPr lang="uk-UA" sz="1400" noProof="0"/>
                    </a:p>
                  </a:txBody>
                  <a:tcPr/>
                </a:tc>
              </a:tr>
              <a:tr h="286536">
                <a:tc>
                  <a:txBody>
                    <a:bodyPr/>
                    <a:lstStyle/>
                    <a:p>
                      <a:r>
                        <a:rPr lang="uk-UA" sz="1400" noProof="0" smtClean="0"/>
                        <a:t>Ресурси та популяризація</a:t>
                      </a:r>
                      <a:endParaRPr lang="uk-UA" sz="1400" noProof="0"/>
                    </a:p>
                  </a:txBody>
                  <a:tcPr/>
                </a:tc>
                <a:tc>
                  <a:txBody>
                    <a:bodyPr/>
                    <a:lstStyle/>
                    <a:p>
                      <a:r>
                        <a:rPr lang="uk-UA" sz="1400" noProof="0" smtClean="0"/>
                        <a:t>Як багато це коштує, як широко популяризується</a:t>
                      </a:r>
                      <a:endParaRPr lang="uk-UA" sz="1400" noProof="0"/>
                    </a:p>
                  </a:txBody>
                  <a:tcPr/>
                </a:tc>
              </a:tr>
              <a:tr h="286536">
                <a:tc>
                  <a:txBody>
                    <a:bodyPr/>
                    <a:lstStyle/>
                    <a:p>
                      <a:r>
                        <a:rPr lang="uk-UA" sz="1400" noProof="0" smtClean="0"/>
                        <a:t>Оцінка та результати</a:t>
                      </a:r>
                      <a:endParaRPr lang="uk-UA" sz="1400" noProof="0"/>
                    </a:p>
                  </a:txBody>
                  <a:tcPr/>
                </a:tc>
                <a:tc>
                  <a:txBody>
                    <a:bodyPr/>
                    <a:lstStyle/>
                    <a:p>
                      <a:r>
                        <a:rPr lang="uk-UA" sz="1400" noProof="0" smtClean="0"/>
                        <a:t>Методологічне</a:t>
                      </a:r>
                      <a:r>
                        <a:rPr lang="uk-UA" sz="1400" baseline="0" noProof="0" smtClean="0"/>
                        <a:t> спрямування та результати</a:t>
                      </a:r>
                      <a:endParaRPr lang="uk-UA" sz="1400" noProof="0"/>
                    </a:p>
                  </a:txBody>
                  <a:tcPr/>
                </a:tc>
              </a:tr>
              <a:tr h="348618">
                <a:tc>
                  <a:txBody>
                    <a:bodyPr/>
                    <a:lstStyle/>
                    <a:p>
                      <a:r>
                        <a:rPr lang="uk-UA" sz="1400" noProof="0" smtClean="0"/>
                        <a:t>Критични фактори для успіху</a:t>
                      </a:r>
                      <a:endParaRPr lang="uk-UA" sz="1400" noProof="0"/>
                    </a:p>
                  </a:txBody>
                  <a:tcPr/>
                </a:tc>
                <a:tc>
                  <a:txBody>
                    <a:bodyPr/>
                    <a:lstStyle/>
                    <a:p>
                      <a:r>
                        <a:rPr lang="uk-UA" sz="1400" noProof="0" dirty="0" smtClean="0"/>
                        <a:t>Політичні,</a:t>
                      </a:r>
                      <a:r>
                        <a:rPr lang="uk-UA" sz="1400" baseline="0" noProof="0" dirty="0" smtClean="0"/>
                        <a:t> юридичні, культурні, економічні, технологічні</a:t>
                      </a:r>
                      <a:endParaRPr lang="uk-UA" sz="1400" noProof="0" dirty="0"/>
                    </a:p>
                  </a:txBody>
                  <a:tcPr/>
                </a:tc>
              </a:tr>
            </a:tbl>
          </a:graphicData>
        </a:graphic>
      </p:graphicFrame>
    </p:spTree>
    <p:extLst>
      <p:ext uri="{BB962C8B-B14F-4D97-AF65-F5344CB8AC3E}">
        <p14:creationId xmlns:p14="http://schemas.microsoft.com/office/powerpoint/2010/main" val="4425940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323528" y="0"/>
            <a:ext cx="8712968" cy="897564"/>
          </a:xfrm>
        </p:spPr>
        <p:txBody>
          <a:bodyPr>
            <a:normAutofit/>
          </a:bodyPr>
          <a:lstStyle/>
          <a:p>
            <a:r>
              <a:rPr lang="uk-UA" dirty="0" smtClean="0"/>
              <a:t>Від Майдану до Майдану?</a:t>
            </a:r>
            <a:endParaRPr lang="uk-UA" dirty="0"/>
          </a:p>
        </p:txBody>
      </p:sp>
      <p:sp>
        <p:nvSpPr>
          <p:cNvPr id="3" name="Содержимое 2"/>
          <p:cNvSpPr>
            <a:spLocks noGrp="1"/>
          </p:cNvSpPr>
          <p:nvPr>
            <p:ph idx="1"/>
          </p:nvPr>
        </p:nvSpPr>
        <p:spPr/>
        <p:txBody>
          <a:bodyPr>
            <a:normAutofit/>
          </a:bodyPr>
          <a:lstStyle/>
          <a:p>
            <a:pPr marL="0" indent="0">
              <a:spcBef>
                <a:spcPts val="200"/>
              </a:spcBef>
              <a:buNone/>
            </a:pPr>
            <a:r>
              <a:rPr lang="uk-UA" b="1" u="sng" dirty="0" smtClean="0"/>
              <a:t>Цілі, поставлені Майданом</a:t>
            </a:r>
            <a:r>
              <a:rPr lang="uk-UA" dirty="0" smtClean="0"/>
              <a:t>:</a:t>
            </a:r>
          </a:p>
          <a:p>
            <a:pPr>
              <a:spcBef>
                <a:spcPts val="200"/>
              </a:spcBef>
            </a:pPr>
            <a:r>
              <a:rPr lang="uk-UA" dirty="0" smtClean="0"/>
              <a:t>Інституціоналізація статті V Конституції України</a:t>
            </a:r>
          </a:p>
          <a:p>
            <a:pPr>
              <a:spcBef>
                <a:spcPts val="200"/>
              </a:spcBef>
            </a:pPr>
            <a:r>
              <a:rPr lang="uk-UA" dirty="0" smtClean="0"/>
              <a:t>Зміна системи, а не облич </a:t>
            </a:r>
          </a:p>
          <a:p>
            <a:pPr>
              <a:spcBef>
                <a:spcPts val="200"/>
              </a:spcBef>
            </a:pPr>
            <a:r>
              <a:rPr lang="uk-UA" dirty="0" smtClean="0"/>
              <a:t>Народний контроль за призначеннями</a:t>
            </a:r>
          </a:p>
          <a:p>
            <a:pPr>
              <a:spcBef>
                <a:spcPts val="200"/>
              </a:spcBef>
            </a:pPr>
            <a:r>
              <a:rPr lang="uk-UA" dirty="0" smtClean="0"/>
              <a:t>Прозора, контрольована влада</a:t>
            </a:r>
          </a:p>
          <a:p>
            <a:pPr>
              <a:spcBef>
                <a:spcPts val="200"/>
              </a:spcBef>
            </a:pPr>
            <a:r>
              <a:rPr lang="uk-UA" dirty="0" smtClean="0"/>
              <a:t>Влада – сервіс</a:t>
            </a:r>
          </a:p>
          <a:p>
            <a:pPr>
              <a:spcBef>
                <a:spcPts val="200"/>
              </a:spcBef>
            </a:pPr>
            <a:r>
              <a:rPr lang="uk-UA" dirty="0" smtClean="0"/>
              <a:t>...</a:t>
            </a:r>
            <a:endParaRPr lang="uk-UA" dirty="0"/>
          </a:p>
        </p:txBody>
      </p:sp>
      <p:cxnSp>
        <p:nvCxnSpPr>
          <p:cNvPr id="4" name="Прямая соединительная линия 3"/>
          <p:cNvCxnSpPr/>
          <p:nvPr/>
        </p:nvCxnSpPr>
        <p:spPr>
          <a:xfrm>
            <a:off x="461086" y="4713700"/>
            <a:ext cx="8215370" cy="1191"/>
          </a:xfrm>
          <a:prstGeom prst="line">
            <a:avLst/>
          </a:prstGeom>
          <a:ln w="28575">
            <a:solidFill>
              <a:schemeClr val="tx1">
                <a:lumMod val="50000"/>
                <a:lumOff val="50000"/>
              </a:schemeClr>
            </a:solidFill>
          </a:ln>
        </p:spPr>
        <p:style>
          <a:lnRef idx="1">
            <a:schemeClr val="dk1"/>
          </a:lnRef>
          <a:fillRef idx="0">
            <a:schemeClr val="dk1"/>
          </a:fillRef>
          <a:effectRef idx="0">
            <a:schemeClr val="dk1"/>
          </a:effectRef>
          <a:fontRef idx="minor">
            <a:schemeClr val="tx1"/>
          </a:fontRef>
        </p:style>
      </p:cxnSp>
      <p:sp>
        <p:nvSpPr>
          <p:cNvPr id="5" name="TextBox 4"/>
          <p:cNvSpPr txBox="1"/>
          <p:nvPr/>
        </p:nvSpPr>
        <p:spPr>
          <a:xfrm>
            <a:off x="3357554" y="4768469"/>
            <a:ext cx="2390398" cy="369332"/>
          </a:xfrm>
          <a:prstGeom prst="rect">
            <a:avLst/>
          </a:prstGeom>
          <a:noFill/>
        </p:spPr>
        <p:txBody>
          <a:bodyPr wrap="none" rtlCol="0">
            <a:spAutoFit/>
          </a:bodyPr>
          <a:lstStyle/>
          <a:p>
            <a:r>
              <a:rPr lang="en-US" dirty="0" smtClean="0">
                <a:solidFill>
                  <a:schemeClr val="tx2"/>
                </a:solidFill>
              </a:rPr>
              <a:t>www.cid.ukma.edu.ua/</a:t>
            </a:r>
            <a:endParaRPr lang="uk-UA" dirty="0">
              <a:solidFill>
                <a:schemeClr val="tx2"/>
              </a:solidFill>
            </a:endParaRPr>
          </a:p>
        </p:txBody>
      </p:sp>
      <p:pic>
        <p:nvPicPr>
          <p:cNvPr id="7" name="Изображение 6"/>
          <p:cNvPicPr>
            <a:picLocks noChangeAspect="1"/>
          </p:cNvPicPr>
          <p:nvPr/>
        </p:nvPicPr>
        <p:blipFill>
          <a:blip r:embed="rId2"/>
          <a:stretch>
            <a:fillRect/>
          </a:stretch>
        </p:blipFill>
        <p:spPr>
          <a:xfrm>
            <a:off x="6516216" y="2080296"/>
            <a:ext cx="2400300" cy="3051810"/>
          </a:xfrm>
          <a:prstGeom prst="rect">
            <a:avLst/>
          </a:prstGeom>
        </p:spPr>
      </p:pic>
    </p:spTree>
    <p:extLst>
      <p:ext uri="{BB962C8B-B14F-4D97-AF65-F5344CB8AC3E}">
        <p14:creationId xmlns:p14="http://schemas.microsoft.com/office/powerpoint/2010/main" val="429831847"/>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normAutofit/>
          </a:bodyPr>
          <a:lstStyle/>
          <a:p>
            <a:r>
              <a:rPr lang="uk-UA" dirty="0" smtClean="0"/>
              <a:t>Умови для реалізації задач</a:t>
            </a:r>
            <a:endParaRPr lang="uk-UA" dirty="0"/>
          </a:p>
        </p:txBody>
      </p:sp>
      <p:sp>
        <p:nvSpPr>
          <p:cNvPr id="3" name="Содержимое 2"/>
          <p:cNvSpPr>
            <a:spLocks noGrp="1"/>
          </p:cNvSpPr>
          <p:nvPr>
            <p:ph idx="1"/>
          </p:nvPr>
        </p:nvSpPr>
        <p:spPr>
          <a:xfrm>
            <a:off x="4283968" y="1923679"/>
            <a:ext cx="4402832" cy="2670945"/>
          </a:xfrm>
        </p:spPr>
        <p:txBody>
          <a:bodyPr>
            <a:normAutofit/>
          </a:bodyPr>
          <a:lstStyle/>
          <a:p>
            <a:pPr>
              <a:spcBef>
                <a:spcPts val="200"/>
              </a:spcBef>
            </a:pPr>
            <a:r>
              <a:rPr lang="uk-UA" dirty="0" smtClean="0"/>
              <a:t>Оперативність</a:t>
            </a:r>
          </a:p>
          <a:p>
            <a:pPr>
              <a:spcBef>
                <a:spcPts val="200"/>
              </a:spcBef>
            </a:pPr>
            <a:r>
              <a:rPr lang="uk-UA" dirty="0" smtClean="0"/>
              <a:t>Ощадливість </a:t>
            </a:r>
          </a:p>
          <a:p>
            <a:pPr>
              <a:spcBef>
                <a:spcPts val="200"/>
              </a:spcBef>
            </a:pPr>
            <a:r>
              <a:rPr lang="uk-UA" dirty="0" smtClean="0"/>
              <a:t>Чесність</a:t>
            </a:r>
          </a:p>
          <a:p>
            <a:pPr>
              <a:spcBef>
                <a:spcPts val="200"/>
              </a:spcBef>
            </a:pPr>
            <a:r>
              <a:rPr lang="uk-UA" dirty="0" smtClean="0"/>
              <a:t>Незалежність від державних інституцій</a:t>
            </a:r>
          </a:p>
          <a:p>
            <a:pPr>
              <a:spcBef>
                <a:spcPts val="200"/>
              </a:spcBef>
            </a:pPr>
            <a:r>
              <a:rPr lang="uk-UA" dirty="0" smtClean="0"/>
              <a:t>Інноваційність</a:t>
            </a:r>
          </a:p>
          <a:p>
            <a:pPr>
              <a:spcBef>
                <a:spcPts val="200"/>
              </a:spcBef>
            </a:pPr>
            <a:r>
              <a:rPr lang="uk-UA" dirty="0" smtClean="0"/>
              <a:t>Всезагальна включеність</a:t>
            </a:r>
            <a:endParaRPr lang="uk-UA" dirty="0"/>
          </a:p>
        </p:txBody>
      </p:sp>
      <p:cxnSp>
        <p:nvCxnSpPr>
          <p:cNvPr id="4" name="Прямая соединительная линия 3"/>
          <p:cNvCxnSpPr/>
          <p:nvPr/>
        </p:nvCxnSpPr>
        <p:spPr>
          <a:xfrm>
            <a:off x="461086" y="4713700"/>
            <a:ext cx="8215370" cy="1191"/>
          </a:xfrm>
          <a:prstGeom prst="line">
            <a:avLst/>
          </a:prstGeom>
          <a:ln w="28575">
            <a:solidFill>
              <a:schemeClr val="tx1">
                <a:lumMod val="50000"/>
                <a:lumOff val="50000"/>
              </a:schemeClr>
            </a:solidFill>
          </a:ln>
        </p:spPr>
        <p:style>
          <a:lnRef idx="1">
            <a:schemeClr val="dk1"/>
          </a:lnRef>
          <a:fillRef idx="0">
            <a:schemeClr val="dk1"/>
          </a:fillRef>
          <a:effectRef idx="0">
            <a:schemeClr val="dk1"/>
          </a:effectRef>
          <a:fontRef idx="minor">
            <a:schemeClr val="tx1"/>
          </a:fontRef>
        </p:style>
      </p:cxnSp>
      <p:sp>
        <p:nvSpPr>
          <p:cNvPr id="5" name="TextBox 4"/>
          <p:cNvSpPr txBox="1"/>
          <p:nvPr/>
        </p:nvSpPr>
        <p:spPr>
          <a:xfrm>
            <a:off x="3357554" y="4768469"/>
            <a:ext cx="2390398" cy="369332"/>
          </a:xfrm>
          <a:prstGeom prst="rect">
            <a:avLst/>
          </a:prstGeom>
          <a:noFill/>
        </p:spPr>
        <p:txBody>
          <a:bodyPr wrap="none" rtlCol="0">
            <a:spAutoFit/>
          </a:bodyPr>
          <a:lstStyle/>
          <a:p>
            <a:r>
              <a:rPr lang="en-US" dirty="0" smtClean="0">
                <a:solidFill>
                  <a:schemeClr val="tx2"/>
                </a:solidFill>
              </a:rPr>
              <a:t>www.cid.ukma.edu.ua/</a:t>
            </a:r>
            <a:endParaRPr lang="uk-UA" dirty="0">
              <a:solidFill>
                <a:schemeClr val="tx2"/>
              </a:solidFill>
            </a:endParaRPr>
          </a:p>
        </p:txBody>
      </p:sp>
      <p:pic>
        <p:nvPicPr>
          <p:cNvPr id="8" name="Изображение 7"/>
          <p:cNvPicPr>
            <a:picLocks noChangeAspect="1"/>
          </p:cNvPicPr>
          <p:nvPr/>
        </p:nvPicPr>
        <p:blipFill>
          <a:blip r:embed="rId2">
            <a:alphaModFix amt="35000"/>
          </a:blip>
          <a:stretch>
            <a:fillRect/>
          </a:stretch>
        </p:blipFill>
        <p:spPr>
          <a:xfrm>
            <a:off x="323528" y="1439903"/>
            <a:ext cx="4258444" cy="3270485"/>
          </a:xfrm>
          <a:prstGeom prst="rect">
            <a:avLst/>
          </a:prstGeom>
        </p:spPr>
      </p:pic>
    </p:spTree>
    <p:extLst>
      <p:ext uri="{BB962C8B-B14F-4D97-AF65-F5344CB8AC3E}">
        <p14:creationId xmlns:p14="http://schemas.microsoft.com/office/powerpoint/2010/main" val="2425784050"/>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uk-UA" dirty="0" smtClean="0"/>
              <a:t>Замість висновків:</a:t>
            </a:r>
            <a:endParaRPr lang="ru-RU" dirty="0"/>
          </a:p>
        </p:txBody>
      </p:sp>
      <p:sp>
        <p:nvSpPr>
          <p:cNvPr id="3" name="Содержимое 2"/>
          <p:cNvSpPr>
            <a:spLocks noGrp="1"/>
          </p:cNvSpPr>
          <p:nvPr>
            <p:ph idx="1"/>
          </p:nvPr>
        </p:nvSpPr>
        <p:spPr/>
        <p:txBody>
          <a:bodyPr>
            <a:normAutofit fontScale="85000" lnSpcReduction="20000"/>
          </a:bodyPr>
          <a:lstStyle/>
          <a:p>
            <a:pPr>
              <a:spcBef>
                <a:spcPts val="200"/>
              </a:spcBef>
            </a:pPr>
            <a:r>
              <a:rPr lang="uk-UA" dirty="0" smtClean="0"/>
              <a:t>Е-демократію в найширшому змісті необхідно впроваджувати в Україні</a:t>
            </a:r>
          </a:p>
          <a:p>
            <a:pPr>
              <a:spcBef>
                <a:spcPts val="200"/>
              </a:spcBef>
            </a:pPr>
            <a:r>
              <a:rPr lang="uk-UA" dirty="0" smtClean="0"/>
              <a:t>Ініціатива йде від громадян</a:t>
            </a:r>
          </a:p>
          <a:p>
            <a:pPr>
              <a:spcBef>
                <a:spcPts val="200"/>
              </a:spcBef>
            </a:pPr>
            <a:r>
              <a:rPr lang="uk-UA" dirty="0" smtClean="0"/>
              <a:t>Для належного впровадження необхідно напрацювати відповідну Політику </a:t>
            </a:r>
          </a:p>
          <a:p>
            <a:pPr>
              <a:spcBef>
                <a:spcPts val="200"/>
              </a:spcBef>
            </a:pPr>
            <a:r>
              <a:rPr lang="uk-UA" dirty="0" smtClean="0"/>
              <a:t>Для належного впровадження необхдіну враховувати стан інтернетизації, тримати в увазі питання впровадження електронної ідентифікації особи</a:t>
            </a:r>
          </a:p>
          <a:p>
            <a:pPr>
              <a:spcBef>
                <a:spcPts val="200"/>
              </a:spcBef>
            </a:pPr>
            <a:r>
              <a:rPr lang="uk-UA" dirty="0" smtClean="0"/>
              <a:t>Необхідно використовувати технології для поштовху у розвитку демократії</a:t>
            </a:r>
          </a:p>
          <a:p>
            <a:pPr>
              <a:spcBef>
                <a:spcPts val="200"/>
              </a:spcBef>
            </a:pPr>
            <a:r>
              <a:rPr lang="ru-RU" dirty="0" smtClean="0"/>
              <a:t>С</a:t>
            </a:r>
            <a:r>
              <a:rPr lang="uk-UA" dirty="0" smtClean="0"/>
              <a:t>амі ІКТ не </a:t>
            </a:r>
            <a:r>
              <a:rPr lang="uk-UA" smtClean="0"/>
              <a:t>можуть перевести </a:t>
            </a:r>
            <a:r>
              <a:rPr lang="uk-UA" dirty="0" smtClean="0"/>
              <a:t>демократію на новий рівень, якщо не буде напрацьоване нових моделей управління і участі громадян</a:t>
            </a:r>
            <a:endParaRPr lang="uk-UA" dirty="0"/>
          </a:p>
        </p:txBody>
      </p:sp>
    </p:spTree>
    <p:extLst>
      <p:ext uri="{BB962C8B-B14F-4D97-AF65-F5344CB8AC3E}">
        <p14:creationId xmlns:p14="http://schemas.microsoft.com/office/powerpoint/2010/main" val="33010585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381000" y="0"/>
            <a:ext cx="8229600" cy="857250"/>
          </a:xfrm>
        </p:spPr>
        <p:txBody>
          <a:bodyPr>
            <a:noAutofit/>
          </a:bodyPr>
          <a:lstStyle/>
          <a:p>
            <a:pPr marL="0" indent="0"/>
            <a:r>
              <a:rPr lang="uk-UA" sz="2400" dirty="0" smtClean="0"/>
              <a:t>Recommendation </a:t>
            </a:r>
            <a:r>
              <a:rPr lang="uk-UA" sz="2400" dirty="0"/>
              <a:t>CM/Rec(2009)1 adopted by the Committee of Ministers of the Council of Europe on 18 February </a:t>
            </a:r>
            <a:r>
              <a:rPr lang="uk-UA" sz="2400" dirty="0" smtClean="0"/>
              <a:t>2009</a:t>
            </a:r>
            <a:endParaRPr lang="ru-RU" sz="2400" dirty="0"/>
          </a:p>
        </p:txBody>
      </p:sp>
      <p:sp>
        <p:nvSpPr>
          <p:cNvPr id="4" name="Содержимое 3"/>
          <p:cNvSpPr>
            <a:spLocks noGrp="1"/>
          </p:cNvSpPr>
          <p:nvPr>
            <p:ph sz="half" idx="2"/>
          </p:nvPr>
        </p:nvSpPr>
        <p:spPr>
          <a:xfrm>
            <a:off x="381000" y="1438923"/>
            <a:ext cx="4038600" cy="3133224"/>
          </a:xfrm>
        </p:spPr>
        <p:style>
          <a:lnRef idx="2">
            <a:schemeClr val="accent1"/>
          </a:lnRef>
          <a:fillRef idx="1">
            <a:schemeClr val="lt1"/>
          </a:fillRef>
          <a:effectRef idx="0">
            <a:schemeClr val="accent1"/>
          </a:effectRef>
          <a:fontRef idx="minor">
            <a:schemeClr val="dk1"/>
          </a:fontRef>
        </p:style>
        <p:txBody>
          <a:bodyPr>
            <a:normAutofit fontScale="70000" lnSpcReduction="20000"/>
          </a:bodyPr>
          <a:lstStyle/>
          <a:p>
            <a:pPr marL="0" indent="0">
              <a:buNone/>
            </a:pPr>
            <a:r>
              <a:rPr lang="uk-UA" b="1" dirty="0" smtClean="0"/>
              <a:t>Цілі </a:t>
            </a:r>
            <a:r>
              <a:rPr lang="uk-UA" b="1" dirty="0" smtClean="0"/>
              <a:t>е-демократії: </a:t>
            </a:r>
          </a:p>
          <a:p>
            <a:pPr lvl="1"/>
            <a:r>
              <a:rPr lang="uk-UA" sz="2000" dirty="0" smtClean="0"/>
              <a:t>прозорість,</a:t>
            </a:r>
          </a:p>
          <a:p>
            <a:pPr lvl="1"/>
            <a:r>
              <a:rPr lang="uk-UA" sz="2000" dirty="0" smtClean="0"/>
              <a:t> підзвітність, </a:t>
            </a:r>
          </a:p>
          <a:p>
            <a:pPr lvl="1"/>
            <a:r>
              <a:rPr lang="uk-UA" sz="2000" dirty="0" smtClean="0"/>
              <a:t>ефективність зворотнього зв’язку, </a:t>
            </a:r>
          </a:p>
          <a:p>
            <a:pPr lvl="1"/>
            <a:r>
              <a:rPr lang="uk-UA" sz="2000" dirty="0" smtClean="0"/>
              <a:t>участь у обговореннях,</a:t>
            </a:r>
          </a:p>
          <a:p>
            <a:pPr lvl="1"/>
            <a:r>
              <a:rPr lang="uk-UA" sz="2000" dirty="0" smtClean="0"/>
              <a:t>інклюзивність, </a:t>
            </a:r>
          </a:p>
          <a:p>
            <a:pPr lvl="1"/>
            <a:r>
              <a:rPr lang="uk-UA" sz="2000" dirty="0" smtClean="0"/>
              <a:t>доступність, </a:t>
            </a:r>
          </a:p>
          <a:p>
            <a:pPr lvl="1"/>
            <a:r>
              <a:rPr lang="uk-UA" sz="2000" dirty="0" smtClean="0"/>
              <a:t>залученість, </a:t>
            </a:r>
          </a:p>
          <a:p>
            <a:pPr lvl="1"/>
            <a:r>
              <a:rPr lang="uk-UA" sz="2000" dirty="0" smtClean="0"/>
              <a:t>субсидіарність, </a:t>
            </a:r>
          </a:p>
          <a:p>
            <a:pPr lvl="1"/>
            <a:r>
              <a:rPr lang="uk-UA" sz="2000" dirty="0" smtClean="0"/>
              <a:t>довіра демократії, демократичним інститутам та демократичним процесам, </a:t>
            </a:r>
          </a:p>
          <a:p>
            <a:pPr lvl="1"/>
            <a:r>
              <a:rPr lang="uk-UA" sz="2000" dirty="0"/>
              <a:t>с</a:t>
            </a:r>
            <a:r>
              <a:rPr lang="uk-UA" sz="2000" dirty="0" smtClean="0"/>
              <a:t>оціальна згуртованість.</a:t>
            </a:r>
            <a:endParaRPr lang="uk-UA" dirty="0" smtClean="0"/>
          </a:p>
          <a:p>
            <a:pPr lvl="1"/>
            <a:endParaRPr lang="uk-UA" dirty="0"/>
          </a:p>
        </p:txBody>
      </p:sp>
      <p:graphicFrame>
        <p:nvGraphicFramePr>
          <p:cNvPr id="6" name="Схема 5"/>
          <p:cNvGraphicFramePr/>
          <p:nvPr>
            <p:extLst>
              <p:ext uri="{D42A27DB-BD31-4B8C-83A1-F6EECF244321}">
                <p14:modId xmlns:p14="http://schemas.microsoft.com/office/powerpoint/2010/main" val="2583007946"/>
              </p:ext>
            </p:extLst>
          </p:nvPr>
        </p:nvGraphicFramePr>
        <p:xfrm>
          <a:off x="3596105" y="1602660"/>
          <a:ext cx="6096000" cy="304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7" name="Прямая соединительная линия 6"/>
          <p:cNvCxnSpPr/>
          <p:nvPr/>
        </p:nvCxnSpPr>
        <p:spPr>
          <a:xfrm>
            <a:off x="461086" y="4713700"/>
            <a:ext cx="8215370" cy="1191"/>
          </a:xfrm>
          <a:prstGeom prst="line">
            <a:avLst/>
          </a:prstGeom>
          <a:ln w="28575">
            <a:solidFill>
              <a:schemeClr val="tx1">
                <a:lumMod val="50000"/>
                <a:lumOff val="50000"/>
              </a:schemeClr>
            </a:solidFill>
          </a:ln>
        </p:spPr>
        <p:style>
          <a:lnRef idx="1">
            <a:schemeClr val="dk1"/>
          </a:lnRef>
          <a:fillRef idx="0">
            <a:schemeClr val="dk1"/>
          </a:fillRef>
          <a:effectRef idx="0">
            <a:schemeClr val="dk1"/>
          </a:effectRef>
          <a:fontRef idx="minor">
            <a:schemeClr val="tx1"/>
          </a:fontRef>
        </p:style>
      </p:cxnSp>
      <p:sp>
        <p:nvSpPr>
          <p:cNvPr id="8" name="TextBox 7"/>
          <p:cNvSpPr txBox="1"/>
          <p:nvPr/>
        </p:nvSpPr>
        <p:spPr>
          <a:xfrm>
            <a:off x="3357554" y="4768469"/>
            <a:ext cx="2390398" cy="369332"/>
          </a:xfrm>
          <a:prstGeom prst="rect">
            <a:avLst/>
          </a:prstGeom>
          <a:noFill/>
        </p:spPr>
        <p:txBody>
          <a:bodyPr wrap="none" rtlCol="0">
            <a:spAutoFit/>
          </a:bodyPr>
          <a:lstStyle/>
          <a:p>
            <a:r>
              <a:rPr lang="en-US" dirty="0" smtClean="0">
                <a:solidFill>
                  <a:schemeClr val="tx2"/>
                </a:solidFill>
              </a:rPr>
              <a:t>www.cid.ukma.edu.ua/</a:t>
            </a:r>
            <a:endParaRPr lang="uk-UA" dirty="0">
              <a:solidFill>
                <a:schemeClr val="tx2"/>
              </a:solidFill>
            </a:endParaRPr>
          </a:p>
        </p:txBody>
      </p:sp>
      <p:sp>
        <p:nvSpPr>
          <p:cNvPr id="9" name="Название 1"/>
          <p:cNvSpPr txBox="1">
            <a:spLocks/>
          </p:cNvSpPr>
          <p:nvPr/>
        </p:nvSpPr>
        <p:spPr>
          <a:xfrm>
            <a:off x="4053408" y="1145992"/>
            <a:ext cx="5199112" cy="431683"/>
          </a:xfrm>
          <a:prstGeom prst="rect">
            <a:avLst/>
          </a:prstGeom>
        </p:spPr>
        <p:txBody>
          <a:bodyPr vert="horz" lIns="91440" tIns="45720" rIns="91440" bIns="45720" rtlCol="0" anchor="b">
            <a:noAutofit/>
          </a:bodyPr>
          <a:lst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a:lstStyle>
          <a:p>
            <a:r>
              <a:rPr lang="uk-UA" sz="3600" u="sng" dirty="0" smtClean="0">
                <a:solidFill>
                  <a:srgbClr val="103154"/>
                </a:solidFill>
              </a:rPr>
              <a:t>Сектори</a:t>
            </a:r>
            <a:r>
              <a:rPr lang="uk-UA" sz="3600" u="sng" dirty="0" smtClean="0"/>
              <a:t>:</a:t>
            </a:r>
            <a:endParaRPr lang="uk-UA" sz="3600" u="sng" dirty="0"/>
          </a:p>
        </p:txBody>
      </p:sp>
    </p:spTree>
    <p:extLst>
      <p:ext uri="{BB962C8B-B14F-4D97-AF65-F5344CB8AC3E}">
        <p14:creationId xmlns:p14="http://schemas.microsoft.com/office/powerpoint/2010/main" val="205693142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uk-UA" dirty="0" smtClean="0"/>
              <a:t>За чи проти е-демократії?</a:t>
            </a:r>
            <a:endParaRPr lang="uk-UA" dirty="0"/>
          </a:p>
        </p:txBody>
      </p:sp>
      <p:sp>
        <p:nvSpPr>
          <p:cNvPr id="3" name="Содержимое 2"/>
          <p:cNvSpPr>
            <a:spLocks noGrp="1"/>
          </p:cNvSpPr>
          <p:nvPr>
            <p:ph idx="1"/>
          </p:nvPr>
        </p:nvSpPr>
        <p:spPr/>
        <p:txBody>
          <a:bodyPr/>
          <a:lstStyle/>
          <a:p>
            <a:endParaRPr lang="ru-RU"/>
          </a:p>
        </p:txBody>
      </p:sp>
      <p:sp>
        <p:nvSpPr>
          <p:cNvPr id="4" name="Прямоугольник 3"/>
          <p:cNvSpPr/>
          <p:nvPr/>
        </p:nvSpPr>
        <p:spPr>
          <a:xfrm>
            <a:off x="287380" y="1548032"/>
            <a:ext cx="3031391" cy="3309267"/>
          </a:xfrm>
          <a:prstGeom prst="rect">
            <a:avLst/>
          </a:prstGeom>
          <a:solidFill>
            <a:srgbClr val="CCFFCC"/>
          </a:solidFill>
        </p:spPr>
        <p:style>
          <a:lnRef idx="2">
            <a:schemeClr val="accent2"/>
          </a:lnRef>
          <a:fillRef idx="1">
            <a:schemeClr val="lt1"/>
          </a:fillRef>
          <a:effectRef idx="0">
            <a:schemeClr val="accent2"/>
          </a:effectRef>
          <a:fontRef idx="minor">
            <a:schemeClr val="dk1"/>
          </a:fontRef>
        </p:style>
        <p:txBody>
          <a:bodyPr rtlCol="0" anchor="ctr"/>
          <a:lstStyle/>
          <a:p>
            <a:r>
              <a:rPr lang="uk-UA" sz="1600" dirty="0" smtClean="0"/>
              <a:t>ІКТ </a:t>
            </a:r>
            <a:r>
              <a:rPr lang="uk-UA" sz="1600" dirty="0"/>
              <a:t>прогресивно сприяють </a:t>
            </a:r>
            <a:endParaRPr lang="uk-UA" sz="1600" dirty="0" smtClean="0"/>
          </a:p>
          <a:p>
            <a:pPr marL="342900" indent="-342900">
              <a:buFont typeface="Arial"/>
              <a:buChar char="•"/>
            </a:pPr>
            <a:r>
              <a:rPr lang="uk-UA" sz="1600" dirty="0" smtClean="0"/>
              <a:t>поширенню </a:t>
            </a:r>
            <a:r>
              <a:rPr lang="uk-UA" sz="1600" dirty="0"/>
              <a:t>інформації щодо, і </a:t>
            </a:r>
            <a:r>
              <a:rPr lang="uk-UA" sz="1600" dirty="0" smtClean="0"/>
              <a:t>обговоренню, </a:t>
            </a:r>
            <a:r>
              <a:rPr lang="uk-UA" sz="1600" dirty="0"/>
              <a:t>політичних питань, </a:t>
            </a:r>
            <a:endParaRPr lang="uk-UA" sz="1600" dirty="0" smtClean="0"/>
          </a:p>
          <a:p>
            <a:pPr marL="342900" indent="-342900">
              <a:buFont typeface="Arial"/>
              <a:buChar char="•"/>
            </a:pPr>
            <a:r>
              <a:rPr lang="uk-UA" sz="1600" dirty="0" smtClean="0"/>
              <a:t>широкій </a:t>
            </a:r>
            <a:r>
              <a:rPr lang="uk-UA" sz="1600" dirty="0"/>
              <a:t>демократичнІй участі окремих осіб та груп</a:t>
            </a:r>
            <a:r>
              <a:rPr lang="uk-UA" sz="1600" dirty="0" smtClean="0"/>
              <a:t>,</a:t>
            </a:r>
          </a:p>
          <a:p>
            <a:pPr marL="342900" indent="-342900">
              <a:buFont typeface="Arial"/>
              <a:buChar char="•"/>
            </a:pPr>
            <a:r>
              <a:rPr lang="uk-UA" sz="1600" dirty="0" smtClean="0"/>
              <a:t> більшій </a:t>
            </a:r>
            <a:r>
              <a:rPr lang="uk-UA" sz="1600" dirty="0"/>
              <a:t>прозорості та </a:t>
            </a:r>
            <a:endParaRPr lang="uk-UA" sz="1600" dirty="0" smtClean="0"/>
          </a:p>
          <a:p>
            <a:pPr marL="342900" indent="-342900">
              <a:buFont typeface="Arial"/>
              <a:buChar char="•"/>
            </a:pPr>
            <a:r>
              <a:rPr lang="uk-UA" sz="1600" dirty="0" smtClean="0"/>
              <a:t>підзвітності </a:t>
            </a:r>
            <a:r>
              <a:rPr lang="uk-UA" sz="1600" dirty="0"/>
              <a:t>демократичних інститутів і процесів, </a:t>
            </a:r>
            <a:endParaRPr lang="uk-UA" sz="1600" dirty="0" smtClean="0"/>
          </a:p>
          <a:p>
            <a:pPr marL="342900" indent="-342900">
              <a:buFont typeface="Arial"/>
              <a:buChar char="•"/>
            </a:pPr>
            <a:r>
              <a:rPr lang="uk-UA" sz="1600" dirty="0" smtClean="0"/>
              <a:t>залучають </a:t>
            </a:r>
            <a:r>
              <a:rPr lang="uk-UA" sz="1600" dirty="0"/>
              <a:t>громадян в способи, які приносять користь демократії і суспільству</a:t>
            </a:r>
            <a:endParaRPr lang="ru-RU" sz="1600" dirty="0"/>
          </a:p>
        </p:txBody>
      </p:sp>
      <p:sp>
        <p:nvSpPr>
          <p:cNvPr id="5" name="Прямоугольник 4"/>
          <p:cNvSpPr/>
          <p:nvPr/>
        </p:nvSpPr>
        <p:spPr>
          <a:xfrm>
            <a:off x="3392933" y="1548032"/>
            <a:ext cx="2660578" cy="3309267"/>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uk-UA" dirty="0" smtClean="0"/>
              <a:t>потенційні </a:t>
            </a:r>
            <a:r>
              <a:rPr lang="uk-UA" dirty="0"/>
              <a:t>ризики, що випливають, зокрема, з відсутністю доступу до ІКТ і </a:t>
            </a:r>
            <a:r>
              <a:rPr lang="uk-UA" dirty="0" smtClean="0"/>
              <a:t>неадекватним оволодінням </a:t>
            </a:r>
            <a:r>
              <a:rPr lang="uk-UA" dirty="0"/>
              <a:t>навичками електронної грамотності деяких груп </a:t>
            </a:r>
            <a:r>
              <a:rPr lang="uk-UA" dirty="0" smtClean="0"/>
              <a:t>населення </a:t>
            </a:r>
          </a:p>
          <a:p>
            <a:pPr algn="ctr"/>
            <a:r>
              <a:rPr lang="uk-UA" dirty="0" smtClean="0"/>
              <a:t>-</a:t>
            </a:r>
          </a:p>
          <a:p>
            <a:pPr algn="ctr"/>
            <a:r>
              <a:rPr lang="uk-UA" dirty="0" smtClean="0"/>
              <a:t>необхідність </a:t>
            </a:r>
            <a:r>
              <a:rPr lang="uk-UA" dirty="0"/>
              <a:t>підготовки і підтримки адекватних неелектронні каналів </a:t>
            </a:r>
            <a:endParaRPr lang="ru-RU" dirty="0"/>
          </a:p>
        </p:txBody>
      </p:sp>
      <p:sp>
        <p:nvSpPr>
          <p:cNvPr id="6" name="Прямоугольник 5"/>
          <p:cNvSpPr/>
          <p:nvPr/>
        </p:nvSpPr>
        <p:spPr>
          <a:xfrm>
            <a:off x="6146215" y="1548032"/>
            <a:ext cx="2706930" cy="3309267"/>
          </a:xfrm>
          <a:prstGeom prst="rect">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uk-UA" dirty="0"/>
              <a:t>ІКТ можуть, з одного боку, значно підвищити </a:t>
            </a:r>
            <a:r>
              <a:rPr lang="uk-UA" dirty="0" smtClean="0"/>
              <a:t>можливості здійснення,  реалізації прав </a:t>
            </a:r>
            <a:r>
              <a:rPr lang="uk-UA" dirty="0"/>
              <a:t>людини та основних свобод і, з іншого боку, негативно позначитися на цих та інших правах, свободах і </a:t>
            </a:r>
            <a:r>
              <a:rPr lang="uk-UA" dirty="0" smtClean="0"/>
              <a:t>цінностях</a:t>
            </a:r>
            <a:endParaRPr lang="ru-RU" dirty="0"/>
          </a:p>
        </p:txBody>
      </p:sp>
    </p:spTree>
    <p:extLst>
      <p:ext uri="{BB962C8B-B14F-4D97-AF65-F5344CB8AC3E}">
        <p14:creationId xmlns:p14="http://schemas.microsoft.com/office/powerpoint/2010/main" val="18160953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smtClean="0"/>
              <a:t>Державам рекомендовано:</a:t>
            </a:r>
            <a:endParaRPr lang="ru-RU" dirty="0"/>
          </a:p>
        </p:txBody>
      </p:sp>
      <p:sp>
        <p:nvSpPr>
          <p:cNvPr id="3" name="Содержимое 2"/>
          <p:cNvSpPr>
            <a:spLocks noGrp="1"/>
          </p:cNvSpPr>
          <p:nvPr>
            <p:ph idx="1"/>
          </p:nvPr>
        </p:nvSpPr>
        <p:spPr/>
        <p:txBody>
          <a:bodyPr>
            <a:normAutofit fontScale="92500" lnSpcReduction="20000"/>
          </a:bodyPr>
          <a:lstStyle/>
          <a:p>
            <a:pPr>
              <a:spcBef>
                <a:spcPts val="1000"/>
              </a:spcBef>
            </a:pPr>
            <a:r>
              <a:rPr lang="uk-UA" dirty="0" smtClean="0"/>
              <a:t>...</a:t>
            </a:r>
          </a:p>
          <a:p>
            <a:pPr>
              <a:spcBef>
                <a:spcPts val="1000"/>
              </a:spcBef>
            </a:pPr>
            <a:r>
              <a:rPr lang="uk-UA" b="1" u="sng" dirty="0" smtClean="0"/>
              <a:t>ввести, розробити або переглянути політику електронної демократії </a:t>
            </a:r>
            <a:r>
              <a:rPr lang="uk-UA" dirty="0" smtClean="0"/>
              <a:t>та практики і, де це є доцільним, законодавство, у світлі принципів і керівних </a:t>
            </a:r>
            <a:r>
              <a:rPr lang="uk-UA" dirty="0" smtClean="0"/>
              <a:t>засад, що  є додатком до  </a:t>
            </a:r>
            <a:r>
              <a:rPr lang="uk-UA" dirty="0" smtClean="0"/>
              <a:t>рекомендації;</a:t>
            </a:r>
          </a:p>
          <a:p>
            <a:pPr>
              <a:spcBef>
                <a:spcPts val="1000"/>
              </a:spcBef>
            </a:pPr>
            <a:r>
              <a:rPr lang="uk-UA" dirty="0" smtClean="0"/>
              <a:t>вжити заходів, </a:t>
            </a:r>
            <a:r>
              <a:rPr lang="uk-UA" b="1" dirty="0" smtClean="0"/>
              <a:t>у співпраці </a:t>
            </a:r>
            <a:r>
              <a:rPr lang="uk-UA" dirty="0" smtClean="0"/>
              <a:t>з відповідними місцевими, регіональними, національними та міжнародними партнерами та зацікавленими сторонами, </a:t>
            </a:r>
            <a:r>
              <a:rPr lang="uk-UA" b="1" u="sng" dirty="0" smtClean="0"/>
              <a:t>розробити концепції і стандарти, електронної демократії, що захищають права людини, демократію та верховенство права</a:t>
            </a:r>
            <a:r>
              <a:rPr lang="uk-UA" dirty="0" smtClean="0"/>
              <a:t>; </a:t>
            </a:r>
            <a:endParaRPr lang="uk-UA" dirty="0"/>
          </a:p>
        </p:txBody>
      </p:sp>
    </p:spTree>
    <p:extLst>
      <p:ext uri="{BB962C8B-B14F-4D97-AF65-F5344CB8AC3E}">
        <p14:creationId xmlns:p14="http://schemas.microsoft.com/office/powerpoint/2010/main" val="14448067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normAutofit fontScale="90000"/>
          </a:bodyPr>
          <a:lstStyle/>
          <a:p>
            <a:r>
              <a:rPr lang="uk-UA" dirty="0" smtClean="0"/>
              <a:t>Процес впровадження е</a:t>
            </a:r>
            <a:r>
              <a:rPr lang="uk-UA" dirty="0" smtClean="0"/>
              <a:t>-</a:t>
            </a:r>
            <a:r>
              <a:rPr lang="uk-UA" dirty="0" smtClean="0"/>
              <a:t>демократії – при дотриманні таких засад:</a:t>
            </a:r>
            <a:endParaRPr lang="uk-UA" dirty="0"/>
          </a:p>
        </p:txBody>
      </p:sp>
      <p:sp>
        <p:nvSpPr>
          <p:cNvPr id="3" name="Содержимое 2"/>
          <p:cNvSpPr>
            <a:spLocks noGrp="1"/>
          </p:cNvSpPr>
          <p:nvPr>
            <p:ph idx="1"/>
          </p:nvPr>
        </p:nvSpPr>
        <p:spPr>
          <a:xfrm>
            <a:off x="473236" y="1318240"/>
            <a:ext cx="8497386" cy="3203715"/>
          </a:xfrm>
        </p:spPr>
        <p:txBody>
          <a:bodyPr>
            <a:normAutofit fontScale="25000" lnSpcReduction="20000"/>
          </a:bodyPr>
          <a:lstStyle/>
          <a:p>
            <a:pPr>
              <a:lnSpc>
                <a:spcPct val="110000"/>
              </a:lnSpc>
              <a:spcBef>
                <a:spcPts val="0"/>
              </a:spcBef>
            </a:pPr>
            <a:r>
              <a:rPr lang="uk-UA" sz="6200" dirty="0" smtClean="0"/>
              <a:t>Повністю відповідає зобов'язанням щодо прав людини і основних свобод, і принципів, що регулюють внутрішню організацію демократичного управління; </a:t>
            </a:r>
          </a:p>
          <a:p>
            <a:pPr>
              <a:lnSpc>
                <a:spcPct val="110000"/>
              </a:lnSpc>
              <a:spcBef>
                <a:spcPts val="0"/>
              </a:spcBef>
            </a:pPr>
            <a:r>
              <a:rPr lang="uk-UA" sz="6200" dirty="0" smtClean="0"/>
              <a:t>Підвищує ефективність демократії, демократичних інститутів та демократичних процесів; </a:t>
            </a:r>
          </a:p>
          <a:p>
            <a:pPr>
              <a:lnSpc>
                <a:spcPct val="110000"/>
              </a:lnSpc>
              <a:spcBef>
                <a:spcPts val="0"/>
              </a:spcBef>
            </a:pPr>
            <a:r>
              <a:rPr lang="uk-UA" sz="6200" dirty="0" smtClean="0">
                <a:solidFill>
                  <a:srgbClr val="FF0000"/>
                </a:solidFill>
              </a:rPr>
              <a:t>Цей </a:t>
            </a:r>
            <a:r>
              <a:rPr lang="uk-UA" sz="6200" dirty="0" smtClean="0">
                <a:solidFill>
                  <a:srgbClr val="FF0000"/>
                </a:solidFill>
              </a:rPr>
              <a:t>процес є додатковий, доповнюючий та взаємопов'язанийі з традиційними демократичними процесами, з тим, щоб </a:t>
            </a:r>
            <a:r>
              <a:rPr lang="uk-UA" sz="6200" b="1" dirty="0" smtClean="0">
                <a:solidFill>
                  <a:srgbClr val="FF0000"/>
                </a:solidFill>
              </a:rPr>
              <a:t>розширити можливості для громадськості для участі в політичних процесах</a:t>
            </a:r>
            <a:r>
              <a:rPr lang="uk-UA" sz="6200" dirty="0" smtClean="0">
                <a:solidFill>
                  <a:srgbClr val="FF0000"/>
                </a:solidFill>
              </a:rPr>
              <a:t>; </a:t>
            </a:r>
          </a:p>
          <a:p>
            <a:pPr>
              <a:lnSpc>
                <a:spcPct val="110000"/>
              </a:lnSpc>
              <a:spcBef>
                <a:spcPts val="0"/>
              </a:spcBef>
            </a:pPr>
            <a:r>
              <a:rPr lang="uk-UA" sz="6200" dirty="0" smtClean="0"/>
              <a:t>Підтримує і підсилює </a:t>
            </a:r>
            <a:r>
              <a:rPr lang="uk-UA" sz="6200" b="1" dirty="0" smtClean="0"/>
              <a:t>довіру громадян до демократії</a:t>
            </a:r>
            <a:r>
              <a:rPr lang="uk-UA" sz="6200" dirty="0" smtClean="0"/>
              <a:t>, демократичним установ та демократичних процесів; </a:t>
            </a:r>
          </a:p>
          <a:p>
            <a:pPr>
              <a:lnSpc>
                <a:spcPct val="110000"/>
              </a:lnSpc>
              <a:spcBef>
                <a:spcPts val="0"/>
              </a:spcBef>
            </a:pPr>
            <a:r>
              <a:rPr lang="uk-UA" sz="6200" dirty="0" smtClean="0"/>
              <a:t>Підтримує демократичні ролі посередників між громадянами і державою, таких як демократичних інститутів, політиків та засобів масової інформації; </a:t>
            </a:r>
          </a:p>
          <a:p>
            <a:pPr>
              <a:lnSpc>
                <a:spcPct val="110000"/>
              </a:lnSpc>
              <a:spcBef>
                <a:spcPts val="0"/>
              </a:spcBef>
            </a:pPr>
            <a:r>
              <a:rPr lang="uk-UA" sz="6200" dirty="0" smtClean="0"/>
              <a:t>Сприяє, забезпечує та підвищує прозорість, підзвітність, реагування на </a:t>
            </a:r>
            <a:r>
              <a:rPr lang="uk-UA" sz="6200" b="1" dirty="0" smtClean="0"/>
              <a:t>запит, залученість, обговорення, </a:t>
            </a:r>
            <a:r>
              <a:rPr lang="uk-UA" sz="6400" b="1" dirty="0"/>
              <a:t>всеосяжність, доступність, участь, </a:t>
            </a:r>
            <a:r>
              <a:rPr lang="uk-UA" sz="6400" b="1" dirty="0" smtClean="0"/>
              <a:t>субсидіарність </a:t>
            </a:r>
            <a:r>
              <a:rPr lang="uk-UA" sz="6400" b="1" dirty="0"/>
              <a:t>та </a:t>
            </a:r>
            <a:r>
              <a:rPr lang="uk-UA" sz="6400" b="1" dirty="0" smtClean="0"/>
              <a:t>соціальну згуртованість; </a:t>
            </a:r>
            <a:endParaRPr lang="uk-UA" sz="6400" b="1" dirty="0"/>
          </a:p>
          <a:p>
            <a:pPr>
              <a:lnSpc>
                <a:spcPct val="110000"/>
              </a:lnSpc>
              <a:spcBef>
                <a:spcPts val="0"/>
              </a:spcBef>
            </a:pPr>
            <a:r>
              <a:rPr lang="uk-UA" sz="6400" dirty="0"/>
              <a:t>Надає можливості для повноцінного і ефективного </a:t>
            </a:r>
            <a:r>
              <a:rPr lang="uk-UA" sz="6400" b="1" dirty="0"/>
              <a:t>громадського обговорення та участі </a:t>
            </a:r>
            <a:r>
              <a:rPr lang="uk-UA" sz="6400" dirty="0"/>
              <a:t>у всіх етапах демократичного процесу і реагувати </a:t>
            </a:r>
            <a:r>
              <a:rPr lang="uk-UA" sz="6400" b="1" dirty="0"/>
              <a:t>на потреби та пріоритети людей; </a:t>
            </a:r>
          </a:p>
        </p:txBody>
      </p:sp>
    </p:spTree>
    <p:extLst>
      <p:ext uri="{BB962C8B-B14F-4D97-AF65-F5344CB8AC3E}">
        <p14:creationId xmlns:p14="http://schemas.microsoft.com/office/powerpoint/2010/main" val="2252651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normAutofit fontScale="90000"/>
          </a:bodyPr>
          <a:lstStyle/>
          <a:p>
            <a:r>
              <a:rPr lang="uk-UA" dirty="0"/>
              <a:t>Процес впровадження е-демократії – при дотриманні таких </a:t>
            </a:r>
            <a:r>
              <a:rPr lang="uk-UA" dirty="0" smtClean="0"/>
              <a:t>засад (2):</a:t>
            </a:r>
            <a:endParaRPr lang="uk-UA" dirty="0"/>
          </a:p>
        </p:txBody>
      </p:sp>
      <p:sp>
        <p:nvSpPr>
          <p:cNvPr id="3" name="Содержимое 2"/>
          <p:cNvSpPr>
            <a:spLocks noGrp="1"/>
          </p:cNvSpPr>
          <p:nvPr>
            <p:ph idx="1"/>
          </p:nvPr>
        </p:nvSpPr>
        <p:spPr>
          <a:xfrm>
            <a:off x="473236" y="1318240"/>
            <a:ext cx="8290233" cy="3203715"/>
          </a:xfrm>
        </p:spPr>
        <p:txBody>
          <a:bodyPr>
            <a:normAutofit fontScale="25000" lnSpcReduction="20000"/>
          </a:bodyPr>
          <a:lstStyle/>
          <a:p>
            <a:pPr>
              <a:lnSpc>
                <a:spcPct val="110000"/>
              </a:lnSpc>
              <a:spcBef>
                <a:spcPts val="0"/>
              </a:spcBef>
            </a:pPr>
            <a:r>
              <a:rPr lang="uk-UA" sz="6200" dirty="0" smtClean="0"/>
              <a:t>Заснований на і реалізує концепції всеосяжної та активної інформації </a:t>
            </a:r>
            <a:r>
              <a:rPr lang="uk-UA" sz="6200" dirty="0" smtClean="0"/>
              <a:t>щодо та </a:t>
            </a:r>
            <a:r>
              <a:rPr lang="uk-UA" sz="6200" dirty="0" smtClean="0"/>
              <a:t>широкого розуміння громадянства; </a:t>
            </a:r>
          </a:p>
          <a:p>
            <a:pPr>
              <a:lnSpc>
                <a:spcPct val="110000"/>
              </a:lnSpc>
              <a:spcBef>
                <a:spcPts val="0"/>
              </a:spcBef>
            </a:pPr>
            <a:r>
              <a:rPr lang="uk-UA" sz="6200" dirty="0" smtClean="0"/>
              <a:t>Враховує виклики, ризики та бар'єри для електронної демократії, звертаючись до них, враховуючи та долаючи їх, зокрема, шляхом обгрунтованої оцінки ризику і заходів з управління ризиками та механізмів забезпечення постійної оцінки та прогресу; </a:t>
            </a:r>
          </a:p>
          <a:p>
            <a:pPr>
              <a:lnSpc>
                <a:spcPct val="110000"/>
              </a:lnSpc>
              <a:spcBef>
                <a:spcPts val="0"/>
              </a:spcBef>
            </a:pPr>
            <a:r>
              <a:rPr lang="uk-UA" sz="6200" dirty="0" smtClean="0"/>
              <a:t>Допомагає скоротити цифровий розрив за допомогою всеосяжного і недискримінаційного підходу і, даючи людям за допомогою підтримки освіти та навчання, в тому числі освіти та навчання електронній грамотності, та публічно інформаційних заходів і шляхом об'єднання електронних і неелектронних підходів; </a:t>
            </a:r>
          </a:p>
          <a:p>
            <a:pPr>
              <a:lnSpc>
                <a:spcPct val="110000"/>
              </a:lnSpc>
              <a:spcBef>
                <a:spcPts val="0"/>
              </a:spcBef>
            </a:pPr>
            <a:r>
              <a:rPr lang="uk-UA" sz="6200" dirty="0" smtClean="0"/>
              <a:t>Полегшує і </a:t>
            </a:r>
            <a:r>
              <a:rPr lang="uk-UA" sz="6200" b="1" dirty="0" smtClean="0"/>
              <a:t>покращує доступ, доступність і сумісність за допомогою, де це можливо, прозорі і технологічно нейтральних засобів, рішень з відкритим вихідним кодом і відкритих стандартів і специфікацій</a:t>
            </a:r>
            <a:r>
              <a:rPr lang="uk-UA" sz="6200" dirty="0" smtClean="0"/>
              <a:t>; </a:t>
            </a:r>
          </a:p>
          <a:p>
            <a:pPr>
              <a:lnSpc>
                <a:spcPct val="110000"/>
              </a:lnSpc>
              <a:spcBef>
                <a:spcPts val="0"/>
              </a:spcBef>
            </a:pPr>
            <a:r>
              <a:rPr lang="uk-UA" sz="6200" dirty="0" smtClean="0">
                <a:solidFill>
                  <a:srgbClr val="FF0000"/>
                </a:solidFill>
              </a:rPr>
              <a:t>Викладено </a:t>
            </a:r>
            <a:r>
              <a:rPr lang="uk-UA" sz="6200" dirty="0" smtClean="0">
                <a:solidFill>
                  <a:srgbClr val="FF0000"/>
                </a:solidFill>
              </a:rPr>
              <a:t>в збалансованих, орієнтованих на громадян </a:t>
            </a:r>
            <a:r>
              <a:rPr lang="uk-UA" sz="6200" b="1" dirty="0" smtClean="0">
                <a:solidFill>
                  <a:srgbClr val="FF0000"/>
                </a:solidFill>
              </a:rPr>
              <a:t>правилах і нормативних рамках, в тому числі як нормативних актах, прийнятих органами державної влади, так і в порядку спільного регулювання і саморегулювання</a:t>
            </a:r>
            <a:r>
              <a:rPr lang="uk-UA" sz="6200" dirty="0" smtClean="0"/>
              <a:t>;</a:t>
            </a:r>
            <a:endParaRPr lang="uk-UA" sz="6400" dirty="0"/>
          </a:p>
        </p:txBody>
      </p:sp>
    </p:spTree>
    <p:extLst>
      <p:ext uri="{BB962C8B-B14F-4D97-AF65-F5344CB8AC3E}">
        <p14:creationId xmlns:p14="http://schemas.microsoft.com/office/powerpoint/2010/main" val="5072900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241028" y="221875"/>
            <a:ext cx="9103442" cy="857250"/>
          </a:xfrm>
        </p:spPr>
        <p:txBody>
          <a:bodyPr>
            <a:noAutofit/>
          </a:bodyPr>
          <a:lstStyle/>
          <a:p>
            <a:r>
              <a:rPr lang="uk-UA" sz="4000" dirty="0"/>
              <a:t>Розмежування </a:t>
            </a:r>
            <a:r>
              <a:rPr lang="uk-UA" sz="4000" dirty="0" smtClean="0"/>
              <a:t>понять: е-урядування</a:t>
            </a:r>
            <a:endParaRPr lang="ru-RU" sz="4000" dirty="0"/>
          </a:p>
        </p:txBody>
      </p:sp>
      <p:sp>
        <p:nvSpPr>
          <p:cNvPr id="3" name="Содержимое 2"/>
          <p:cNvSpPr>
            <a:spLocks noGrp="1"/>
          </p:cNvSpPr>
          <p:nvPr>
            <p:ph idx="1"/>
          </p:nvPr>
        </p:nvSpPr>
        <p:spPr/>
        <p:txBody>
          <a:bodyPr>
            <a:normAutofit fontScale="92500"/>
          </a:bodyPr>
          <a:lstStyle/>
          <a:p>
            <a:pPr marL="0" indent="0">
              <a:spcBef>
                <a:spcPts val="200"/>
              </a:spcBef>
              <a:buNone/>
            </a:pPr>
            <a:r>
              <a:rPr lang="uk-UA" dirty="0" smtClean="0"/>
              <a:t>Електронне урядування -</a:t>
            </a:r>
          </a:p>
          <a:p>
            <a:pPr>
              <a:spcBef>
                <a:spcPts val="200"/>
              </a:spcBef>
            </a:pPr>
            <a:r>
              <a:rPr lang="uk-UA" dirty="0" smtClean="0"/>
              <a:t>форма організації державного управління, яка сприяє </a:t>
            </a:r>
            <a:r>
              <a:rPr lang="uk-UA" dirty="0" smtClean="0">
                <a:solidFill>
                  <a:srgbClr val="FF0000"/>
                </a:solidFill>
              </a:rPr>
              <a:t>підвищенню ефективності, відкритості та прозорості діяльності ОДВ та ОМС з використанням ІКТ </a:t>
            </a:r>
            <a:r>
              <a:rPr lang="uk-UA" dirty="0" smtClean="0"/>
              <a:t>для формування нового типу держави, орієнтованої на задоволення потреб громадян.</a:t>
            </a:r>
          </a:p>
          <a:p>
            <a:pPr>
              <a:spcBef>
                <a:spcPts val="200"/>
              </a:spcBef>
            </a:pPr>
            <a:r>
              <a:rPr lang="ru-RU" dirty="0" smtClean="0"/>
              <a:t>Й</a:t>
            </a:r>
            <a:r>
              <a:rPr lang="uk-UA" dirty="0" smtClean="0"/>
              <a:t>ого головна складова - електронний уряд - єдина інфраструктура міжвідомчої автоматизованої інформаційної взаємодії ОДВ та ОМС  між собою, з громадянами і суб'єктами господарювання.</a:t>
            </a:r>
          </a:p>
          <a:p>
            <a:pPr>
              <a:spcBef>
                <a:spcPts val="200"/>
              </a:spcBef>
            </a:pPr>
            <a:endParaRPr lang="uk-UA" dirty="0"/>
          </a:p>
        </p:txBody>
      </p:sp>
      <p:sp>
        <p:nvSpPr>
          <p:cNvPr id="4" name="Прямоугольник 3"/>
          <p:cNvSpPr/>
          <p:nvPr/>
        </p:nvSpPr>
        <p:spPr>
          <a:xfrm>
            <a:off x="6146214" y="4032300"/>
            <a:ext cx="2697660" cy="834269"/>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uk-UA" sz="1200" dirty="0"/>
              <a:t>Розпорядження КМ  України N 2250-р (</a:t>
            </a:r>
            <a:r>
              <a:rPr lang="uk-UA" sz="1200" u="sng" dirty="0"/>
              <a:t>13.12.2010</a:t>
            </a:r>
            <a:r>
              <a:rPr lang="uk-UA" sz="1200" dirty="0"/>
              <a:t>) «Про схвалення Концепції розвитку електронного урядування в Україні»</a:t>
            </a:r>
            <a:endParaRPr lang="ru-RU" sz="1200" dirty="0"/>
          </a:p>
        </p:txBody>
      </p:sp>
    </p:spTree>
    <p:extLst>
      <p:ext uri="{BB962C8B-B14F-4D97-AF65-F5344CB8AC3E}">
        <p14:creationId xmlns:p14="http://schemas.microsoft.com/office/powerpoint/2010/main" val="42825222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smtClean="0"/>
              <a:t>Е-</a:t>
            </a:r>
            <a:r>
              <a:rPr lang="ru-RU" dirty="0" err="1" smtClean="0"/>
              <a:t>демократія</a:t>
            </a:r>
            <a:r>
              <a:rPr lang="ru-RU" dirty="0" smtClean="0"/>
              <a:t> та е-</a:t>
            </a:r>
            <a:r>
              <a:rPr lang="ru-RU" dirty="0" err="1" smtClean="0"/>
              <a:t>врядування</a:t>
            </a:r>
            <a:endParaRPr lang="ru-RU" dirty="0"/>
          </a:p>
        </p:txBody>
      </p:sp>
      <p:sp>
        <p:nvSpPr>
          <p:cNvPr id="3" name="Содержимое 2"/>
          <p:cNvSpPr>
            <a:spLocks noGrp="1"/>
          </p:cNvSpPr>
          <p:nvPr>
            <p:ph idx="1"/>
          </p:nvPr>
        </p:nvSpPr>
        <p:spPr/>
        <p:txBody>
          <a:bodyPr/>
          <a:lstStyle/>
          <a:p>
            <a:r>
              <a:rPr lang="ru-RU" dirty="0" smtClean="0"/>
              <a:t>Е-</a:t>
            </a:r>
            <a:r>
              <a:rPr lang="ru-RU" dirty="0" err="1" smtClean="0"/>
              <a:t>демократія</a:t>
            </a:r>
            <a:r>
              <a:rPr lang="ru-RU" dirty="0" smtClean="0"/>
              <a:t> </a:t>
            </a:r>
            <a:r>
              <a:rPr lang="ru-RU" dirty="0" err="1" smtClean="0"/>
              <a:t>охоплює</a:t>
            </a:r>
            <a:r>
              <a:rPr lang="ru-RU" dirty="0" smtClean="0"/>
              <a:t> е-</a:t>
            </a:r>
            <a:r>
              <a:rPr lang="ru-RU" dirty="0" err="1" smtClean="0"/>
              <a:t>врядування</a:t>
            </a:r>
            <a:r>
              <a:rPr lang="ru-RU" dirty="0" smtClean="0"/>
              <a:t> </a:t>
            </a:r>
            <a:r>
              <a:rPr lang="ru-RU" dirty="0" err="1" smtClean="0"/>
              <a:t>чи</a:t>
            </a:r>
            <a:r>
              <a:rPr lang="ru-RU" dirty="0" smtClean="0"/>
              <a:t> </a:t>
            </a:r>
            <a:r>
              <a:rPr lang="ru-RU" dirty="0" err="1" smtClean="0"/>
              <a:t>навпаки</a:t>
            </a:r>
            <a:endParaRPr lang="ru-RU" dirty="0" smtClean="0"/>
          </a:p>
          <a:p>
            <a:r>
              <a:rPr lang="ru-RU" dirty="0" err="1" smtClean="0"/>
              <a:t>Що</a:t>
            </a:r>
            <a:r>
              <a:rPr lang="ru-RU" dirty="0" smtClean="0"/>
              <a:t> </a:t>
            </a:r>
            <a:r>
              <a:rPr lang="ru-RU" dirty="0" err="1" smtClean="0"/>
              <a:t>має</a:t>
            </a:r>
            <a:r>
              <a:rPr lang="ru-RU" dirty="0" smtClean="0"/>
              <a:t> бути </a:t>
            </a:r>
            <a:r>
              <a:rPr lang="ru-RU" dirty="0" err="1" smtClean="0"/>
              <a:t>впроваджено</a:t>
            </a:r>
            <a:r>
              <a:rPr lang="ru-RU" dirty="0" smtClean="0"/>
              <a:t> в першу </a:t>
            </a:r>
            <a:r>
              <a:rPr lang="ru-RU" dirty="0" err="1" smtClean="0"/>
              <a:t>чергу</a:t>
            </a:r>
            <a:endParaRPr lang="ru-RU" dirty="0"/>
          </a:p>
        </p:txBody>
      </p:sp>
      <p:pic>
        <p:nvPicPr>
          <p:cNvPr id="4" name="Picture 2"/>
          <p:cNvPicPr>
            <a:picLocks noChangeAspect="1" noChangeArrowheads="1"/>
          </p:cNvPicPr>
          <p:nvPr/>
        </p:nvPicPr>
        <p:blipFill>
          <a:blip r:embed="rId2" cstate="print"/>
          <a:srcRect/>
          <a:stretch>
            <a:fillRect/>
          </a:stretch>
        </p:blipFill>
        <p:spPr bwMode="auto">
          <a:xfrm>
            <a:off x="3795465" y="2567693"/>
            <a:ext cx="2559297" cy="2152403"/>
          </a:xfrm>
          <a:prstGeom prst="rect">
            <a:avLst/>
          </a:prstGeom>
          <a:noFill/>
          <a:ln w="9525">
            <a:noFill/>
            <a:miter lim="800000"/>
            <a:headEnd/>
            <a:tailEnd/>
          </a:ln>
        </p:spPr>
      </p:pic>
    </p:spTree>
    <p:extLst>
      <p:ext uri="{BB962C8B-B14F-4D97-AF65-F5344CB8AC3E}">
        <p14:creationId xmlns:p14="http://schemas.microsoft.com/office/powerpoint/2010/main" val="2356735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иксель">
  <a:themeElements>
    <a:clrScheme name="Пиксель">
      <a:dk1>
        <a:srgbClr val="103154"/>
      </a:dk1>
      <a:lt1>
        <a:srgbClr val="FFFFFF"/>
      </a:lt1>
      <a:dk2>
        <a:srgbClr val="00BFC3"/>
      </a:dk2>
      <a:lt2>
        <a:srgbClr val="0096FF"/>
      </a:lt2>
      <a:accent1>
        <a:srgbClr val="FF7F01"/>
      </a:accent1>
      <a:accent2>
        <a:srgbClr val="F1B015"/>
      </a:accent2>
      <a:accent3>
        <a:srgbClr val="FBEC85"/>
      </a:accent3>
      <a:accent4>
        <a:srgbClr val="D2C2F1"/>
      </a:accent4>
      <a:accent5>
        <a:srgbClr val="DA5AF4"/>
      </a:accent5>
      <a:accent6>
        <a:srgbClr val="9D09D1"/>
      </a:accent6>
      <a:hlink>
        <a:srgbClr val="1286C9"/>
      </a:hlink>
      <a:folHlink>
        <a:srgbClr val="A8C2E7"/>
      </a:folHlink>
    </a:clrScheme>
    <a:fontScheme name="Пиксель">
      <a:majorFont>
        <a:latin typeface="Corbel"/>
        <a:ea typeface=""/>
        <a:cs typeface=""/>
        <a:font script="Jpan" typeface="メイリオ"/>
        <a:font script="Hans" typeface="宋体"/>
        <a:font script="Hant" typeface="新細明體"/>
      </a:majorFont>
      <a:minorFont>
        <a:latin typeface="Corbel"/>
        <a:ea typeface=""/>
        <a:cs typeface=""/>
        <a:font script="Jpan" typeface="メイリオ"/>
        <a:font script="Hans" typeface="宋体"/>
        <a:font script="Hant" typeface="新細明體"/>
      </a:minorFont>
    </a:fontScheme>
    <a:fmtScheme name="Пиксель">
      <a:fillStyleLst>
        <a:solidFill>
          <a:schemeClr val="phClr"/>
        </a:solidFill>
        <a:solidFill>
          <a:schemeClr val="phClr">
            <a:satMod val="150000"/>
          </a:schemeClr>
        </a:solidFill>
        <a:solidFill>
          <a:schemeClr val="phClr">
            <a:shade val="80000"/>
            <a:lumMod val="90000"/>
          </a:scheme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50800" cap="flat" cmpd="sng" algn="ctr">
          <a:solidFill>
            <a:schemeClr val="phClr">
              <a:alpha val="80000"/>
            </a:schemeClr>
          </a:solidFill>
          <a:prstDash val="solid"/>
        </a:ln>
      </a:lnStyleLst>
      <a:effectStyleLst>
        <a:effectStyle>
          <a:effectLst/>
        </a:effectStyle>
        <a:effectStyle>
          <a:effectLst>
            <a:outerShdw blurRad="50800" dist="63500" dir="2700000" sx="102000" sy="102000" rotWithShape="0">
              <a:srgbClr val="000000">
                <a:alpha val="50000"/>
              </a:srgbClr>
            </a:outerShdw>
          </a:effectLst>
          <a:scene3d>
            <a:camera prst="orthographicFront">
              <a:rot lat="0" lon="0" rev="0"/>
            </a:camera>
            <a:lightRig rig="glow" dir="tl"/>
          </a:scene3d>
          <a:sp3d>
            <a:bevelT w="0" h="0"/>
          </a:sp3d>
        </a:effectStyle>
        <a:effectStyle>
          <a:effectLst>
            <a:outerShdw blurRad="63500" dist="38100" dir="3600000" sx="103000" sy="103000" rotWithShape="0">
              <a:srgbClr val="000000">
                <a:alpha val="60000"/>
              </a:srgbClr>
            </a:outerShdw>
          </a:effectLst>
          <a:scene3d>
            <a:camera prst="orthographicFront">
              <a:rot lat="0" lon="0" rev="0"/>
            </a:camera>
            <a:lightRig rig="flat" dir="t">
              <a:rot lat="0" lon="0" rev="5400000"/>
            </a:lightRig>
          </a:scene3d>
          <a:sp3d prstMaterial="softmetal">
            <a:bevelT w="63500" h="38100"/>
          </a:sp3d>
        </a:effectStyle>
      </a:effectStyleLst>
      <a:bgFillStyleLst>
        <a:solidFill>
          <a:schemeClr val="phClr"/>
        </a:solidFill>
        <a:gradFill rotWithShape="1">
          <a:gsLst>
            <a:gs pos="0">
              <a:schemeClr val="phClr">
                <a:tint val="100000"/>
                <a:shade val="95000"/>
                <a:satMod val="350000"/>
              </a:schemeClr>
            </a:gs>
            <a:gs pos="100000">
              <a:schemeClr val="phClr">
                <a:shade val="20000"/>
                <a:satMod val="150000"/>
              </a:schemeClr>
            </a:gs>
          </a:gsLst>
          <a:lin ang="5400000" scaled="0"/>
        </a:gradFill>
        <a:blipFill rotWithShape="1">
          <a:blip xmlns:r="http://schemas.openxmlformats.org/officeDocument/2006/relationships" r:embed="rId1">
            <a:duotone>
              <a:schemeClr val="phClr">
                <a:shade val="1000"/>
                <a:satMod val="400000"/>
              </a:schemeClr>
              <a:schemeClr val="phClr">
                <a:tint val="50000"/>
                <a:satMod val="45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Тема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Пиксель.thmx</Template>
  <TotalTime>628</TotalTime>
  <Words>3042</Words>
  <Application>Microsoft Macintosh PowerPoint</Application>
  <PresentationFormat>Экран (16:9)</PresentationFormat>
  <Paragraphs>218</Paragraphs>
  <Slides>29</Slides>
  <Notes>1</Notes>
  <HiddenSlides>1</HiddenSlides>
  <MMClips>0</MMClips>
  <ScaleCrop>false</ScaleCrop>
  <HeadingPairs>
    <vt:vector size="4" baseType="variant">
      <vt:variant>
        <vt:lpstr>Тема</vt:lpstr>
      </vt:variant>
      <vt:variant>
        <vt:i4>1</vt:i4>
      </vt:variant>
      <vt:variant>
        <vt:lpstr>Заголовки слайдов</vt:lpstr>
      </vt:variant>
      <vt:variant>
        <vt:i4>29</vt:i4>
      </vt:variant>
    </vt:vector>
  </HeadingPairs>
  <TitlesOfParts>
    <vt:vector size="30" baseType="lpstr">
      <vt:lpstr>Пиксель</vt:lpstr>
      <vt:lpstr>Впровадження е-демократії та                  е-врядування: паралельно чи послідовно?</vt:lpstr>
      <vt:lpstr>Розмежування понять: е-демократія </vt:lpstr>
      <vt:lpstr>Recommendation CM/Rec(2009)1 adopted by the Committee of Ministers of the Council of Europe on 18 February 2009</vt:lpstr>
      <vt:lpstr>За чи проти е-демократії?</vt:lpstr>
      <vt:lpstr>Державам рекомендовано:</vt:lpstr>
      <vt:lpstr>Процес впровадження е-демократії – при дотриманні таких засад:</vt:lpstr>
      <vt:lpstr>Процес впровадження е-демократії – при дотриманні таких засад (2):</vt:lpstr>
      <vt:lpstr>Розмежування понять: е-урядування</vt:lpstr>
      <vt:lpstr>Е-демократія та е-врядування</vt:lpstr>
      <vt:lpstr>Стадії еволюції е-врядування</vt:lpstr>
      <vt:lpstr>Базові нормативно-правові акти (в ІТ-сфері): про що мова: е-демократія/е-врядування</vt:lpstr>
      <vt:lpstr>Серед пріоритетних напрямів держполітики в інформаційній сфері визначають такі:</vt:lpstr>
      <vt:lpstr>Закон України «Про основні засади розвитку інформаційного суспільства в Україні на 2007-2015 роки» </vt:lpstr>
      <vt:lpstr>Закон України «Про основні засади розвитку інформаційного суспільства в Україні на 2007-2015 роки» </vt:lpstr>
      <vt:lpstr>Цілі е-демократії та е-врядування</vt:lpstr>
      <vt:lpstr>Презентация PowerPoint</vt:lpstr>
      <vt:lpstr>«Партнерство «Відкритий уряд»   (2011 р.)</vt:lpstr>
      <vt:lpstr>Розпорядження КМ від 5 квітня 2012 р. № 220-р Київ Про схвалення плану дій з впровадження в Україні Ініціативи “Партнерство “Відкритий Уряд”</vt:lpstr>
      <vt:lpstr>Розпорядження КМ від 5 квітня 2012 р. № 220-р Київ Про схвалення плану дій з впровадження в Україні Ініціативи “Партнерство “Відкритий Уряд”</vt:lpstr>
      <vt:lpstr>Розпорядження КМ від 5 квітня 2012 р. № 220-р Київ Про схвалення плану дій з впровадження в Україні Ініціативи “Партнерство “Відкритий Уряд”</vt:lpstr>
      <vt:lpstr>СЕВ ОВВ призначена для: </vt:lpstr>
      <vt:lpstr>Основний рух держави у напрямках е-демократії та е-врядування</vt:lpstr>
      <vt:lpstr>Чи достатоньо влада України не боїться е-участі громадян України?</vt:lpstr>
      <vt:lpstr>Чи достатоньо влада України не боїться е-участі громадян України?</vt:lpstr>
      <vt:lpstr>Стратегія розвитку інформаційного суспільства 2007-2015 р.р.</vt:lpstr>
      <vt:lpstr>Policy making: виміри, що потребують уваги</vt:lpstr>
      <vt:lpstr>Від Майдану до Майдану?</vt:lpstr>
      <vt:lpstr>Умови для реалізації задач</vt:lpstr>
      <vt:lpstr>Замість висновків:</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Впровадження е-демократії та       е-врядування: паралельно чи послідовно?</dc:title>
  <dc:creator>Diana Protsenko</dc:creator>
  <cp:lastModifiedBy>Diana Protsenko</cp:lastModifiedBy>
  <cp:revision>61</cp:revision>
  <dcterms:created xsi:type="dcterms:W3CDTF">2014-10-03T00:00:41Z</dcterms:created>
  <dcterms:modified xsi:type="dcterms:W3CDTF">2014-10-03T10:30:20Z</dcterms:modified>
</cp:coreProperties>
</file>