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99" r:id="rId4"/>
    <p:sldId id="320" r:id="rId5"/>
    <p:sldId id="321" r:id="rId6"/>
    <p:sldId id="322" r:id="rId7"/>
    <p:sldId id="323" r:id="rId8"/>
    <p:sldId id="324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19" r:id="rId18"/>
    <p:sldId id="338" r:id="rId19"/>
    <p:sldId id="339" r:id="rId20"/>
    <p:sldId id="340" r:id="rId21"/>
    <p:sldId id="271" r:id="rId22"/>
    <p:sldId id="341" r:id="rId23"/>
    <p:sldId id="33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5050"/>
    <a:srgbClr val="0E4B91"/>
    <a:srgbClr val="18548A"/>
    <a:srgbClr val="15538C"/>
    <a:srgbClr val="0B2F49"/>
    <a:srgbClr val="092F4B"/>
    <a:srgbClr val="A1472D"/>
    <a:srgbClr val="A34729"/>
    <a:srgbClr val="B87137"/>
    <a:srgbClr val="BA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4" autoAdjust="0"/>
    <p:restoredTop sz="74775" autoAdjust="0"/>
  </p:normalViewPr>
  <p:slideViewPr>
    <p:cSldViewPr snapToGrid="0" snapToObjects="1">
      <p:cViewPr>
        <p:scale>
          <a:sx n="60" d="100"/>
          <a:sy n="60" d="100"/>
        </p:scale>
        <p:origin x="2007" y="408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78D19-B8D9-B646-8DBF-FD3E671AD813}" type="doc">
      <dgm:prSet loTypeId="urn:microsoft.com/office/officeart/2005/8/layout/hProcess3" loCatId="" qsTypeId="urn:microsoft.com/office/officeart/2005/8/quickstyle/simple1" qsCatId="simple" csTypeId="urn:microsoft.com/office/officeart/2005/8/colors/accent6_4" csCatId="accent6" phldr="1"/>
      <dgm:spPr/>
    </dgm:pt>
    <dgm:pt modelId="{68926F2F-D4CA-D045-88AA-944E1ECACB4A}">
      <dgm:prSet phldrT="[Text]"/>
      <dgm:spPr/>
      <dgm:t>
        <a:bodyPr/>
        <a:lstStyle/>
        <a:p>
          <a:r>
            <a:t> </a:t>
          </a:r>
          <a:endParaRPr lang="ru-RU" dirty="0"/>
        </a:p>
      </dgm:t>
    </dgm:pt>
    <dgm:pt modelId="{32024B9E-D170-5349-B6CE-A0F1465A155D}" type="parTrans" cxnId="{FE29699F-3F99-574F-A925-0E00B80192F2}">
      <dgm:prSet/>
      <dgm:spPr/>
      <dgm:t>
        <a:bodyPr/>
        <a:lstStyle/>
        <a:p>
          <a:endParaRPr lang="en-US"/>
        </a:p>
      </dgm:t>
    </dgm:pt>
    <dgm:pt modelId="{67AA8924-0EAD-A540-B5D2-CCB269A2418C}" type="sibTrans" cxnId="{FE29699F-3F99-574F-A925-0E00B80192F2}">
      <dgm:prSet/>
      <dgm:spPr/>
      <dgm:t>
        <a:bodyPr/>
        <a:lstStyle/>
        <a:p>
          <a:endParaRPr lang="en-US"/>
        </a:p>
      </dgm:t>
    </dgm:pt>
    <dgm:pt modelId="{E7711A3B-7AA1-F546-B9F8-54DBC86E93FC}">
      <dgm:prSet phldrT="[Text]"/>
      <dgm:spPr/>
      <dgm:t>
        <a:bodyPr/>
        <a:lstStyle/>
        <a:p>
          <a:r>
            <a:t> </a:t>
          </a:r>
          <a:endParaRPr lang="ru-RU" dirty="0"/>
        </a:p>
      </dgm:t>
    </dgm:pt>
    <dgm:pt modelId="{74820F6A-3601-C844-9382-8008B2029BF0}" type="parTrans" cxnId="{14A1250E-C9F5-7F4D-A631-6D8566986DF9}">
      <dgm:prSet/>
      <dgm:spPr/>
      <dgm:t>
        <a:bodyPr/>
        <a:lstStyle/>
        <a:p>
          <a:endParaRPr lang="en-US"/>
        </a:p>
      </dgm:t>
    </dgm:pt>
    <dgm:pt modelId="{7C6D37D4-0F6E-A843-98EC-78755EFF9802}" type="sibTrans" cxnId="{14A1250E-C9F5-7F4D-A631-6D8566986DF9}">
      <dgm:prSet/>
      <dgm:spPr/>
      <dgm:t>
        <a:bodyPr/>
        <a:lstStyle/>
        <a:p>
          <a:endParaRPr lang="en-US"/>
        </a:p>
      </dgm:t>
    </dgm:pt>
    <dgm:pt modelId="{79EC108A-006E-E344-9E53-68122F88DA47}">
      <dgm:prSet phldrT="[Text]"/>
      <dgm:spPr/>
      <dgm:t>
        <a:bodyPr/>
        <a:lstStyle/>
        <a:p>
          <a:r>
            <a:t> </a:t>
          </a:r>
          <a:endParaRPr lang="ru-RU" dirty="0"/>
        </a:p>
      </dgm:t>
    </dgm:pt>
    <dgm:pt modelId="{E8C05671-55E3-1640-88BE-AD4DF5A3F598}" type="parTrans" cxnId="{75FC61AA-C07F-B940-AA21-69EFBF77E7A8}">
      <dgm:prSet/>
      <dgm:spPr/>
      <dgm:t>
        <a:bodyPr/>
        <a:lstStyle/>
        <a:p>
          <a:endParaRPr lang="en-US"/>
        </a:p>
      </dgm:t>
    </dgm:pt>
    <dgm:pt modelId="{68F6F77A-8739-F547-B814-F6F832421E89}" type="sibTrans" cxnId="{75FC61AA-C07F-B940-AA21-69EFBF77E7A8}">
      <dgm:prSet/>
      <dgm:spPr/>
      <dgm:t>
        <a:bodyPr/>
        <a:lstStyle/>
        <a:p>
          <a:endParaRPr lang="en-US"/>
        </a:p>
      </dgm:t>
    </dgm:pt>
    <dgm:pt modelId="{72EFB7E4-4238-CD41-9004-9E77CD3D8FED}" type="pres">
      <dgm:prSet presAssocID="{F0878D19-B8D9-B646-8DBF-FD3E671AD813}" presName="Name0" presStyleCnt="0">
        <dgm:presLayoutVars>
          <dgm:dir/>
          <dgm:animLvl val="lvl"/>
          <dgm:resizeHandles val="exact"/>
        </dgm:presLayoutVars>
      </dgm:prSet>
      <dgm:spPr/>
    </dgm:pt>
    <dgm:pt modelId="{E011B0DF-B4AC-D94C-B1AD-F4C50DC1D45B}" type="pres">
      <dgm:prSet presAssocID="{F0878D19-B8D9-B646-8DBF-FD3E671AD813}" presName="dummy" presStyleCnt="0"/>
      <dgm:spPr/>
    </dgm:pt>
    <dgm:pt modelId="{4F145630-3569-1F47-99A5-B12FD23E93F1}" type="pres">
      <dgm:prSet presAssocID="{F0878D19-B8D9-B646-8DBF-FD3E671AD813}" presName="linH" presStyleCnt="0"/>
      <dgm:spPr/>
    </dgm:pt>
    <dgm:pt modelId="{81712F73-1108-0D4C-BA07-4B786DBFA32F}" type="pres">
      <dgm:prSet presAssocID="{F0878D19-B8D9-B646-8DBF-FD3E671AD813}" presName="padding1" presStyleCnt="0"/>
      <dgm:spPr/>
    </dgm:pt>
    <dgm:pt modelId="{E38469B6-BFC6-344B-9562-F2C81177116E}" type="pres">
      <dgm:prSet presAssocID="{68926F2F-D4CA-D045-88AA-944E1ECACB4A}" presName="linV" presStyleCnt="0"/>
      <dgm:spPr/>
    </dgm:pt>
    <dgm:pt modelId="{7E39D7D3-0198-1441-BBC6-0DCEEC774C43}" type="pres">
      <dgm:prSet presAssocID="{68926F2F-D4CA-D045-88AA-944E1ECACB4A}" presName="spVertical1" presStyleCnt="0"/>
      <dgm:spPr/>
    </dgm:pt>
    <dgm:pt modelId="{31CA2328-B504-BF4C-B920-EC1046706D90}" type="pres">
      <dgm:prSet presAssocID="{68926F2F-D4CA-D045-88AA-944E1ECACB4A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216594A-ED76-BD44-A123-6A6B95CCB706}" type="pres">
      <dgm:prSet presAssocID="{68926F2F-D4CA-D045-88AA-944E1ECACB4A}" presName="spVertical2" presStyleCnt="0"/>
      <dgm:spPr/>
    </dgm:pt>
    <dgm:pt modelId="{67256CD2-644C-CD47-863F-3F090EF6B0AB}" type="pres">
      <dgm:prSet presAssocID="{68926F2F-D4CA-D045-88AA-944E1ECACB4A}" presName="spVertical3" presStyleCnt="0"/>
      <dgm:spPr/>
    </dgm:pt>
    <dgm:pt modelId="{180272CC-BEC5-A944-BE30-FA88C11DF964}" type="pres">
      <dgm:prSet presAssocID="{67AA8924-0EAD-A540-B5D2-CCB269A2418C}" presName="space" presStyleCnt="0"/>
      <dgm:spPr/>
    </dgm:pt>
    <dgm:pt modelId="{9F50D9FE-E86A-8748-86A5-66AA09B3A3A3}" type="pres">
      <dgm:prSet presAssocID="{E7711A3B-7AA1-F546-B9F8-54DBC86E93FC}" presName="linV" presStyleCnt="0"/>
      <dgm:spPr/>
    </dgm:pt>
    <dgm:pt modelId="{432C2F8E-A376-0C48-ADB4-B7C39644DB73}" type="pres">
      <dgm:prSet presAssocID="{E7711A3B-7AA1-F546-B9F8-54DBC86E93FC}" presName="spVertical1" presStyleCnt="0"/>
      <dgm:spPr/>
    </dgm:pt>
    <dgm:pt modelId="{69097F6E-A0BB-4848-AE8E-6055C46DD653}" type="pres">
      <dgm:prSet presAssocID="{E7711A3B-7AA1-F546-B9F8-54DBC86E93FC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D5BF917-223D-A247-B069-CE6696833843}" type="pres">
      <dgm:prSet presAssocID="{E7711A3B-7AA1-F546-B9F8-54DBC86E93FC}" presName="spVertical2" presStyleCnt="0"/>
      <dgm:spPr/>
    </dgm:pt>
    <dgm:pt modelId="{C71C0F4D-63CE-7D49-B024-65A2A6FD5E65}" type="pres">
      <dgm:prSet presAssocID="{E7711A3B-7AA1-F546-B9F8-54DBC86E93FC}" presName="spVertical3" presStyleCnt="0"/>
      <dgm:spPr/>
    </dgm:pt>
    <dgm:pt modelId="{2CCDB01C-BE17-6A4F-A74A-6EF22B5EED6A}" type="pres">
      <dgm:prSet presAssocID="{7C6D37D4-0F6E-A843-98EC-78755EFF9802}" presName="space" presStyleCnt="0"/>
      <dgm:spPr/>
    </dgm:pt>
    <dgm:pt modelId="{46E9A2E9-C0FB-C94F-AF95-029FDF45E68D}" type="pres">
      <dgm:prSet presAssocID="{79EC108A-006E-E344-9E53-68122F88DA47}" presName="linV" presStyleCnt="0"/>
      <dgm:spPr/>
    </dgm:pt>
    <dgm:pt modelId="{92B4072B-B043-C648-A13A-C44720EC5BBE}" type="pres">
      <dgm:prSet presAssocID="{79EC108A-006E-E344-9E53-68122F88DA47}" presName="spVertical1" presStyleCnt="0"/>
      <dgm:spPr/>
    </dgm:pt>
    <dgm:pt modelId="{6DD4BB3D-3F60-9042-9465-BAECB141BF29}" type="pres">
      <dgm:prSet presAssocID="{79EC108A-006E-E344-9E53-68122F88DA47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F81AA17-38F5-2F43-AE05-272F9223CB45}" type="pres">
      <dgm:prSet presAssocID="{79EC108A-006E-E344-9E53-68122F88DA47}" presName="spVertical2" presStyleCnt="0"/>
      <dgm:spPr/>
    </dgm:pt>
    <dgm:pt modelId="{EFBD5CE0-5451-4646-B22D-E52B34CCA6B6}" type="pres">
      <dgm:prSet presAssocID="{79EC108A-006E-E344-9E53-68122F88DA47}" presName="spVertical3" presStyleCnt="0"/>
      <dgm:spPr/>
    </dgm:pt>
    <dgm:pt modelId="{5D611739-9EF7-3540-B5FF-38973F346338}" type="pres">
      <dgm:prSet presAssocID="{F0878D19-B8D9-B646-8DBF-FD3E671AD813}" presName="padding2" presStyleCnt="0"/>
      <dgm:spPr/>
    </dgm:pt>
    <dgm:pt modelId="{24FBE2BC-9E37-114E-82EC-3F2C8CCDECE4}" type="pres">
      <dgm:prSet presAssocID="{F0878D19-B8D9-B646-8DBF-FD3E671AD813}" presName="negArrow" presStyleCnt="0"/>
      <dgm:spPr/>
    </dgm:pt>
    <dgm:pt modelId="{2BBF23B5-C820-6A4E-8513-14482FDBCF41}" type="pres">
      <dgm:prSet presAssocID="{F0878D19-B8D9-B646-8DBF-FD3E671AD813}" presName="backgroundArrow" presStyleLbl="node1" presStyleIdx="0" presStyleCnt="1" custLinFactNeighborY="1907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75FC61AA-C07F-B940-AA21-69EFBF77E7A8}" srcId="{F0878D19-B8D9-B646-8DBF-FD3E671AD813}" destId="{79EC108A-006E-E344-9E53-68122F88DA47}" srcOrd="2" destOrd="0" parTransId="{E8C05671-55E3-1640-88BE-AD4DF5A3F598}" sibTransId="{68F6F77A-8739-F547-B814-F6F832421E89}"/>
    <dgm:cxn modelId="{FE29699F-3F99-574F-A925-0E00B80192F2}" srcId="{F0878D19-B8D9-B646-8DBF-FD3E671AD813}" destId="{68926F2F-D4CA-D045-88AA-944E1ECACB4A}" srcOrd="0" destOrd="0" parTransId="{32024B9E-D170-5349-B6CE-A0F1465A155D}" sibTransId="{67AA8924-0EAD-A540-B5D2-CCB269A2418C}"/>
    <dgm:cxn modelId="{5A26DFB2-751C-9D4B-82F1-08754DB37709}" type="presOf" srcId="{F0878D19-B8D9-B646-8DBF-FD3E671AD813}" destId="{72EFB7E4-4238-CD41-9004-9E77CD3D8FED}" srcOrd="0" destOrd="0" presId="urn:microsoft.com/office/officeart/2005/8/layout/hProcess3"/>
    <dgm:cxn modelId="{3772AEE5-1DC4-FB48-8B5C-291352CB69FB}" type="presOf" srcId="{79EC108A-006E-E344-9E53-68122F88DA47}" destId="{6DD4BB3D-3F60-9042-9465-BAECB141BF29}" srcOrd="0" destOrd="0" presId="urn:microsoft.com/office/officeart/2005/8/layout/hProcess3"/>
    <dgm:cxn modelId="{6DEC91FC-B6D5-CE40-B0F7-3CB22584689E}" type="presOf" srcId="{68926F2F-D4CA-D045-88AA-944E1ECACB4A}" destId="{31CA2328-B504-BF4C-B920-EC1046706D90}" srcOrd="0" destOrd="0" presId="urn:microsoft.com/office/officeart/2005/8/layout/hProcess3"/>
    <dgm:cxn modelId="{E663F3A0-D3F6-0B49-8716-E45A2CD96B35}" type="presOf" srcId="{E7711A3B-7AA1-F546-B9F8-54DBC86E93FC}" destId="{69097F6E-A0BB-4848-AE8E-6055C46DD653}" srcOrd="0" destOrd="0" presId="urn:microsoft.com/office/officeart/2005/8/layout/hProcess3"/>
    <dgm:cxn modelId="{14A1250E-C9F5-7F4D-A631-6D8566986DF9}" srcId="{F0878D19-B8D9-B646-8DBF-FD3E671AD813}" destId="{E7711A3B-7AA1-F546-B9F8-54DBC86E93FC}" srcOrd="1" destOrd="0" parTransId="{74820F6A-3601-C844-9382-8008B2029BF0}" sibTransId="{7C6D37D4-0F6E-A843-98EC-78755EFF9802}"/>
    <dgm:cxn modelId="{E1AAC086-88D7-9344-B54B-2D14B137D53C}" type="presParOf" srcId="{72EFB7E4-4238-CD41-9004-9E77CD3D8FED}" destId="{E011B0DF-B4AC-D94C-B1AD-F4C50DC1D45B}" srcOrd="0" destOrd="0" presId="urn:microsoft.com/office/officeart/2005/8/layout/hProcess3"/>
    <dgm:cxn modelId="{450029E3-DC97-1C46-AB92-B49C387EDBE3}" type="presParOf" srcId="{72EFB7E4-4238-CD41-9004-9E77CD3D8FED}" destId="{4F145630-3569-1F47-99A5-B12FD23E93F1}" srcOrd="1" destOrd="0" presId="urn:microsoft.com/office/officeart/2005/8/layout/hProcess3"/>
    <dgm:cxn modelId="{D7D50957-8E3D-7A44-B4C5-C40674C6A953}" type="presParOf" srcId="{4F145630-3569-1F47-99A5-B12FD23E93F1}" destId="{81712F73-1108-0D4C-BA07-4B786DBFA32F}" srcOrd="0" destOrd="0" presId="urn:microsoft.com/office/officeart/2005/8/layout/hProcess3"/>
    <dgm:cxn modelId="{0F071543-55D4-614F-8613-E2BFB741DB33}" type="presParOf" srcId="{4F145630-3569-1F47-99A5-B12FD23E93F1}" destId="{E38469B6-BFC6-344B-9562-F2C81177116E}" srcOrd="1" destOrd="0" presId="urn:microsoft.com/office/officeart/2005/8/layout/hProcess3"/>
    <dgm:cxn modelId="{B65764B7-49EA-7F49-A6E3-75D940B26767}" type="presParOf" srcId="{E38469B6-BFC6-344B-9562-F2C81177116E}" destId="{7E39D7D3-0198-1441-BBC6-0DCEEC774C43}" srcOrd="0" destOrd="0" presId="urn:microsoft.com/office/officeart/2005/8/layout/hProcess3"/>
    <dgm:cxn modelId="{569F6013-AB32-E146-B032-533EE539DC27}" type="presParOf" srcId="{E38469B6-BFC6-344B-9562-F2C81177116E}" destId="{31CA2328-B504-BF4C-B920-EC1046706D90}" srcOrd="1" destOrd="0" presId="urn:microsoft.com/office/officeart/2005/8/layout/hProcess3"/>
    <dgm:cxn modelId="{A5E22D89-A3C5-494C-AECF-0049CEB453FB}" type="presParOf" srcId="{E38469B6-BFC6-344B-9562-F2C81177116E}" destId="{A216594A-ED76-BD44-A123-6A6B95CCB706}" srcOrd="2" destOrd="0" presId="urn:microsoft.com/office/officeart/2005/8/layout/hProcess3"/>
    <dgm:cxn modelId="{2F4A0CB4-17DC-B241-9757-BB2771EC31C1}" type="presParOf" srcId="{E38469B6-BFC6-344B-9562-F2C81177116E}" destId="{67256CD2-644C-CD47-863F-3F090EF6B0AB}" srcOrd="3" destOrd="0" presId="urn:microsoft.com/office/officeart/2005/8/layout/hProcess3"/>
    <dgm:cxn modelId="{F1C27774-A180-3848-8C42-BEB5D1B2A420}" type="presParOf" srcId="{4F145630-3569-1F47-99A5-B12FD23E93F1}" destId="{180272CC-BEC5-A944-BE30-FA88C11DF964}" srcOrd="2" destOrd="0" presId="urn:microsoft.com/office/officeart/2005/8/layout/hProcess3"/>
    <dgm:cxn modelId="{17B081BB-15AC-004C-8EBD-6EDF5F011417}" type="presParOf" srcId="{4F145630-3569-1F47-99A5-B12FD23E93F1}" destId="{9F50D9FE-E86A-8748-86A5-66AA09B3A3A3}" srcOrd="3" destOrd="0" presId="urn:microsoft.com/office/officeart/2005/8/layout/hProcess3"/>
    <dgm:cxn modelId="{52B6537C-D67D-9B40-9256-1618E7ADA3A0}" type="presParOf" srcId="{9F50D9FE-E86A-8748-86A5-66AA09B3A3A3}" destId="{432C2F8E-A376-0C48-ADB4-B7C39644DB73}" srcOrd="0" destOrd="0" presId="urn:microsoft.com/office/officeart/2005/8/layout/hProcess3"/>
    <dgm:cxn modelId="{F08899A4-6E90-3F4D-ABAE-98B9AF4E618C}" type="presParOf" srcId="{9F50D9FE-E86A-8748-86A5-66AA09B3A3A3}" destId="{69097F6E-A0BB-4848-AE8E-6055C46DD653}" srcOrd="1" destOrd="0" presId="urn:microsoft.com/office/officeart/2005/8/layout/hProcess3"/>
    <dgm:cxn modelId="{27D9AAAB-DFD0-1D49-A8B3-7CBDF8B9BCAD}" type="presParOf" srcId="{9F50D9FE-E86A-8748-86A5-66AA09B3A3A3}" destId="{3D5BF917-223D-A247-B069-CE6696833843}" srcOrd="2" destOrd="0" presId="urn:microsoft.com/office/officeart/2005/8/layout/hProcess3"/>
    <dgm:cxn modelId="{CB7B435A-B492-884E-8011-3ED5CD4B64E7}" type="presParOf" srcId="{9F50D9FE-E86A-8748-86A5-66AA09B3A3A3}" destId="{C71C0F4D-63CE-7D49-B024-65A2A6FD5E65}" srcOrd="3" destOrd="0" presId="urn:microsoft.com/office/officeart/2005/8/layout/hProcess3"/>
    <dgm:cxn modelId="{624DDBB2-B7CC-4740-B703-6BDD28354EEB}" type="presParOf" srcId="{4F145630-3569-1F47-99A5-B12FD23E93F1}" destId="{2CCDB01C-BE17-6A4F-A74A-6EF22B5EED6A}" srcOrd="4" destOrd="0" presId="urn:microsoft.com/office/officeart/2005/8/layout/hProcess3"/>
    <dgm:cxn modelId="{08D9F882-B15E-7546-8D4C-B16A2FFDDFD5}" type="presParOf" srcId="{4F145630-3569-1F47-99A5-B12FD23E93F1}" destId="{46E9A2E9-C0FB-C94F-AF95-029FDF45E68D}" srcOrd="5" destOrd="0" presId="urn:microsoft.com/office/officeart/2005/8/layout/hProcess3"/>
    <dgm:cxn modelId="{9CC443E8-5BA4-E548-9715-EA235E771E6F}" type="presParOf" srcId="{46E9A2E9-C0FB-C94F-AF95-029FDF45E68D}" destId="{92B4072B-B043-C648-A13A-C44720EC5BBE}" srcOrd="0" destOrd="0" presId="urn:microsoft.com/office/officeart/2005/8/layout/hProcess3"/>
    <dgm:cxn modelId="{50DE409B-C3BC-AA43-B3D5-C35A2C0A3500}" type="presParOf" srcId="{46E9A2E9-C0FB-C94F-AF95-029FDF45E68D}" destId="{6DD4BB3D-3F60-9042-9465-BAECB141BF29}" srcOrd="1" destOrd="0" presId="urn:microsoft.com/office/officeart/2005/8/layout/hProcess3"/>
    <dgm:cxn modelId="{3B6C580A-DC6A-8A46-8309-C19CE73EE9CB}" type="presParOf" srcId="{46E9A2E9-C0FB-C94F-AF95-029FDF45E68D}" destId="{2F81AA17-38F5-2F43-AE05-272F9223CB45}" srcOrd="2" destOrd="0" presId="urn:microsoft.com/office/officeart/2005/8/layout/hProcess3"/>
    <dgm:cxn modelId="{065236FB-50F1-CF47-82F1-ACA8B792BBD5}" type="presParOf" srcId="{46E9A2E9-C0FB-C94F-AF95-029FDF45E68D}" destId="{EFBD5CE0-5451-4646-B22D-E52B34CCA6B6}" srcOrd="3" destOrd="0" presId="urn:microsoft.com/office/officeart/2005/8/layout/hProcess3"/>
    <dgm:cxn modelId="{8A5924EC-9242-E64B-9BEB-68F5B9388855}" type="presParOf" srcId="{4F145630-3569-1F47-99A5-B12FD23E93F1}" destId="{5D611739-9EF7-3540-B5FF-38973F346338}" srcOrd="6" destOrd="0" presId="urn:microsoft.com/office/officeart/2005/8/layout/hProcess3"/>
    <dgm:cxn modelId="{BF094E23-0ABD-D74E-A888-7130844C8990}" type="presParOf" srcId="{4F145630-3569-1F47-99A5-B12FD23E93F1}" destId="{24FBE2BC-9E37-114E-82EC-3F2C8CCDECE4}" srcOrd="7" destOrd="0" presId="urn:microsoft.com/office/officeart/2005/8/layout/hProcess3"/>
    <dgm:cxn modelId="{7142E01A-89FA-D44A-9A9F-63BA6E98B694}" type="presParOf" srcId="{4F145630-3569-1F47-99A5-B12FD23E93F1}" destId="{2BBF23B5-C820-6A4E-8513-14482FDBCF41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78D19-B8D9-B646-8DBF-FD3E671AD813}" type="doc">
      <dgm:prSet loTypeId="urn:microsoft.com/office/officeart/2005/8/layout/hProcess3" loCatId="" qsTypeId="urn:microsoft.com/office/officeart/2005/8/quickstyle/simple1" qsCatId="simple" csTypeId="urn:microsoft.com/office/officeart/2005/8/colors/accent6_4" csCatId="accent6" phldr="1"/>
      <dgm:spPr/>
    </dgm:pt>
    <dgm:pt modelId="{68926F2F-D4CA-D045-88AA-944E1ECACB4A}">
      <dgm:prSet phldrT="[Text]"/>
      <dgm:spPr/>
      <dgm:t>
        <a:bodyPr/>
        <a:lstStyle/>
        <a:p>
          <a:r>
            <a:t> </a:t>
          </a:r>
          <a:endParaRPr lang="ru-RU" dirty="0"/>
        </a:p>
      </dgm:t>
    </dgm:pt>
    <dgm:pt modelId="{32024B9E-D170-5349-B6CE-A0F1465A155D}" type="parTrans" cxnId="{FE29699F-3F99-574F-A925-0E00B80192F2}">
      <dgm:prSet/>
      <dgm:spPr/>
      <dgm:t>
        <a:bodyPr/>
        <a:lstStyle/>
        <a:p>
          <a:endParaRPr lang="en-US"/>
        </a:p>
      </dgm:t>
    </dgm:pt>
    <dgm:pt modelId="{67AA8924-0EAD-A540-B5D2-CCB269A2418C}" type="sibTrans" cxnId="{FE29699F-3F99-574F-A925-0E00B80192F2}">
      <dgm:prSet/>
      <dgm:spPr/>
      <dgm:t>
        <a:bodyPr/>
        <a:lstStyle/>
        <a:p>
          <a:endParaRPr lang="en-US"/>
        </a:p>
      </dgm:t>
    </dgm:pt>
    <dgm:pt modelId="{E7711A3B-7AA1-F546-B9F8-54DBC86E93FC}">
      <dgm:prSet phldrT="[Text]"/>
      <dgm:spPr/>
      <dgm:t>
        <a:bodyPr/>
        <a:lstStyle/>
        <a:p>
          <a:r>
            <a:t> </a:t>
          </a:r>
          <a:endParaRPr lang="ru-RU" dirty="0"/>
        </a:p>
      </dgm:t>
    </dgm:pt>
    <dgm:pt modelId="{74820F6A-3601-C844-9382-8008B2029BF0}" type="parTrans" cxnId="{14A1250E-C9F5-7F4D-A631-6D8566986DF9}">
      <dgm:prSet/>
      <dgm:spPr/>
      <dgm:t>
        <a:bodyPr/>
        <a:lstStyle/>
        <a:p>
          <a:endParaRPr lang="en-US"/>
        </a:p>
      </dgm:t>
    </dgm:pt>
    <dgm:pt modelId="{7C6D37D4-0F6E-A843-98EC-78755EFF9802}" type="sibTrans" cxnId="{14A1250E-C9F5-7F4D-A631-6D8566986DF9}">
      <dgm:prSet/>
      <dgm:spPr/>
      <dgm:t>
        <a:bodyPr/>
        <a:lstStyle/>
        <a:p>
          <a:endParaRPr lang="en-US"/>
        </a:p>
      </dgm:t>
    </dgm:pt>
    <dgm:pt modelId="{79EC108A-006E-E344-9E53-68122F88DA47}">
      <dgm:prSet phldrT="[Text]"/>
      <dgm:spPr/>
      <dgm:t>
        <a:bodyPr/>
        <a:lstStyle/>
        <a:p>
          <a:r>
            <a:t> </a:t>
          </a:r>
          <a:endParaRPr lang="ru-RU" dirty="0"/>
        </a:p>
      </dgm:t>
    </dgm:pt>
    <dgm:pt modelId="{E8C05671-55E3-1640-88BE-AD4DF5A3F598}" type="parTrans" cxnId="{75FC61AA-C07F-B940-AA21-69EFBF77E7A8}">
      <dgm:prSet/>
      <dgm:spPr/>
      <dgm:t>
        <a:bodyPr/>
        <a:lstStyle/>
        <a:p>
          <a:endParaRPr lang="en-US"/>
        </a:p>
      </dgm:t>
    </dgm:pt>
    <dgm:pt modelId="{68F6F77A-8739-F547-B814-F6F832421E89}" type="sibTrans" cxnId="{75FC61AA-C07F-B940-AA21-69EFBF77E7A8}">
      <dgm:prSet/>
      <dgm:spPr/>
      <dgm:t>
        <a:bodyPr/>
        <a:lstStyle/>
        <a:p>
          <a:endParaRPr lang="en-US"/>
        </a:p>
      </dgm:t>
    </dgm:pt>
    <dgm:pt modelId="{72EFB7E4-4238-CD41-9004-9E77CD3D8FED}" type="pres">
      <dgm:prSet presAssocID="{F0878D19-B8D9-B646-8DBF-FD3E671AD813}" presName="Name0" presStyleCnt="0">
        <dgm:presLayoutVars>
          <dgm:dir/>
          <dgm:animLvl val="lvl"/>
          <dgm:resizeHandles val="exact"/>
        </dgm:presLayoutVars>
      </dgm:prSet>
      <dgm:spPr/>
    </dgm:pt>
    <dgm:pt modelId="{E011B0DF-B4AC-D94C-B1AD-F4C50DC1D45B}" type="pres">
      <dgm:prSet presAssocID="{F0878D19-B8D9-B646-8DBF-FD3E671AD813}" presName="dummy" presStyleCnt="0"/>
      <dgm:spPr/>
    </dgm:pt>
    <dgm:pt modelId="{4F145630-3569-1F47-99A5-B12FD23E93F1}" type="pres">
      <dgm:prSet presAssocID="{F0878D19-B8D9-B646-8DBF-FD3E671AD813}" presName="linH" presStyleCnt="0"/>
      <dgm:spPr/>
    </dgm:pt>
    <dgm:pt modelId="{81712F73-1108-0D4C-BA07-4B786DBFA32F}" type="pres">
      <dgm:prSet presAssocID="{F0878D19-B8D9-B646-8DBF-FD3E671AD813}" presName="padding1" presStyleCnt="0"/>
      <dgm:spPr/>
    </dgm:pt>
    <dgm:pt modelId="{E38469B6-BFC6-344B-9562-F2C81177116E}" type="pres">
      <dgm:prSet presAssocID="{68926F2F-D4CA-D045-88AA-944E1ECACB4A}" presName="linV" presStyleCnt="0"/>
      <dgm:spPr/>
    </dgm:pt>
    <dgm:pt modelId="{7E39D7D3-0198-1441-BBC6-0DCEEC774C43}" type="pres">
      <dgm:prSet presAssocID="{68926F2F-D4CA-D045-88AA-944E1ECACB4A}" presName="spVertical1" presStyleCnt="0"/>
      <dgm:spPr/>
    </dgm:pt>
    <dgm:pt modelId="{31CA2328-B504-BF4C-B920-EC1046706D90}" type="pres">
      <dgm:prSet presAssocID="{68926F2F-D4CA-D045-88AA-944E1ECACB4A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216594A-ED76-BD44-A123-6A6B95CCB706}" type="pres">
      <dgm:prSet presAssocID="{68926F2F-D4CA-D045-88AA-944E1ECACB4A}" presName="spVertical2" presStyleCnt="0"/>
      <dgm:spPr/>
    </dgm:pt>
    <dgm:pt modelId="{67256CD2-644C-CD47-863F-3F090EF6B0AB}" type="pres">
      <dgm:prSet presAssocID="{68926F2F-D4CA-D045-88AA-944E1ECACB4A}" presName="spVertical3" presStyleCnt="0"/>
      <dgm:spPr/>
    </dgm:pt>
    <dgm:pt modelId="{180272CC-BEC5-A944-BE30-FA88C11DF964}" type="pres">
      <dgm:prSet presAssocID="{67AA8924-0EAD-A540-B5D2-CCB269A2418C}" presName="space" presStyleCnt="0"/>
      <dgm:spPr/>
    </dgm:pt>
    <dgm:pt modelId="{9F50D9FE-E86A-8748-86A5-66AA09B3A3A3}" type="pres">
      <dgm:prSet presAssocID="{E7711A3B-7AA1-F546-B9F8-54DBC86E93FC}" presName="linV" presStyleCnt="0"/>
      <dgm:spPr/>
    </dgm:pt>
    <dgm:pt modelId="{432C2F8E-A376-0C48-ADB4-B7C39644DB73}" type="pres">
      <dgm:prSet presAssocID="{E7711A3B-7AA1-F546-B9F8-54DBC86E93FC}" presName="spVertical1" presStyleCnt="0"/>
      <dgm:spPr/>
    </dgm:pt>
    <dgm:pt modelId="{69097F6E-A0BB-4848-AE8E-6055C46DD653}" type="pres">
      <dgm:prSet presAssocID="{E7711A3B-7AA1-F546-B9F8-54DBC86E93FC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D5BF917-223D-A247-B069-CE6696833843}" type="pres">
      <dgm:prSet presAssocID="{E7711A3B-7AA1-F546-B9F8-54DBC86E93FC}" presName="spVertical2" presStyleCnt="0"/>
      <dgm:spPr/>
    </dgm:pt>
    <dgm:pt modelId="{C71C0F4D-63CE-7D49-B024-65A2A6FD5E65}" type="pres">
      <dgm:prSet presAssocID="{E7711A3B-7AA1-F546-B9F8-54DBC86E93FC}" presName="spVertical3" presStyleCnt="0"/>
      <dgm:spPr/>
    </dgm:pt>
    <dgm:pt modelId="{2CCDB01C-BE17-6A4F-A74A-6EF22B5EED6A}" type="pres">
      <dgm:prSet presAssocID="{7C6D37D4-0F6E-A843-98EC-78755EFF9802}" presName="space" presStyleCnt="0"/>
      <dgm:spPr/>
    </dgm:pt>
    <dgm:pt modelId="{46E9A2E9-C0FB-C94F-AF95-029FDF45E68D}" type="pres">
      <dgm:prSet presAssocID="{79EC108A-006E-E344-9E53-68122F88DA47}" presName="linV" presStyleCnt="0"/>
      <dgm:spPr/>
    </dgm:pt>
    <dgm:pt modelId="{92B4072B-B043-C648-A13A-C44720EC5BBE}" type="pres">
      <dgm:prSet presAssocID="{79EC108A-006E-E344-9E53-68122F88DA47}" presName="spVertical1" presStyleCnt="0"/>
      <dgm:spPr/>
    </dgm:pt>
    <dgm:pt modelId="{6DD4BB3D-3F60-9042-9465-BAECB141BF29}" type="pres">
      <dgm:prSet presAssocID="{79EC108A-006E-E344-9E53-68122F88DA47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F81AA17-38F5-2F43-AE05-272F9223CB45}" type="pres">
      <dgm:prSet presAssocID="{79EC108A-006E-E344-9E53-68122F88DA47}" presName="spVertical2" presStyleCnt="0"/>
      <dgm:spPr/>
    </dgm:pt>
    <dgm:pt modelId="{EFBD5CE0-5451-4646-B22D-E52B34CCA6B6}" type="pres">
      <dgm:prSet presAssocID="{79EC108A-006E-E344-9E53-68122F88DA47}" presName="spVertical3" presStyleCnt="0"/>
      <dgm:spPr/>
    </dgm:pt>
    <dgm:pt modelId="{5D611739-9EF7-3540-B5FF-38973F346338}" type="pres">
      <dgm:prSet presAssocID="{F0878D19-B8D9-B646-8DBF-FD3E671AD813}" presName="padding2" presStyleCnt="0"/>
      <dgm:spPr/>
    </dgm:pt>
    <dgm:pt modelId="{24FBE2BC-9E37-114E-82EC-3F2C8CCDECE4}" type="pres">
      <dgm:prSet presAssocID="{F0878D19-B8D9-B646-8DBF-FD3E671AD813}" presName="negArrow" presStyleCnt="0"/>
      <dgm:spPr/>
    </dgm:pt>
    <dgm:pt modelId="{2BBF23B5-C820-6A4E-8513-14482FDBCF41}" type="pres">
      <dgm:prSet presAssocID="{F0878D19-B8D9-B646-8DBF-FD3E671AD813}" presName="backgroundArrow" presStyleLbl="node1" presStyleIdx="0" presStyleCnt="1" custLinFactNeighborY="23268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2">
              <a:lumMod val="50000"/>
            </a:schemeClr>
          </a:solidFill>
        </a:ln>
      </dgm:spPr>
    </dgm:pt>
  </dgm:ptLst>
  <dgm:cxnLst>
    <dgm:cxn modelId="{FE29699F-3F99-574F-A925-0E00B80192F2}" srcId="{F0878D19-B8D9-B646-8DBF-FD3E671AD813}" destId="{68926F2F-D4CA-D045-88AA-944E1ECACB4A}" srcOrd="0" destOrd="0" parTransId="{32024B9E-D170-5349-B6CE-A0F1465A155D}" sibTransId="{67AA8924-0EAD-A540-B5D2-CCB269A2418C}"/>
    <dgm:cxn modelId="{FF087019-8BBC-FE45-8B76-3BD314A9E385}" type="presOf" srcId="{F0878D19-B8D9-B646-8DBF-FD3E671AD813}" destId="{72EFB7E4-4238-CD41-9004-9E77CD3D8FED}" srcOrd="0" destOrd="0" presId="urn:microsoft.com/office/officeart/2005/8/layout/hProcess3"/>
    <dgm:cxn modelId="{A37F6AAC-992E-674E-B023-937DB1C52DFC}" type="presOf" srcId="{79EC108A-006E-E344-9E53-68122F88DA47}" destId="{6DD4BB3D-3F60-9042-9465-BAECB141BF29}" srcOrd="0" destOrd="0" presId="urn:microsoft.com/office/officeart/2005/8/layout/hProcess3"/>
    <dgm:cxn modelId="{4C731F7D-9DE3-DB40-A46A-39CAE9C20841}" type="presOf" srcId="{68926F2F-D4CA-D045-88AA-944E1ECACB4A}" destId="{31CA2328-B504-BF4C-B920-EC1046706D90}" srcOrd="0" destOrd="0" presId="urn:microsoft.com/office/officeart/2005/8/layout/hProcess3"/>
    <dgm:cxn modelId="{75FC61AA-C07F-B940-AA21-69EFBF77E7A8}" srcId="{F0878D19-B8D9-B646-8DBF-FD3E671AD813}" destId="{79EC108A-006E-E344-9E53-68122F88DA47}" srcOrd="2" destOrd="0" parTransId="{E8C05671-55E3-1640-88BE-AD4DF5A3F598}" sibTransId="{68F6F77A-8739-F547-B814-F6F832421E89}"/>
    <dgm:cxn modelId="{46A287FB-9CA9-1D48-8545-5FF15AD03460}" type="presOf" srcId="{E7711A3B-7AA1-F546-B9F8-54DBC86E93FC}" destId="{69097F6E-A0BB-4848-AE8E-6055C46DD653}" srcOrd="0" destOrd="0" presId="urn:microsoft.com/office/officeart/2005/8/layout/hProcess3"/>
    <dgm:cxn modelId="{14A1250E-C9F5-7F4D-A631-6D8566986DF9}" srcId="{F0878D19-B8D9-B646-8DBF-FD3E671AD813}" destId="{E7711A3B-7AA1-F546-B9F8-54DBC86E93FC}" srcOrd="1" destOrd="0" parTransId="{74820F6A-3601-C844-9382-8008B2029BF0}" sibTransId="{7C6D37D4-0F6E-A843-98EC-78755EFF9802}"/>
    <dgm:cxn modelId="{5ECC0B47-6791-9C4F-88A6-960CEEAF47C1}" type="presParOf" srcId="{72EFB7E4-4238-CD41-9004-9E77CD3D8FED}" destId="{E011B0DF-B4AC-D94C-B1AD-F4C50DC1D45B}" srcOrd="0" destOrd="0" presId="urn:microsoft.com/office/officeart/2005/8/layout/hProcess3"/>
    <dgm:cxn modelId="{0AE5801E-D7D0-AA4B-B93A-27A83A0AC3F9}" type="presParOf" srcId="{72EFB7E4-4238-CD41-9004-9E77CD3D8FED}" destId="{4F145630-3569-1F47-99A5-B12FD23E93F1}" srcOrd="1" destOrd="0" presId="urn:microsoft.com/office/officeart/2005/8/layout/hProcess3"/>
    <dgm:cxn modelId="{1C271477-3472-6C4D-A2DE-AE529038FFA8}" type="presParOf" srcId="{4F145630-3569-1F47-99A5-B12FD23E93F1}" destId="{81712F73-1108-0D4C-BA07-4B786DBFA32F}" srcOrd="0" destOrd="0" presId="urn:microsoft.com/office/officeart/2005/8/layout/hProcess3"/>
    <dgm:cxn modelId="{AF28ACB0-C855-E443-907F-FE8A073DBE29}" type="presParOf" srcId="{4F145630-3569-1F47-99A5-B12FD23E93F1}" destId="{E38469B6-BFC6-344B-9562-F2C81177116E}" srcOrd="1" destOrd="0" presId="urn:microsoft.com/office/officeart/2005/8/layout/hProcess3"/>
    <dgm:cxn modelId="{E2ED0216-9576-A84F-B544-DD489C3E4568}" type="presParOf" srcId="{E38469B6-BFC6-344B-9562-F2C81177116E}" destId="{7E39D7D3-0198-1441-BBC6-0DCEEC774C43}" srcOrd="0" destOrd="0" presId="urn:microsoft.com/office/officeart/2005/8/layout/hProcess3"/>
    <dgm:cxn modelId="{94894055-8176-8F46-B30B-64BEF6AAA236}" type="presParOf" srcId="{E38469B6-BFC6-344B-9562-F2C81177116E}" destId="{31CA2328-B504-BF4C-B920-EC1046706D90}" srcOrd="1" destOrd="0" presId="urn:microsoft.com/office/officeart/2005/8/layout/hProcess3"/>
    <dgm:cxn modelId="{25C192B4-C80C-0746-BE5B-1868AE033088}" type="presParOf" srcId="{E38469B6-BFC6-344B-9562-F2C81177116E}" destId="{A216594A-ED76-BD44-A123-6A6B95CCB706}" srcOrd="2" destOrd="0" presId="urn:microsoft.com/office/officeart/2005/8/layout/hProcess3"/>
    <dgm:cxn modelId="{E1B89754-7622-BB46-A598-4D98B351920B}" type="presParOf" srcId="{E38469B6-BFC6-344B-9562-F2C81177116E}" destId="{67256CD2-644C-CD47-863F-3F090EF6B0AB}" srcOrd="3" destOrd="0" presId="urn:microsoft.com/office/officeart/2005/8/layout/hProcess3"/>
    <dgm:cxn modelId="{858A1225-4BF4-274E-A4ED-1C335AE3686B}" type="presParOf" srcId="{4F145630-3569-1F47-99A5-B12FD23E93F1}" destId="{180272CC-BEC5-A944-BE30-FA88C11DF964}" srcOrd="2" destOrd="0" presId="urn:microsoft.com/office/officeart/2005/8/layout/hProcess3"/>
    <dgm:cxn modelId="{85B72BA8-BD3B-1744-9686-B376A47CFE4D}" type="presParOf" srcId="{4F145630-3569-1F47-99A5-B12FD23E93F1}" destId="{9F50D9FE-E86A-8748-86A5-66AA09B3A3A3}" srcOrd="3" destOrd="0" presId="urn:microsoft.com/office/officeart/2005/8/layout/hProcess3"/>
    <dgm:cxn modelId="{8250E301-FAAA-F84F-B278-85D4753915A6}" type="presParOf" srcId="{9F50D9FE-E86A-8748-86A5-66AA09B3A3A3}" destId="{432C2F8E-A376-0C48-ADB4-B7C39644DB73}" srcOrd="0" destOrd="0" presId="urn:microsoft.com/office/officeart/2005/8/layout/hProcess3"/>
    <dgm:cxn modelId="{79238A87-EE9E-D04C-A326-079027DA5C2C}" type="presParOf" srcId="{9F50D9FE-E86A-8748-86A5-66AA09B3A3A3}" destId="{69097F6E-A0BB-4848-AE8E-6055C46DD653}" srcOrd="1" destOrd="0" presId="urn:microsoft.com/office/officeart/2005/8/layout/hProcess3"/>
    <dgm:cxn modelId="{FBCBA96C-3E41-1746-BE9A-60F655A26C1D}" type="presParOf" srcId="{9F50D9FE-E86A-8748-86A5-66AA09B3A3A3}" destId="{3D5BF917-223D-A247-B069-CE6696833843}" srcOrd="2" destOrd="0" presId="urn:microsoft.com/office/officeart/2005/8/layout/hProcess3"/>
    <dgm:cxn modelId="{99144DE1-FF18-A842-BA1E-3F8F21D59D49}" type="presParOf" srcId="{9F50D9FE-E86A-8748-86A5-66AA09B3A3A3}" destId="{C71C0F4D-63CE-7D49-B024-65A2A6FD5E65}" srcOrd="3" destOrd="0" presId="urn:microsoft.com/office/officeart/2005/8/layout/hProcess3"/>
    <dgm:cxn modelId="{5687CF8F-6C8A-5E4C-BAF6-FC9E9077B4FF}" type="presParOf" srcId="{4F145630-3569-1F47-99A5-B12FD23E93F1}" destId="{2CCDB01C-BE17-6A4F-A74A-6EF22B5EED6A}" srcOrd="4" destOrd="0" presId="urn:microsoft.com/office/officeart/2005/8/layout/hProcess3"/>
    <dgm:cxn modelId="{8597F1FA-60F1-CF44-BF44-FB29BA3D8A8C}" type="presParOf" srcId="{4F145630-3569-1F47-99A5-B12FD23E93F1}" destId="{46E9A2E9-C0FB-C94F-AF95-029FDF45E68D}" srcOrd="5" destOrd="0" presId="urn:microsoft.com/office/officeart/2005/8/layout/hProcess3"/>
    <dgm:cxn modelId="{358D52E6-5787-6A4A-A854-670C8DCBAC54}" type="presParOf" srcId="{46E9A2E9-C0FB-C94F-AF95-029FDF45E68D}" destId="{92B4072B-B043-C648-A13A-C44720EC5BBE}" srcOrd="0" destOrd="0" presId="urn:microsoft.com/office/officeart/2005/8/layout/hProcess3"/>
    <dgm:cxn modelId="{8DCD4CE4-DA53-8043-B9F5-386F02DE97D1}" type="presParOf" srcId="{46E9A2E9-C0FB-C94F-AF95-029FDF45E68D}" destId="{6DD4BB3D-3F60-9042-9465-BAECB141BF29}" srcOrd="1" destOrd="0" presId="urn:microsoft.com/office/officeart/2005/8/layout/hProcess3"/>
    <dgm:cxn modelId="{449F90E8-511A-AD48-9416-F6AFC13D61FE}" type="presParOf" srcId="{46E9A2E9-C0FB-C94F-AF95-029FDF45E68D}" destId="{2F81AA17-38F5-2F43-AE05-272F9223CB45}" srcOrd="2" destOrd="0" presId="urn:microsoft.com/office/officeart/2005/8/layout/hProcess3"/>
    <dgm:cxn modelId="{68F2CE69-66F1-354A-AEF9-6DBE886D8B0E}" type="presParOf" srcId="{46E9A2E9-C0FB-C94F-AF95-029FDF45E68D}" destId="{EFBD5CE0-5451-4646-B22D-E52B34CCA6B6}" srcOrd="3" destOrd="0" presId="urn:microsoft.com/office/officeart/2005/8/layout/hProcess3"/>
    <dgm:cxn modelId="{49895AE5-3FBE-7049-AE95-DF777B90A149}" type="presParOf" srcId="{4F145630-3569-1F47-99A5-B12FD23E93F1}" destId="{5D611739-9EF7-3540-B5FF-38973F346338}" srcOrd="6" destOrd="0" presId="urn:microsoft.com/office/officeart/2005/8/layout/hProcess3"/>
    <dgm:cxn modelId="{2972C984-B229-6644-84AE-82B4959D3851}" type="presParOf" srcId="{4F145630-3569-1F47-99A5-B12FD23E93F1}" destId="{24FBE2BC-9E37-114E-82EC-3F2C8CCDECE4}" srcOrd="7" destOrd="0" presId="urn:microsoft.com/office/officeart/2005/8/layout/hProcess3"/>
    <dgm:cxn modelId="{3D4EBFB6-F0CF-274A-BE63-7FB81BC43F6F}" type="presParOf" srcId="{4F145630-3569-1F47-99A5-B12FD23E93F1}" destId="{2BBF23B5-C820-6A4E-8513-14482FDBCF41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F23B5-C820-6A4E-8513-14482FDBCF41}">
      <dsp:nvSpPr>
        <dsp:cNvPr id="0" name=""/>
        <dsp:cNvSpPr/>
      </dsp:nvSpPr>
      <dsp:spPr>
        <a:xfrm>
          <a:off x="0" y="53621"/>
          <a:ext cx="8472381" cy="1872000"/>
        </a:xfrm>
        <a:prstGeom prst="rightArrow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6DD4BB3D-3F60-9042-9465-BAECB141BF29}">
      <dsp:nvSpPr>
        <dsp:cNvPr id="0" name=""/>
        <dsp:cNvSpPr/>
      </dsp:nvSpPr>
      <dsp:spPr>
        <a:xfrm>
          <a:off x="5843922" y="494810"/>
          <a:ext cx="2147053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600" kern="1200"/>
            <a:t> </a:t>
          </a:r>
          <a:endParaRPr lang="ru-RU" sz="2600" kern="1200" dirty="0"/>
        </a:p>
      </dsp:txBody>
      <dsp:txXfrm>
        <a:off x="5843922" y="494810"/>
        <a:ext cx="2147053" cy="936000"/>
      </dsp:txXfrm>
    </dsp:sp>
    <dsp:sp modelId="{69097F6E-A0BB-4848-AE8E-6055C46DD653}">
      <dsp:nvSpPr>
        <dsp:cNvPr id="0" name=""/>
        <dsp:cNvSpPr/>
      </dsp:nvSpPr>
      <dsp:spPr>
        <a:xfrm>
          <a:off x="3267457" y="494810"/>
          <a:ext cx="2147053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600" kern="1200"/>
            <a:t> </a:t>
          </a:r>
          <a:endParaRPr lang="ru-RU" sz="2600" kern="1200" dirty="0"/>
        </a:p>
      </dsp:txBody>
      <dsp:txXfrm>
        <a:off x="3267457" y="494810"/>
        <a:ext cx="2147053" cy="936000"/>
      </dsp:txXfrm>
    </dsp:sp>
    <dsp:sp modelId="{31CA2328-B504-BF4C-B920-EC1046706D90}">
      <dsp:nvSpPr>
        <dsp:cNvPr id="0" name=""/>
        <dsp:cNvSpPr/>
      </dsp:nvSpPr>
      <dsp:spPr>
        <a:xfrm>
          <a:off x="690993" y="494810"/>
          <a:ext cx="2147053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600" kern="1200"/>
            <a:t> </a:t>
          </a:r>
          <a:endParaRPr lang="ru-RU" sz="2600" kern="1200" dirty="0"/>
        </a:p>
      </dsp:txBody>
      <dsp:txXfrm>
        <a:off x="690993" y="494810"/>
        <a:ext cx="2147053" cy="93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F23B5-C820-6A4E-8513-14482FDBCF41}">
      <dsp:nvSpPr>
        <dsp:cNvPr id="0" name=""/>
        <dsp:cNvSpPr/>
      </dsp:nvSpPr>
      <dsp:spPr>
        <a:xfrm>
          <a:off x="0" y="10670"/>
          <a:ext cx="8472381" cy="1872000"/>
        </a:xfrm>
        <a:prstGeom prst="rightArrow">
          <a:avLst/>
        </a:prstGeom>
        <a:solidFill>
          <a:schemeClr val="accent2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6DD4BB3D-3F60-9042-9465-BAECB141BF29}">
      <dsp:nvSpPr>
        <dsp:cNvPr id="0" name=""/>
        <dsp:cNvSpPr/>
      </dsp:nvSpPr>
      <dsp:spPr>
        <a:xfrm>
          <a:off x="5850523" y="473335"/>
          <a:ext cx="215119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600" kern="1200"/>
            <a:t> </a:t>
          </a:r>
          <a:endParaRPr lang="ru-RU" sz="2600" kern="1200" dirty="0"/>
        </a:p>
      </dsp:txBody>
      <dsp:txXfrm>
        <a:off x="5850523" y="473335"/>
        <a:ext cx="2151190" cy="936000"/>
      </dsp:txXfrm>
    </dsp:sp>
    <dsp:sp modelId="{69097F6E-A0BB-4848-AE8E-6055C46DD653}">
      <dsp:nvSpPr>
        <dsp:cNvPr id="0" name=""/>
        <dsp:cNvSpPr/>
      </dsp:nvSpPr>
      <dsp:spPr>
        <a:xfrm>
          <a:off x="3269094" y="473335"/>
          <a:ext cx="215119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600" kern="1200"/>
            <a:t> </a:t>
          </a:r>
          <a:endParaRPr lang="ru-RU" sz="2600" kern="1200" dirty="0"/>
        </a:p>
      </dsp:txBody>
      <dsp:txXfrm>
        <a:off x="3269094" y="473335"/>
        <a:ext cx="2151190" cy="936000"/>
      </dsp:txXfrm>
    </dsp:sp>
    <dsp:sp modelId="{31CA2328-B504-BF4C-B920-EC1046706D90}">
      <dsp:nvSpPr>
        <dsp:cNvPr id="0" name=""/>
        <dsp:cNvSpPr/>
      </dsp:nvSpPr>
      <dsp:spPr>
        <a:xfrm>
          <a:off x="687665" y="473335"/>
          <a:ext cx="215119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600" kern="1200"/>
            <a:t> </a:t>
          </a:r>
          <a:endParaRPr lang="ru-RU" sz="2600" kern="1200" dirty="0"/>
        </a:p>
      </dsp:txBody>
      <dsp:txXfrm>
        <a:off x="687665" y="473335"/>
        <a:ext cx="2151190" cy="9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4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72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6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55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6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59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Breakup</a:t>
            </a:r>
            <a:r>
              <a:rPr lang="en-US" baseline="0" dirty="0"/>
              <a:t> your presentation, divide it into sections.  This is especially useful if most of your presentation is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58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75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76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6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Government cannot do this alone,</a:t>
            </a:r>
            <a:r>
              <a:rPr lang="en-US" baseline="0" dirty="0"/>
              <a:t> industry can not do this alone.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6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Breakup</a:t>
            </a:r>
            <a:r>
              <a:rPr lang="en-US" baseline="0" dirty="0"/>
              <a:t> your presentation, divide it into sections.  This is especially useful if most of your presentation is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69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28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4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2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8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5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4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Используйте слайды 6–9 в зависимости от аудитории.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2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ANN_Logo_W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da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r="19889"/>
          <a:stretch/>
        </p:blipFill>
        <p:spPr>
          <a:xfrm>
            <a:off x="0" y="-2541"/>
            <a:ext cx="9144000" cy="6869049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enda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19518"/>
          <a:stretch/>
        </p:blipFill>
        <p:spPr>
          <a:xfrm>
            <a:off x="0" y="0"/>
            <a:ext cx="9155981" cy="6876852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4" r:id="rId4"/>
    <p:sldLayoutId id="2147483655" r:id="rId5"/>
    <p:sldLayoutId id="2147483663" r:id="rId6"/>
    <p:sldLayoutId id="2147483662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twitter.com/icann" TargetMode="External"/><Relationship Id="rId5" Type="http://schemas.openxmlformats.org/officeDocument/2006/relationships/image" Target="../media/image15.png"/><Relationship Id="rId4" Type="http://schemas.openxmlformats.org/officeDocument/2006/relationships/hyperlink" Target="facebook.com/icann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9331" y="4471955"/>
            <a:ext cx="74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Огляд ситуації щодо управління Інтернетом </a:t>
            </a:r>
            <a:r>
              <a:rPr lang="en-US" sz="2400" dirty="0">
                <a:solidFill>
                  <a:schemeClr val="bg1"/>
                </a:solidFill>
              </a:rPr>
              <a:t>                            </a:t>
            </a:r>
            <a:r>
              <a:rPr lang="uk-UA" sz="2400" dirty="0">
                <a:solidFill>
                  <a:schemeClr val="bg1"/>
                </a:solidFill>
              </a:rPr>
              <a:t>в світі та перспективи на найближчий час</a:t>
            </a:r>
            <a:endParaRPr lang="en-US" sz="2400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331" y="5441451"/>
            <a:ext cx="7425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Source Sans Pro"/>
                <a:cs typeface="Source Sans Pro"/>
              </a:rPr>
              <a:t>Михайло Якушев </a:t>
            </a:r>
            <a:r>
              <a:rPr lang="en-US" sz="2000" dirty="0">
                <a:solidFill>
                  <a:srgbClr val="FFFFFF"/>
                </a:solidFill>
                <a:latin typeface="Source Sans Pro"/>
                <a:cs typeface="Source Sans Pro"/>
              </a:rPr>
              <a:t>|  VII IGF-UA, </a:t>
            </a:r>
            <a:r>
              <a:rPr lang="ru-RU" sz="2000" dirty="0">
                <a:solidFill>
                  <a:srgbClr val="FFFFFF"/>
                </a:solidFill>
                <a:latin typeface="Source Sans Pro"/>
                <a:cs typeface="Source Sans Pro"/>
              </a:rPr>
              <a:t>Ки</a:t>
            </a:r>
            <a:r>
              <a:rPr lang="uk-UA" sz="2000" dirty="0">
                <a:solidFill>
                  <a:schemeClr val="bg1"/>
                </a:solidFill>
              </a:rPr>
              <a:t>їв </a:t>
            </a:r>
            <a:r>
              <a:rPr lang="en-US" sz="2000" dirty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|  14 </a:t>
            </a:r>
            <a:r>
              <a:rPr lang="ru-RU" sz="2000" dirty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жовтня</a:t>
            </a:r>
            <a:r>
              <a:rPr lang="en-US" sz="2000" dirty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 201</a:t>
            </a:r>
            <a:r>
              <a:rPr lang="ru-RU" sz="2000" dirty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6 р.</a:t>
            </a:r>
            <a:endParaRPr lang="en-US" sz="2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646" y="6271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0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758"/>
            <a:ext cx="9144000" cy="55484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Полный</a:t>
            </a:r>
            <a:r>
              <a:rPr 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обзор предложения</a:t>
            </a:r>
            <a:endParaRPr lang="ru-RU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218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Угрожает ли передача координирующей роли свободе в Сети?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781" y="1067158"/>
            <a:ext cx="85364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Нет.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Договор между правительством США и </a:t>
            </a:r>
            <a:r>
              <a:rPr lang="en-US" sz="1900" dirty="0"/>
              <a:t>ICANN </a:t>
            </a:r>
            <a:r>
              <a:rPr lang="ru-RU" sz="1900" dirty="0"/>
              <a:t>не предоставлял США никаких полномочий по регулированию или защиты свободы слова в интернете.</a:t>
            </a:r>
            <a:r>
              <a:rPr lang="en-US" sz="1900" dirty="0"/>
              <a:t> </a:t>
            </a:r>
            <a:r>
              <a:rPr lang="ru-RU" sz="1900" dirty="0"/>
              <a:t>Функции </a:t>
            </a:r>
            <a:r>
              <a:rPr lang="en-US" sz="1900" dirty="0"/>
              <a:t>IANA </a:t>
            </a:r>
            <a:r>
              <a:rPr lang="ru-RU" sz="1900" dirty="0"/>
              <a:t>касаются только технических аспектов работы интернета, а не содержания циркулирующей в нём информации.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1900" dirty="0"/>
              <a:t>ICANN </a:t>
            </a:r>
            <a:r>
              <a:rPr lang="ru-RU" sz="1900" dirty="0"/>
              <a:t>не является, никогда не являлась и по Уставу просто не может стать органом, регулирующим содержание информации в интернете.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Сохранению свободы в интертнете будет способствовать гарантия открытости, стабильности и операционной совместимости Сети.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Если бы договор с </a:t>
            </a:r>
            <a:r>
              <a:rPr lang="en-US" sz="1900" dirty="0"/>
              <a:t>ICANN</a:t>
            </a:r>
            <a:r>
              <a:rPr lang="ru-RU" sz="1900" dirty="0"/>
              <a:t> был бы продлён, то, по мнению многих поддерживавших проект </a:t>
            </a:r>
            <a:r>
              <a:rPr lang="en-US" sz="1900" dirty="0"/>
              <a:t>IANA Transition </a:t>
            </a:r>
            <a:r>
              <a:rPr lang="ru-RU" sz="1900" dirty="0"/>
              <a:t>экспертов, этом могло бы быть «подарком» (дополнительным аргументом в политизированных дискуссиях) для правительств тех стран, которые видят угрозу для себя в существовании свободного и открытого интернета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3031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>Смогут ли различные страны ограничивать свободу слова в интернете полсе 30-го сентября?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3781" y="1067158"/>
            <a:ext cx="85364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Не больше, чем это было до 30-го сентября.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Никакие положения уставных документов </a:t>
            </a:r>
            <a:r>
              <a:rPr lang="en-US" sz="1900" dirty="0"/>
              <a:t>ICANN </a:t>
            </a:r>
            <a:r>
              <a:rPr lang="ru-RU" sz="1900" dirty="0"/>
              <a:t>или действовавшего договора с  правительством США не могут помешать отдельным странам вводить цензуру или блокировать доступ к какой-либо информации на своей территори. 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1900" dirty="0"/>
              <a:t>ICANN </a:t>
            </a:r>
            <a:r>
              <a:rPr lang="ru-RU" sz="1900" dirty="0"/>
              <a:t>является технической организацией и не обладает полномочиями или возможностями регулирования содержания информации в интернете.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 Независимость системы глобальных идентификаторов от правительства США не сделает задачу по ограничению свободы слова для суверенных государства ни проще, ни сложнее.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По мнению ведущих групп гражданского общества, передача координирующей роли позволит улучшить положение дел в том, что касается свободы слова в интернете. Этим обеспечивается непрерывность работы глобального интернете и защищается свободный обмен информацией, который являтся важнейшим компонентом защиты основных прав человека.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4056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/>
              <a:t>Станет ли </a:t>
            </a:r>
            <a:r>
              <a:rPr lang="en-US" sz="1400" b="1" dirty="0"/>
              <a:t>ICANN </a:t>
            </a:r>
            <a:r>
              <a:rPr lang="ru-RU" sz="1400" b="1" dirty="0"/>
              <a:t>более уязвимой  с точки зрения захвата контроля в ней какой-то одной группой интересов?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781" y="1067158"/>
            <a:ext cx="85364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Нет.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Модель работы с участием многих заинтересованных сторон организована таким образом, чтобы не допустить захвата контроля в </a:t>
            </a:r>
            <a:r>
              <a:rPr lang="en-US" sz="1900" dirty="0"/>
              <a:t>ICANN </a:t>
            </a:r>
            <a:r>
              <a:rPr lang="ru-RU" sz="1900" dirty="0"/>
              <a:t>какой-либо отдельной организацией, страной, коммерческой компанией или группой интересов или отстранения других сторон от процесса принятия решений.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Эта модель отличается открытостью процессов, принятием решений на основании консенсуса, действующими механизмами апелляции, а также прозрачностью и открытостью конференций. Все эти элементы будут еще более укреплены с появлением </a:t>
            </a:r>
            <a:r>
              <a:rPr lang="en-US" sz="1900" dirty="0"/>
              <a:t>PTI.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9189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/>
              <a:t>Станут ли правительства в большей степени контролировать интернет?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781" y="1067158"/>
            <a:ext cx="85364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Нет. Правительства стран – равноправный участник процесса глобального управления интернетом.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Представители правительств более 160 стран мира участвуют в Правительственном консультативном комитете </a:t>
            </a:r>
            <a:r>
              <a:rPr lang="en-US" sz="1900" dirty="0"/>
              <a:t>ICANN</a:t>
            </a:r>
            <a:r>
              <a:rPr lang="ru-RU" sz="1900" dirty="0"/>
              <a:t>, который для утверждения своих рекомендаций в отношении политик обязан приходить к консенсусу.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Правление </a:t>
            </a:r>
            <a:r>
              <a:rPr lang="en-US" sz="1900" dirty="0"/>
              <a:t>ICANN </a:t>
            </a:r>
            <a:r>
              <a:rPr lang="ru-RU" sz="1900" dirty="0"/>
              <a:t>должно будет уделять особое внимание рекомендациям правительств в отношении общественной политики. Однако это будет происходить только в случаях, когда никакая из стран не выдвинет против этого возражений.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3334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Будет ли перенесена штаб-квартира </a:t>
            </a:r>
            <a:r>
              <a:rPr lang="en-US" sz="2400" b="1" dirty="0"/>
              <a:t>ICANN </a:t>
            </a:r>
            <a:r>
              <a:rPr lang="ru-RU" sz="2400" b="1" dirty="0"/>
              <a:t>за пределы США?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781" y="1067158"/>
            <a:ext cx="85364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Нет. Менять местоположение основной штаб-квартиры корпорации не планировалось. В Уставе </a:t>
            </a:r>
            <a:r>
              <a:rPr lang="en-US" sz="1900" dirty="0"/>
              <a:t>ICANN </a:t>
            </a:r>
            <a:r>
              <a:rPr lang="ru-RU" sz="1900" dirty="0"/>
              <a:t>сказано, что штаб-квартира располагается в штате Калифорния.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В </a:t>
            </a:r>
            <a:r>
              <a:rPr lang="en-US" sz="1900" dirty="0"/>
              <a:t>ICANN </a:t>
            </a:r>
            <a:r>
              <a:rPr lang="ru-RU" sz="1900" dirty="0"/>
              <a:t>действуют три глобальных штаб-квартиры (Лос-Анжелес, Стамбул, Сингапур) и несколько офисов по взаимодействию с заинтересованными сторонами. </a:t>
            </a:r>
          </a:p>
        </p:txBody>
      </p:sp>
    </p:spTree>
    <p:extLst>
      <p:ext uri="{BB962C8B-B14F-4D97-AF65-F5344CB8AC3E}">
        <p14:creationId xmlns:p14="http://schemas.microsoft.com/office/powerpoint/2010/main" val="157001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Почему передача координирующей роли прошла без одобрения Конгресса?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781" y="1067158"/>
            <a:ext cx="85364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По заключению департамента торговли США, официальный файл корневой зоны не является собственностью правительства США.</a:t>
            </a:r>
          </a:p>
        </p:txBody>
      </p:sp>
    </p:spTree>
    <p:extLst>
      <p:ext uri="{BB962C8B-B14F-4D97-AF65-F5344CB8AC3E}">
        <p14:creationId xmlns:p14="http://schemas.microsoft.com/office/powerpoint/2010/main" val="38231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960" y="2272938"/>
            <a:ext cx="9204960" cy="2272936"/>
          </a:xfrm>
        </p:spPr>
        <p:txBody>
          <a:bodyPr/>
          <a:lstStyle/>
          <a:p>
            <a:r>
              <a:rPr lang="ru-RU" b="1" dirty="0">
                <a:latin typeface="Source Sans Pro"/>
                <a:cs typeface="Source Sans Pro"/>
              </a:rPr>
              <a:t>Дальнейшие шаги:                                 деятельность </a:t>
            </a:r>
            <a:r>
              <a:rPr lang="en-US" b="1" dirty="0">
                <a:latin typeface="Source Sans Pro"/>
                <a:cs typeface="Source Sans Pro"/>
              </a:rPr>
              <a:t>ICANN </a:t>
            </a:r>
            <a:r>
              <a:rPr lang="ru-RU" b="1" dirty="0">
                <a:latin typeface="Source Sans Pro"/>
                <a:cs typeface="Source Sans Pro"/>
              </a:rPr>
              <a:t>в глобальном масштабе                 и для Украины</a:t>
            </a:r>
            <a:endParaRPr lang="en-US" b="1" dirty="0">
              <a:latin typeface="Source Sans Pro"/>
              <a:cs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28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1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Достигнут ли ожидавшийся результат?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949" y="703177"/>
            <a:ext cx="859795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200" b="1" dirty="0">
                <a:solidFill>
                  <a:srgbClr val="00B050"/>
                </a:solidFill>
              </a:rPr>
              <a:t>Да.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200" dirty="0"/>
              <a:t>Предложения по переходному периоду </a:t>
            </a:r>
            <a:r>
              <a:rPr lang="en-US" sz="2200" dirty="0"/>
              <a:t>IANA Stewardship Transition</a:t>
            </a:r>
            <a:r>
              <a:rPr lang="ru-RU" sz="2200" dirty="0"/>
              <a:t>, утверждённые Правлением </a:t>
            </a:r>
            <a:r>
              <a:rPr lang="en-US" sz="2200" dirty="0"/>
              <a:t>ICANN </a:t>
            </a:r>
            <a:r>
              <a:rPr lang="ru-RU" sz="2200" dirty="0"/>
              <a:t>и впоследствие одобренные департаментом торговли США, получили полную поддержку и одобрение, в том числе со стороны основных глобальных организаций системы управления интернетом и правительствами стран, включая Россию и Китай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200" dirty="0"/>
              <a:t>Основные механизмы обеспечения безопасности, стабильности и отказоустойчивости глобального интернета остались неизменными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200" dirty="0"/>
              <a:t>Выполнение функций </a:t>
            </a:r>
            <a:r>
              <a:rPr lang="en-US" sz="2200" dirty="0"/>
              <a:t>IANA </a:t>
            </a:r>
            <a:r>
              <a:rPr lang="ru-RU" sz="2200" dirty="0"/>
              <a:t>не будет передано под контроль какого-либо государственного или межгосударственного органа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200" dirty="0"/>
              <a:t>Тем самым все ожидания глобального сообщества, в том числе в отношении продолжения открытости интернета, удовлетворены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4482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Какие вопросы </a:t>
            </a:r>
            <a:r>
              <a:rPr lang="ru-RU" sz="2400" b="1"/>
              <a:t>остались неотвеченными?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4949" y="703177"/>
            <a:ext cx="859795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200" dirty="0"/>
              <a:t>Продолжается работа над реализацией предложений по улучшению </a:t>
            </a:r>
            <a:r>
              <a:rPr lang="ru-RU" sz="2200" b="1" dirty="0"/>
              <a:t>подотчётности и прозрачности </a:t>
            </a:r>
            <a:r>
              <a:rPr lang="ru-RU" sz="2200" dirty="0"/>
              <a:t>в деятельности </a:t>
            </a:r>
            <a:r>
              <a:rPr lang="en-US" sz="2200" dirty="0"/>
              <a:t>ICANN </a:t>
            </a: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200" dirty="0"/>
              <a:t>Необходима совместная (и более интенсивная) работа по запуску контрольных (координирующих) механизмов, заложенных в формат </a:t>
            </a:r>
            <a:r>
              <a:rPr lang="ru-RU" sz="2200" b="1" dirty="0"/>
              <a:t>вновь созданной организации </a:t>
            </a:r>
            <a:r>
              <a:rPr lang="en-US" sz="2200" b="1" dirty="0"/>
              <a:t>PTI</a:t>
            </a:r>
            <a:r>
              <a:rPr lang="en-US" sz="2200" dirty="0"/>
              <a:t> (Public Technical Identifiers)</a:t>
            </a: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200" dirty="0"/>
              <a:t>Будут продолжены дискуссии по контрактной и иной </a:t>
            </a:r>
            <a:r>
              <a:rPr lang="ru-RU" sz="2200" b="1" dirty="0"/>
              <a:t>юрисдикции</a:t>
            </a:r>
            <a:r>
              <a:rPr lang="ru-RU" sz="2200" dirty="0"/>
              <a:t> в рамках дальнейшей </a:t>
            </a:r>
            <a:r>
              <a:rPr lang="ru-RU" sz="2200" b="1" dirty="0"/>
              <a:t>глобализации</a:t>
            </a:r>
            <a:r>
              <a:rPr lang="ru-RU" sz="2200" dirty="0"/>
              <a:t> функций </a:t>
            </a:r>
            <a:r>
              <a:rPr lang="en-US" sz="2200" dirty="0"/>
              <a:t>PTI/IANA/ICANN</a:t>
            </a: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200" dirty="0"/>
              <a:t>Должна быть внесена ясность по перспективам взаимодействия с корпорацией </a:t>
            </a:r>
            <a:r>
              <a:rPr lang="en-US" sz="2200" b="1" dirty="0"/>
              <a:t>Verisign</a:t>
            </a:r>
            <a:endParaRPr lang="ru-RU" sz="2200" b="1" dirty="0"/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2200" dirty="0"/>
              <a:t>…..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200" b="1" dirty="0">
                <a:solidFill>
                  <a:srgbClr val="0070C0"/>
                </a:solidFill>
              </a:rPr>
              <a:t>Ваше мнение?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2" y="2377590"/>
            <a:ext cx="8173493" cy="1541267"/>
          </a:xfrm>
        </p:spPr>
        <p:txBody>
          <a:bodyPr/>
          <a:lstStyle/>
          <a:p>
            <a:r>
              <a:rPr lang="ru-RU" b="1" dirty="0">
                <a:latin typeface="Source Sans Pro"/>
                <a:cs typeface="Source Sans Pro"/>
              </a:rPr>
              <a:t>Завершение передачи ответственного управления в отношении функций  </a:t>
            </a:r>
            <a:r>
              <a:rPr lang="en-US" b="1" dirty="0">
                <a:latin typeface="Source Sans Pro"/>
                <a:cs typeface="Source Sans Pro"/>
              </a:rPr>
              <a:t>IANA </a:t>
            </a:r>
            <a:r>
              <a:rPr lang="ru-RU" b="1" dirty="0">
                <a:latin typeface="Source Sans Pro"/>
                <a:cs typeface="Source Sans Pro"/>
              </a:rPr>
              <a:t>                             </a:t>
            </a:r>
            <a:r>
              <a:rPr lang="en-US" b="1" dirty="0">
                <a:latin typeface="Source Sans Pro"/>
                <a:cs typeface="Source Sans Pro"/>
              </a:rPr>
              <a:t>(30 </a:t>
            </a:r>
            <a:r>
              <a:rPr lang="ru-RU" b="1" dirty="0">
                <a:latin typeface="Source Sans Pro"/>
                <a:cs typeface="Source Sans Pro"/>
              </a:rPr>
              <a:t>сентября 2016 г.)</a:t>
            </a:r>
            <a:endParaRPr lang="en-US" b="1" dirty="0">
              <a:latin typeface="Source Sans Pro"/>
              <a:cs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28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3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Что дальше?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781" y="1067158"/>
            <a:ext cx="85364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400" dirty="0"/>
              <a:t>Для </a:t>
            </a:r>
            <a:r>
              <a:rPr lang="en-US" sz="2400" dirty="0"/>
              <a:t>ICANN – </a:t>
            </a:r>
            <a:r>
              <a:rPr lang="ru-RU" sz="2400" dirty="0"/>
              <a:t>«</a:t>
            </a:r>
            <a:r>
              <a:rPr lang="en-US" sz="2400" b="1" i="1" dirty="0">
                <a:solidFill>
                  <a:srgbClr val="00B050"/>
                </a:solidFill>
              </a:rPr>
              <a:t>business as usual</a:t>
            </a:r>
            <a:r>
              <a:rPr lang="ru-RU" sz="2400" dirty="0"/>
              <a:t>»</a:t>
            </a:r>
          </a:p>
          <a:p>
            <a:pPr marL="800100" lvl="1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2400" dirty="0"/>
              <a:t>SSR (</a:t>
            </a:r>
            <a:r>
              <a:rPr lang="ru-RU" sz="2400" dirty="0"/>
              <a:t>включая </a:t>
            </a:r>
            <a:r>
              <a:rPr lang="en-US" sz="2400" dirty="0"/>
              <a:t>DNS Sec)</a:t>
            </a:r>
            <a:endParaRPr lang="ru-RU" sz="2400" dirty="0"/>
          </a:p>
          <a:p>
            <a:pPr marL="800100" lvl="1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2400" dirty="0"/>
              <a:t>SLA </a:t>
            </a:r>
            <a:r>
              <a:rPr lang="ru-RU" sz="2400" dirty="0"/>
              <a:t>с </a:t>
            </a:r>
            <a:r>
              <a:rPr lang="en-US" sz="2400" dirty="0"/>
              <a:t>RIR’</a:t>
            </a:r>
            <a:r>
              <a:rPr lang="ru-RU" sz="2400" dirty="0"/>
              <a:t>-ами, </a:t>
            </a:r>
            <a:r>
              <a:rPr lang="en-US" sz="2400" dirty="0"/>
              <a:t>MoU c IETF </a:t>
            </a:r>
            <a:r>
              <a:rPr lang="ru-RU" sz="2400" dirty="0"/>
              <a:t>и т.д.</a:t>
            </a:r>
          </a:p>
          <a:p>
            <a:pPr marL="800100" lvl="1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400" dirty="0"/>
              <a:t>Программа </a:t>
            </a:r>
            <a:r>
              <a:rPr lang="en-US" sz="2400" dirty="0"/>
              <a:t>new GTLD</a:t>
            </a:r>
          </a:p>
          <a:p>
            <a:pPr marL="800100" lvl="1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2400" dirty="0"/>
              <a:t>Universal Acceptance, IDN</a:t>
            </a:r>
          </a:p>
          <a:p>
            <a:pPr marL="800100" lvl="1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2400" dirty="0"/>
              <a:t>{</a:t>
            </a:r>
            <a:r>
              <a:rPr lang="ru-RU" sz="2400" dirty="0"/>
              <a:t>см. Устав </a:t>
            </a:r>
            <a:r>
              <a:rPr lang="en-US" sz="2400" dirty="0"/>
              <a:t>ICANN}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400" dirty="0"/>
              <a:t>Для сообщества – больше возможностей и желательность более активного участия в развёртывании новых механизмов в рамках </a:t>
            </a:r>
            <a:r>
              <a:rPr lang="en-US" sz="2400" dirty="0"/>
              <a:t>PTI</a:t>
            </a:r>
            <a:r>
              <a:rPr lang="ru-RU" sz="2400" dirty="0"/>
              <a:t> в интересах стабильности, безопасности  и отказоустойчивости глобального интернета</a:t>
            </a:r>
          </a:p>
        </p:txBody>
      </p:sp>
    </p:spTree>
    <p:extLst>
      <p:ext uri="{BB962C8B-B14F-4D97-AF65-F5344CB8AC3E}">
        <p14:creationId xmlns:p14="http://schemas.microsoft.com/office/powerpoint/2010/main" val="707937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113289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ICANN </a:t>
            </a:r>
            <a:r>
              <a:rPr lang="ru-RU" dirty="0"/>
              <a:t>для Украины.</a:t>
            </a:r>
            <a:br>
              <a:rPr lang="ru-RU" dirty="0"/>
            </a:br>
            <a:r>
              <a:rPr lang="ru-RU" dirty="0"/>
              <a:t>Украина для </a:t>
            </a:r>
            <a:r>
              <a:rPr lang="en-US" dirty="0"/>
              <a:t>ICANN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886" y="1382286"/>
            <a:ext cx="86516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ru-RU" sz="2800" b="1" dirty="0">
                <a:latin typeface="+mj-lt"/>
                <a:cs typeface="Source Sans Pro Light"/>
              </a:rPr>
              <a:t>Параметры протоколов</a:t>
            </a:r>
            <a:endParaRPr lang="en-US" sz="2800" b="1" dirty="0">
              <a:latin typeface="+mj-lt"/>
              <a:cs typeface="Source Sans Pro Light"/>
            </a:endParaRPr>
          </a:p>
          <a:p>
            <a:pPr marL="1200150" lvl="2" indent="-285750">
              <a:buSzPct val="75000"/>
              <a:buFont typeface="Wingdings" charset="2"/>
              <a:buChar char=""/>
            </a:pPr>
            <a:r>
              <a:rPr lang="ru-RU" sz="2400" dirty="0">
                <a:latin typeface="+mj-lt"/>
                <a:cs typeface="Source Sans Pro Light"/>
              </a:rPr>
              <a:t>Более активная работа в составе</a:t>
            </a:r>
            <a:r>
              <a:rPr lang="en-US" sz="2400" dirty="0">
                <a:latin typeface="+mj-lt"/>
                <a:cs typeface="Source Sans Pro Light"/>
              </a:rPr>
              <a:t> IETF. </a:t>
            </a:r>
            <a:r>
              <a:rPr lang="ru-RU" sz="2400" dirty="0">
                <a:latin typeface="+mj-lt"/>
                <a:cs typeface="Source Sans Pro Light"/>
              </a:rPr>
              <a:t>Разработка технических стандартов и </a:t>
            </a:r>
            <a:r>
              <a:rPr lang="en-US" sz="2400" dirty="0">
                <a:latin typeface="+mj-lt"/>
                <a:cs typeface="Source Sans Pro Light"/>
              </a:rPr>
              <a:t>RFC. </a:t>
            </a:r>
            <a:r>
              <a:rPr lang="ru-RU" sz="2400" dirty="0">
                <a:latin typeface="+mj-lt"/>
                <a:cs typeface="Source Sans Pro Light"/>
              </a:rPr>
              <a:t>Кириллическая электронная почта</a:t>
            </a:r>
            <a:r>
              <a:rPr lang="en-US" sz="2400" dirty="0">
                <a:latin typeface="+mj-lt"/>
                <a:cs typeface="Source Sans Pro Light"/>
              </a:rPr>
              <a:t>. Universal acceptance.</a:t>
            </a:r>
            <a:endParaRPr lang="en-US" sz="2400" b="1" dirty="0">
              <a:latin typeface="+mj-l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800" b="1" dirty="0">
                <a:latin typeface="+mj-lt"/>
                <a:cs typeface="Source Sans Pro Light"/>
              </a:rPr>
              <a:t>IP-</a:t>
            </a:r>
            <a:r>
              <a:rPr lang="ru-RU" sz="2800" b="1" dirty="0">
                <a:latin typeface="+mj-lt"/>
                <a:cs typeface="Source Sans Pro Light"/>
              </a:rPr>
              <a:t>адреса</a:t>
            </a:r>
            <a:endParaRPr lang="en-US" sz="2800" b="1" dirty="0">
              <a:latin typeface="+mj-lt"/>
              <a:cs typeface="Source Sans Pro Light"/>
            </a:endParaRPr>
          </a:p>
          <a:p>
            <a:pPr marL="1200150" lvl="2" indent="-285750">
              <a:buSzPct val="75000"/>
              <a:buFont typeface="Wingdings" charset="2"/>
              <a:buChar char=""/>
            </a:pPr>
            <a:r>
              <a:rPr lang="ru-RU" sz="2400" dirty="0">
                <a:cs typeface="Source Sans Pro Light"/>
              </a:rPr>
              <a:t>Предложения по существующим документам, регламентирующим </a:t>
            </a:r>
            <a:r>
              <a:rPr lang="en-US" sz="2400" dirty="0">
                <a:cs typeface="Source Sans Pro Light"/>
              </a:rPr>
              <a:t>WHOIS</a:t>
            </a:r>
            <a:r>
              <a:rPr lang="ru-RU" sz="2400" dirty="0">
                <a:cs typeface="Source Sans Pro Light"/>
              </a:rPr>
              <a:t>. Переход</a:t>
            </a:r>
            <a:r>
              <a:rPr lang="en-US" sz="2400" dirty="0">
                <a:cs typeface="Source Sans Pro Light"/>
              </a:rPr>
              <a:t> IPv4-&gt;IPv6 </a:t>
            </a:r>
            <a:endParaRPr lang="en-US" sz="2400" b="1" dirty="0">
              <a:latin typeface="+mj-l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ru-RU" sz="2800" b="1" dirty="0">
                <a:latin typeface="+mj-lt"/>
                <a:cs typeface="Source Sans Pro Light"/>
              </a:rPr>
              <a:t>Система </a:t>
            </a:r>
            <a:r>
              <a:rPr lang="en-US" sz="2800" b="1" dirty="0">
                <a:latin typeface="+mj-lt"/>
                <a:cs typeface="Source Sans Pro Light"/>
              </a:rPr>
              <a:t>DNS</a:t>
            </a:r>
          </a:p>
          <a:p>
            <a:pPr marL="1200150" lvl="2" indent="-285750">
              <a:buSzPct val="75000"/>
              <a:buFont typeface="Wingdings" charset="2"/>
              <a:buChar char=""/>
            </a:pPr>
            <a:r>
              <a:rPr lang="ru-RU" sz="2400" dirty="0">
                <a:cs typeface="Source Sans Pro Light"/>
              </a:rPr>
              <a:t>Участие представителей Украины в органах </a:t>
            </a:r>
            <a:r>
              <a:rPr lang="en-US" sz="2400" dirty="0">
                <a:cs typeface="Source Sans Pro Light"/>
              </a:rPr>
              <a:t>ICANN (</a:t>
            </a:r>
            <a:r>
              <a:rPr lang="en-US" sz="2400" dirty="0" err="1">
                <a:cs typeface="Source Sans Pro Light"/>
              </a:rPr>
              <a:t>ccNSO</a:t>
            </a:r>
            <a:r>
              <a:rPr lang="en-US" sz="2400" dirty="0">
                <a:cs typeface="Source Sans Pro Light"/>
              </a:rPr>
              <a:t>, </a:t>
            </a:r>
            <a:r>
              <a:rPr lang="en-US" sz="2400" dirty="0" err="1">
                <a:cs typeface="Source Sans Pro Light"/>
              </a:rPr>
              <a:t>gNSO</a:t>
            </a:r>
            <a:r>
              <a:rPr lang="en-US" sz="2400" dirty="0">
                <a:cs typeface="Source Sans Pro Light"/>
              </a:rPr>
              <a:t>, At-Large, GAC - Government Advisory Committee)</a:t>
            </a:r>
          </a:p>
          <a:p>
            <a:pPr marL="1200150" lvl="2" indent="-285750">
              <a:buSzPct val="75000"/>
              <a:buFont typeface="Wingdings" charset="2"/>
              <a:buChar char=""/>
            </a:pPr>
            <a:r>
              <a:rPr lang="ru-RU" sz="2400" dirty="0">
                <a:cs typeface="Source Sans Pro Light"/>
              </a:rPr>
              <a:t>Возможный план стратегического взаимодействия</a:t>
            </a:r>
            <a:r>
              <a:rPr lang="en-US" sz="2400" dirty="0">
                <a:cs typeface="Source Sans Pro Light"/>
              </a:rPr>
              <a:t> (MoU) </a:t>
            </a:r>
            <a:r>
              <a:rPr lang="ru-RU" sz="2400" dirty="0">
                <a:cs typeface="Source Sans Pro Light"/>
              </a:rPr>
              <a:t>с</a:t>
            </a:r>
            <a:r>
              <a:rPr lang="en-US" sz="2400" dirty="0">
                <a:cs typeface="Source Sans Pro Light"/>
              </a:rPr>
              <a:t> ICANN</a:t>
            </a:r>
            <a:r>
              <a:rPr lang="ru-RU" sz="2400" dirty="0">
                <a:cs typeface="Source Sans Pro Light"/>
              </a:rPr>
              <a:t>, включая</a:t>
            </a:r>
            <a:r>
              <a:rPr lang="en-US" sz="2400" dirty="0">
                <a:cs typeface="Source Sans Pro Light"/>
              </a:rPr>
              <a:t> IDN + new </a:t>
            </a:r>
            <a:r>
              <a:rPr lang="en-US" sz="2400" dirty="0" err="1">
                <a:cs typeface="Source Sans Pro Light"/>
              </a:rPr>
              <a:t>gTld</a:t>
            </a:r>
            <a:endParaRPr lang="en-US" sz="2400" i="1" dirty="0">
              <a:latin typeface="+mj-l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8292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Мероприятия </a:t>
            </a:r>
            <a:r>
              <a:rPr lang="en-US" sz="2800" b="1" dirty="0"/>
              <a:t>ICANN (2016-2017)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6905" y="1281843"/>
            <a:ext cx="85364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2400" dirty="0"/>
              <a:t>ICANN 57 (3-9 </a:t>
            </a:r>
            <a:r>
              <a:rPr lang="ru-RU" sz="2400" dirty="0"/>
              <a:t>ноября 2016 г.): город </a:t>
            </a:r>
            <a:r>
              <a:rPr lang="ru-RU" sz="2400" b="1" dirty="0"/>
              <a:t>Хайдерабад, Индия</a:t>
            </a:r>
            <a:endParaRPr lang="en-US" sz="2400" b="1" dirty="0"/>
          </a:p>
          <a:p>
            <a:pPr marL="800100" lvl="1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2400" u="sng" dirty="0">
                <a:solidFill>
                  <a:srgbClr val="00B050"/>
                </a:solidFill>
              </a:rPr>
              <a:t>8-</a:t>
            </a:r>
            <a:r>
              <a:rPr lang="ru-RU" sz="2400" u="sng" dirty="0">
                <a:solidFill>
                  <a:srgbClr val="00B050"/>
                </a:solidFill>
              </a:rPr>
              <a:t>го ноября: обсуждение Региональной стратегии </a:t>
            </a:r>
            <a:r>
              <a:rPr lang="en-US" sz="2400" u="sng" dirty="0">
                <a:solidFill>
                  <a:srgbClr val="00B050"/>
                </a:solidFill>
              </a:rPr>
              <a:t>ICANN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2800" b="1" dirty="0">
                <a:solidFill>
                  <a:srgbClr val="0070C0"/>
                </a:solidFill>
              </a:rPr>
              <a:t>Eastern Europe DNS-Forum (1-2 </a:t>
            </a:r>
            <a:r>
              <a:rPr lang="ru-RU" sz="2800" b="1" dirty="0">
                <a:solidFill>
                  <a:srgbClr val="0070C0"/>
                </a:solidFill>
              </a:rPr>
              <a:t>декабря 2016 г.): город Киев, Украина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2400" dirty="0"/>
              <a:t>ICANN 58</a:t>
            </a:r>
            <a:r>
              <a:rPr lang="ru-RU" sz="2400" dirty="0"/>
              <a:t> (11-16 марта 2017 г.): город </a:t>
            </a:r>
            <a:r>
              <a:rPr lang="ru-RU" sz="2400" b="1" dirty="0"/>
              <a:t>Копенгаген, Дания</a:t>
            </a:r>
            <a:endParaRPr lang="en-US" sz="2400" b="1" dirty="0"/>
          </a:p>
          <a:p>
            <a:pPr marL="800100" lvl="2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2400" u="sng" dirty="0">
                <a:solidFill>
                  <a:srgbClr val="00B050"/>
                </a:solidFill>
              </a:rPr>
              <a:t>Продолжается приём заявок по программе </a:t>
            </a:r>
            <a:r>
              <a:rPr lang="en-US" sz="2400" u="sng" dirty="0">
                <a:solidFill>
                  <a:srgbClr val="00B050"/>
                </a:solidFill>
              </a:rPr>
              <a:t>Fellowship!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2400" dirty="0"/>
              <a:t>ICANN 59</a:t>
            </a:r>
            <a:r>
              <a:rPr lang="ru-RU" sz="2400" dirty="0"/>
              <a:t> (26-29 июня 2017 г.): город </a:t>
            </a:r>
            <a:r>
              <a:rPr lang="ru-RU" sz="2400" b="1" dirty="0"/>
              <a:t>Йоханнесбург, Южно-Африканская Республика</a:t>
            </a:r>
            <a:endParaRPr lang="en-US" sz="2400" b="1" dirty="0"/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2400" dirty="0"/>
              <a:t>ICANN 60</a:t>
            </a:r>
            <a:r>
              <a:rPr lang="ru-RU" sz="2400" dirty="0"/>
              <a:t> (28 октября – 3 ноября 2017 г.): </a:t>
            </a:r>
            <a:r>
              <a:rPr lang="ru-RU" sz="2400" b="1" dirty="0"/>
              <a:t>город Абу-Даби, Объединённые Арабские Эмираты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307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7895" y="749393"/>
            <a:ext cx="7406105" cy="142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</a:endParaRPr>
          </a:p>
        </p:txBody>
      </p:sp>
      <p:sp>
        <p:nvSpPr>
          <p:cNvPr id="7" name="Text Placeholder 32"/>
          <p:cNvSpPr txBox="1">
            <a:spLocks/>
          </p:cNvSpPr>
          <p:nvPr/>
        </p:nvSpPr>
        <p:spPr bwMode="auto">
          <a:xfrm>
            <a:off x="1737895" y="1217545"/>
            <a:ext cx="527700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Source Sans Pro"/>
              </a:rPr>
              <a:t>https://www.icann.org/</a:t>
            </a:r>
            <a:br>
              <a:rPr dirty="0"/>
            </a:br>
            <a:r>
              <a:rPr lang="en-US" dirty="0">
                <a:solidFill>
                  <a:schemeClr val="bg1"/>
                </a:solidFill>
              </a:rPr>
              <a:t>e-mail: michael.yakushev@icann.org</a:t>
            </a:r>
            <a:endParaRPr lang="en-US" dirty="0">
              <a:solidFill>
                <a:schemeClr val="bg1"/>
              </a:solidFill>
              <a:latin typeface="Source Sans Pro"/>
            </a:endParaRPr>
          </a:p>
        </p:txBody>
      </p:sp>
      <p:sp>
        <p:nvSpPr>
          <p:cNvPr id="8" name="Text Placeholder 33"/>
          <p:cNvSpPr txBox="1">
            <a:spLocks/>
          </p:cNvSpPr>
          <p:nvPr/>
        </p:nvSpPr>
        <p:spPr bwMode="auto">
          <a:xfrm>
            <a:off x="1925047" y="847666"/>
            <a:ext cx="4808999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Source Sans Pro" charset="0"/>
              </a:rPr>
              <a:t>Веб-ресурсы </a:t>
            </a:r>
            <a:r>
              <a:rPr lang="en-US" sz="2400" b="1" dirty="0">
                <a:solidFill>
                  <a:schemeClr val="bg1"/>
                </a:solidFill>
                <a:latin typeface="Source Sans Pro" charset="0"/>
              </a:rPr>
              <a:t>ICANN</a:t>
            </a:r>
            <a:endParaRPr lang="en-AU" sz="2400" b="1" dirty="0">
              <a:solidFill>
                <a:schemeClr val="bg1"/>
              </a:solidFill>
              <a:latin typeface="Source Sans Pr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749393"/>
            <a:ext cx="1737894" cy="1429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Вопросы?</a:t>
            </a:r>
            <a:endParaRPr lang="ru-RU" b="1" dirty="0"/>
          </a:p>
        </p:txBody>
      </p:sp>
      <p:pic>
        <p:nvPicPr>
          <p:cNvPr id="40" name="Picture 39" descr="ICANN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14" y="895141"/>
            <a:ext cx="1447535" cy="1123492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288314" y="2402364"/>
            <a:ext cx="8531836" cy="31321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2100" b="1" dirty="0">
                <a:latin typeface="Source Sans Pro"/>
              </a:rPr>
              <a:t>Передача координирующей роли в исполнении функций IANA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1600" dirty="0">
                <a:solidFill>
                  <a:srgbClr val="0B5D97"/>
                </a:solidFill>
                <a:latin typeface="Source Sans Pro"/>
              </a:rPr>
              <a:t>https://www.icann.org/stewardship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1600" dirty="0">
                <a:solidFill>
                  <a:srgbClr val="0C1F24"/>
                </a:solidFill>
                <a:latin typeface="Source Sans Pro"/>
              </a:rPr>
              <a:t>Последние новости и информация о </a:t>
            </a:r>
            <a:r>
              <a:rPr lang="en-US" sz="1600" dirty="0" err="1">
                <a:solidFill>
                  <a:srgbClr val="0C1F24"/>
                </a:solidFill>
                <a:latin typeface="Source Sans Pro"/>
              </a:rPr>
              <a:t>передаче</a:t>
            </a:r>
            <a:r>
              <a:rPr lang="en-US" sz="1600" dirty="0">
                <a:solidFill>
                  <a:srgbClr val="0C1F24"/>
                </a:solidFill>
                <a:latin typeface="Source Sans Pro"/>
              </a:rPr>
              <a:t> </a:t>
            </a:r>
            <a:r>
              <a:rPr lang="ru-RU" sz="1600" dirty="0">
                <a:solidFill>
                  <a:srgbClr val="0C1F24"/>
                </a:solidFill>
                <a:latin typeface="Source Sans Pro"/>
              </a:rPr>
              <a:t>ф</a:t>
            </a:r>
            <a:r>
              <a:rPr lang="en-US" sz="1600" dirty="0" err="1">
                <a:solidFill>
                  <a:srgbClr val="0C1F24"/>
                </a:solidFill>
                <a:latin typeface="Source Sans Pro"/>
              </a:rPr>
              <a:t>ункций</a:t>
            </a:r>
            <a:r>
              <a:rPr lang="en-US" sz="1600" dirty="0">
                <a:solidFill>
                  <a:srgbClr val="0C1F24"/>
                </a:solidFill>
                <a:latin typeface="Source Sans Pro"/>
              </a:rPr>
              <a:t> IANA и работе ICG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1600" dirty="0">
                <a:solidFill>
                  <a:srgbClr val="0C1F24"/>
                </a:solidFill>
                <a:latin typeface="Source Sans Pro"/>
              </a:rPr>
              <a:t>Информация об участии сообщества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1600" dirty="0">
                <a:solidFill>
                  <a:srgbClr val="0C1F24"/>
                </a:solidFill>
                <a:latin typeface="Source Sans Pro"/>
              </a:rPr>
              <a:t>Ресурсы и архивы заседаний ICG</a:t>
            </a:r>
          </a:p>
          <a:p>
            <a:pPr marL="0" indent="0">
              <a:buFont typeface="Arial"/>
              <a:buNone/>
            </a:pPr>
            <a:r>
              <a:rPr lang="en-US" dirty="0"/>
              <a:t>	</a:t>
            </a:r>
            <a:endParaRPr lang="ru-RU" dirty="0">
              <a:latin typeface="Source Sans Pro"/>
              <a:cs typeface="Source Sans Pro"/>
            </a:endParaRP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288314" y="4449851"/>
            <a:ext cx="8270240" cy="19598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2100" b="1" dirty="0">
                <a:solidFill>
                  <a:srgbClr val="0A1F24"/>
                </a:solidFill>
                <a:latin typeface="Source Sans Pro"/>
              </a:rPr>
              <a:t>Усовершенствование подотчетности ICANN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1600" dirty="0">
                <a:solidFill>
                  <a:srgbClr val="0B5D97"/>
                </a:solidFill>
                <a:latin typeface="Source Sans Pro"/>
              </a:rPr>
              <a:t>https://community.icann.org/category/accountability</a:t>
            </a:r>
            <a:endParaRPr lang="ru-RU" sz="1600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1600" dirty="0">
                <a:solidFill>
                  <a:srgbClr val="0C1F24"/>
                </a:solidFill>
                <a:latin typeface="Source Sans Pro"/>
              </a:rPr>
              <a:t>Последние новости и информация о процессе усовершенствования подотчетности ICANN и работе CCWG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1600" dirty="0">
                <a:solidFill>
                  <a:srgbClr val="0C1F24"/>
                </a:solidFill>
                <a:latin typeface="Source Sans Pro"/>
              </a:rPr>
              <a:t>Объявления и предстоящие события</a:t>
            </a:r>
            <a:endParaRPr lang="ru-RU" sz="1600" dirty="0">
              <a:solidFill>
                <a:srgbClr val="0C1F24"/>
              </a:solidFill>
              <a:latin typeface="Source Sans Pro"/>
              <a:cs typeface="Source Sans Pro"/>
            </a:endParaRPr>
          </a:p>
        </p:txBody>
      </p:sp>
      <p:sp>
        <p:nvSpPr>
          <p:cNvPr id="50" name="Text Placeholder 32"/>
          <p:cNvSpPr txBox="1">
            <a:spLocks/>
          </p:cNvSpPr>
          <p:nvPr/>
        </p:nvSpPr>
        <p:spPr>
          <a:xfrm>
            <a:off x="6856242" y="968213"/>
            <a:ext cx="2342226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twitter.com/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icann</a:t>
            </a:r>
            <a:endParaRPr lang="en-US" sz="16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twitter.com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icann_ru</a:t>
            </a:r>
            <a:endParaRPr lang="ru-RU" sz="1600" dirty="0">
              <a:solidFill>
                <a:schemeClr val="bg1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1" name="Text Placeholder 32"/>
          <p:cNvSpPr txBox="1">
            <a:spLocks/>
          </p:cNvSpPr>
          <p:nvPr/>
        </p:nvSpPr>
        <p:spPr>
          <a:xfrm>
            <a:off x="6856241" y="1655571"/>
            <a:ext cx="3262961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600" dirty="0">
                <a:solidFill>
                  <a:srgbClr val="FFFFFF"/>
                </a:solidFill>
                <a:latin typeface="Source Sans Pro" panose="020B0503030403020204" pitchFamily="34" charset="0"/>
              </a:rPr>
              <a:t>facebook.com/icannorg</a:t>
            </a:r>
            <a:endParaRPr lang="ru-RU" sz="1600" dirty="0">
              <a:solidFill>
                <a:srgbClr val="FFFFFF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2" name="Picture 51" descr="1420948141_social_style_3_facebook-128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47" y="1544725"/>
            <a:ext cx="545448" cy="545448"/>
          </a:xfrm>
          <a:prstGeom prst="rect">
            <a:avLst/>
          </a:prstGeom>
        </p:spPr>
      </p:pic>
      <p:pic>
        <p:nvPicPr>
          <p:cNvPr id="53" name="Picture 52" descr="1420948433_social_style_3_twiter-128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517" y="858569"/>
            <a:ext cx="568165" cy="5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0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Что произошло 30 сентября 2016 года?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461" y="997533"/>
            <a:ext cx="853643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30 сентября истёк срок действия Контракта между Департаментом торговли США и корпорацией </a:t>
            </a:r>
            <a:r>
              <a:rPr lang="en-US" sz="1900" dirty="0"/>
              <a:t>ICANN </a:t>
            </a:r>
            <a:r>
              <a:rPr lang="ru-RU" sz="1900" dirty="0"/>
              <a:t>в отношении администрирования адресного пространства сети Интернет (исполнения функций </a:t>
            </a:r>
            <a:r>
              <a:rPr lang="en-US" sz="1900" dirty="0"/>
              <a:t>IANA)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en-US" sz="1900" dirty="0"/>
              <a:t> </a:t>
            </a:r>
            <a:r>
              <a:rPr lang="ru-RU" sz="1900" dirty="0"/>
              <a:t>Тем самым прекращена последняя связь контрактного характера между правительством США и администрированием системы глобальных идентификаторов Интернета</a:t>
            </a:r>
            <a:endParaRPr lang="en-US" sz="1900" dirty="0"/>
          </a:p>
          <a:p>
            <a:pPr marL="800100" lvl="1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Это явилось окончанием длительного процесса отказа правительства США от каких-либо контрольных функций в отношении глобальной инфраструктуры Интернета, начатого еще в 1980-х годах при коммерциализации развития Интернета и закреплённого в 1998 году принятием решения о создании корпорации </a:t>
            </a:r>
            <a:r>
              <a:rPr lang="en-US" sz="1900" dirty="0"/>
              <a:t>ICANN</a:t>
            </a:r>
            <a:endParaRPr lang="ru-RU" sz="1900" dirty="0"/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sz="1900" dirty="0"/>
              <a:t>Исполнение контрольных функций над администрированием корневых доменных зон Интернета передаётся многостороннему глобальному сообществу с созданием новой организации (</a:t>
            </a:r>
            <a:r>
              <a:rPr lang="en-US" sz="1900" dirty="0"/>
              <a:t>Public Technical Identifiers)</a:t>
            </a:r>
          </a:p>
        </p:txBody>
      </p:sp>
    </p:spTree>
    <p:extLst>
      <p:ext uri="{BB962C8B-B14F-4D97-AF65-F5344CB8AC3E}">
        <p14:creationId xmlns:p14="http://schemas.microsoft.com/office/powerpoint/2010/main" val="220265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Хронология событий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461" y="997533"/>
            <a:ext cx="85364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dirty="0"/>
              <a:t>Март 2014 г. – Решение </a:t>
            </a:r>
            <a:r>
              <a:rPr lang="en-US" dirty="0"/>
              <a:t>NTIA (</a:t>
            </a:r>
            <a:r>
              <a:rPr lang="ru-RU" dirty="0"/>
              <a:t>департамент торговли США) об отказе от контрольных функций (</a:t>
            </a:r>
            <a:r>
              <a:rPr lang="en-US" dirty="0"/>
              <a:t>stewardship) </a:t>
            </a:r>
            <a:r>
              <a:rPr lang="ru-RU" dirty="0"/>
              <a:t>в отношении системы глобальных индентификаторов Интернета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dirty="0"/>
              <a:t>2014 г. – начало деятельности Рабочих групп по проекту </a:t>
            </a:r>
            <a:r>
              <a:rPr lang="en-US" dirty="0"/>
              <a:t>IANA Transition</a:t>
            </a:r>
            <a:r>
              <a:rPr lang="ru-RU" dirty="0"/>
              <a:t>, включая отдельную группу по подотчётности и прозрачности деятельности </a:t>
            </a:r>
            <a:r>
              <a:rPr lang="en-US" dirty="0"/>
              <a:t>ICANN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dirty="0"/>
              <a:t>Март 2016 г. – подготовленные и согласованные всеми заинтересованным сторонами предложения по </a:t>
            </a:r>
            <a:r>
              <a:rPr lang="en-US" dirty="0"/>
              <a:t>IANA Stewardship Transition </a:t>
            </a:r>
            <a:r>
              <a:rPr lang="ru-RU" dirty="0"/>
              <a:t>одобрены Правлением </a:t>
            </a:r>
            <a:r>
              <a:rPr lang="en-US" dirty="0"/>
              <a:t>ICANN </a:t>
            </a:r>
            <a:r>
              <a:rPr lang="ru-RU" dirty="0"/>
              <a:t>и направлены в департамент торговли США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dirty="0"/>
              <a:t>Апрель 2016 г. – первый в истории </a:t>
            </a:r>
            <a:r>
              <a:rPr lang="en-US" dirty="0"/>
              <a:t>ICANN </a:t>
            </a:r>
            <a:r>
              <a:rPr lang="ru-RU" dirty="0"/>
              <a:t>вебинар на русском языке по вопросу </a:t>
            </a:r>
            <a:r>
              <a:rPr lang="en-US" dirty="0"/>
              <a:t>IANA Stewardship Transition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dirty="0"/>
              <a:t>Август 2016 г. – инкорпорация новой организации для администрирования системы глобальных идентификаторов Интернета (</a:t>
            </a:r>
            <a:r>
              <a:rPr lang="en-US" dirty="0"/>
              <a:t>Public Technical Identifiers)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dirty="0"/>
              <a:t>Сентябрь 2016 г. – попытки использования процесса </a:t>
            </a:r>
            <a:r>
              <a:rPr lang="en-US" dirty="0"/>
              <a:t>IANA Stewardship Transition </a:t>
            </a:r>
            <a:r>
              <a:rPr lang="ru-RU" dirty="0"/>
              <a:t>в целях внутриамериканской предвыборной политики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"/>
            </a:pPr>
            <a:r>
              <a:rPr lang="ru-RU" dirty="0"/>
              <a:t>30 сентября 2016 г. – действие договора между </a:t>
            </a:r>
            <a:r>
              <a:rPr lang="en-US" dirty="0"/>
              <a:t>NTIA </a:t>
            </a:r>
            <a:r>
              <a:rPr lang="ru-RU" dirty="0"/>
              <a:t>и </a:t>
            </a:r>
            <a:r>
              <a:rPr lang="en-US" dirty="0"/>
              <a:t>ICANN </a:t>
            </a:r>
            <a:r>
              <a:rPr lang="ru-RU" dirty="0"/>
              <a:t>закончилось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1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100" b="1" dirty="0"/>
              <a:t>Требования к передаче, выдвинутые NTIA</a:t>
            </a:r>
            <a:endParaRPr lang="ru-RU" sz="31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7500" y="862128"/>
            <a:ext cx="8763000" cy="6530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24"/>
              </a:spcBef>
              <a:spcAft>
                <a:spcPts val="500"/>
              </a:spcAft>
              <a:buFont typeface="Arial"/>
              <a:buNone/>
            </a:pPr>
            <a:r>
              <a:rPr lang="en-US" sz="1800" dirty="0">
                <a:latin typeface="Source Sans Pro"/>
              </a:rPr>
              <a:t>NTIA заявило о том, что предложение по передаче координирующей роли должно пользоваться широкой поддержкой сообщества и должно следовать перечисленным ниже четырем принципам:</a:t>
            </a:r>
          </a:p>
          <a:p>
            <a:pPr marL="914400" indent="0">
              <a:spcBef>
                <a:spcPts val="2376"/>
              </a:spcBef>
              <a:spcAft>
                <a:spcPts val="900"/>
              </a:spcAft>
              <a:buFont typeface="Arial"/>
              <a:buNone/>
            </a:pPr>
            <a:r>
              <a:rPr lang="en-US" sz="1800" dirty="0">
                <a:latin typeface="Source Sans Pro"/>
              </a:rPr>
              <a:t>Поддержка и усовершенствование модели с участием многих заинтересованных сторон</a:t>
            </a:r>
          </a:p>
          <a:p>
            <a:pPr marL="914400" indent="0">
              <a:spcBef>
                <a:spcPts val="1776"/>
              </a:spcBef>
              <a:spcAft>
                <a:spcPts val="900"/>
              </a:spcAft>
              <a:buFont typeface="Arial"/>
              <a:buNone/>
            </a:pPr>
            <a:r>
              <a:rPr lang="en-US" sz="1800" dirty="0">
                <a:latin typeface="Source Sans Pro"/>
              </a:rPr>
              <a:t>Сохранение безопасности, стабильности и отказоустойчивости DNS интернета</a:t>
            </a:r>
          </a:p>
          <a:p>
            <a:pPr marL="914400" indent="0">
              <a:spcBef>
                <a:spcPts val="1176"/>
              </a:spcBef>
              <a:spcAft>
                <a:spcPts val="900"/>
              </a:spcAft>
              <a:buFont typeface="Arial"/>
              <a:buNone/>
            </a:pPr>
            <a:r>
              <a:rPr lang="en-US" sz="1800" dirty="0">
                <a:latin typeface="Source Sans Pro"/>
              </a:rPr>
              <a:t>Удовлетворение потребностей и ожиданий клиентов и партнеров во всём мире в отношении услуг IANA</a:t>
            </a:r>
          </a:p>
          <a:p>
            <a:pPr marL="914400" indent="0">
              <a:spcBef>
                <a:spcPts val="1476"/>
              </a:spcBef>
              <a:spcAft>
                <a:spcPts val="900"/>
              </a:spcAft>
              <a:buFont typeface="Arial"/>
              <a:buNone/>
            </a:pPr>
            <a:r>
              <a:rPr lang="en-US" sz="1800" dirty="0">
                <a:latin typeface="Source Sans Pro"/>
              </a:rPr>
              <a:t>Поддержание открытости интернета</a:t>
            </a:r>
          </a:p>
          <a:p>
            <a:pPr marL="0" indent="0">
              <a:buFont typeface="Arial"/>
              <a:buNone/>
            </a:pPr>
            <a:endParaRPr lang="ru-RU" sz="1800" dirty="0">
              <a:latin typeface="Source Sans Pro"/>
              <a:cs typeface="Source Sans Pro"/>
            </a:endParaRPr>
          </a:p>
          <a:p>
            <a:pPr marL="0" indent="0">
              <a:buFont typeface="Arial"/>
              <a:buNone/>
            </a:pPr>
            <a:r>
              <a:rPr lang="en-US" sz="1800" dirty="0">
                <a:latin typeface="Source Sans Pro"/>
              </a:rPr>
              <a:t>Кроме того, NTIA указало, что </a:t>
            </a:r>
            <a:r>
              <a:rPr lang="en-US" sz="1800" b="1" dirty="0">
                <a:solidFill>
                  <a:schemeClr val="accent6"/>
                </a:solidFill>
                <a:latin typeface="Source Sans Pro"/>
              </a:rPr>
              <a:t>не</a:t>
            </a:r>
            <a:r>
              <a:rPr sz="1800" dirty="0"/>
              <a:t> </a:t>
            </a:r>
            <a:r>
              <a:rPr lang="en-US" sz="1800" dirty="0">
                <a:latin typeface="Source Sans Pro"/>
              </a:rPr>
              <a:t>примет предложение, заменяющее роль NTIA на руководящую роль правительственной или межправительственной организации.</a:t>
            </a:r>
            <a:endParaRPr lang="ru-RU" sz="1800" dirty="0">
              <a:latin typeface="Source Sans Pro"/>
              <a:cs typeface="Source Sans Pro"/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390130" y="2133334"/>
            <a:ext cx="790970" cy="450361"/>
          </a:xfrm>
          <a:prstGeom prst="chevron">
            <a:avLst>
              <a:gd name="adj" fmla="val 27026"/>
            </a:avLst>
          </a:prstGeom>
          <a:solidFill>
            <a:srgbClr val="1A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endParaRPr lang="en-US" sz="24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pic>
        <p:nvPicPr>
          <p:cNvPr id="30" name="Picture 29" descr="Supp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156013"/>
            <a:ext cx="427682" cy="427682"/>
          </a:xfrm>
          <a:prstGeom prst="rect">
            <a:avLst/>
          </a:prstGeom>
        </p:spPr>
      </p:pic>
      <p:sp>
        <p:nvSpPr>
          <p:cNvPr id="31" name="Chevron 30"/>
          <p:cNvSpPr/>
          <p:nvPr/>
        </p:nvSpPr>
        <p:spPr>
          <a:xfrm>
            <a:off x="390130" y="3050420"/>
            <a:ext cx="790970" cy="450361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endParaRPr lang="en-US" sz="24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pic>
        <p:nvPicPr>
          <p:cNvPr id="32" name="Picture 31" descr="Lo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8" y="3108797"/>
            <a:ext cx="315784" cy="315784"/>
          </a:xfrm>
          <a:prstGeom prst="rect">
            <a:avLst/>
          </a:prstGeom>
        </p:spPr>
      </p:pic>
      <p:sp>
        <p:nvSpPr>
          <p:cNvPr id="35" name="Chevron 34"/>
          <p:cNvSpPr/>
          <p:nvPr/>
        </p:nvSpPr>
        <p:spPr>
          <a:xfrm>
            <a:off x="390130" y="3869570"/>
            <a:ext cx="790970" cy="450361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endParaRPr lang="en-US" sz="24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pic>
        <p:nvPicPr>
          <p:cNvPr id="36" name="Picture 35" descr="IAN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908278"/>
            <a:ext cx="379414" cy="379414"/>
          </a:xfrm>
          <a:prstGeom prst="rect">
            <a:avLst/>
          </a:prstGeom>
        </p:spPr>
      </p:pic>
      <p:sp>
        <p:nvSpPr>
          <p:cNvPr id="39" name="Chevron 38"/>
          <p:cNvSpPr/>
          <p:nvPr/>
        </p:nvSpPr>
        <p:spPr>
          <a:xfrm>
            <a:off x="390130" y="4590295"/>
            <a:ext cx="790970" cy="450361"/>
          </a:xfrm>
          <a:prstGeom prst="chevron">
            <a:avLst>
              <a:gd name="adj" fmla="val 270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endParaRPr lang="en-US" sz="24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pic>
        <p:nvPicPr>
          <p:cNvPr id="40" name="Picture 39" descr="Op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647668"/>
            <a:ext cx="322649" cy="32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9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619" y="748000"/>
            <a:ext cx="88265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Функции IANA возникли для поддержки Инженерной проектной группы интернета и первоначально финансировались в рамках исследовательских проектов, поддерживаемых Управлением перспективных научно-исследовательских проектов Министерства обороны США.</a:t>
            </a:r>
          </a:p>
          <a:p>
            <a:pPr lvl="1">
              <a:spcAft>
                <a:spcPts val="600"/>
              </a:spcAft>
            </a:pPr>
            <a:endParaRPr lang="ru-RU" dirty="0">
              <a:latin typeface="Source Sans Pro"/>
              <a:cs typeface="Source Sans Pro"/>
            </a:endParaRPr>
          </a:p>
          <a:p>
            <a:pPr lvl="1">
              <a:spcAft>
                <a:spcPts val="600"/>
              </a:spcAft>
            </a:pPr>
            <a:endParaRPr lang="ru-RU" dirty="0">
              <a:latin typeface="Source Sans Pro"/>
              <a:cs typeface="Source Sans Pro"/>
            </a:endParaRPr>
          </a:p>
          <a:p>
            <a:pPr lvl="1">
              <a:spcAft>
                <a:spcPts val="600"/>
              </a:spcAft>
            </a:pPr>
            <a:endParaRPr lang="ru-RU" dirty="0">
              <a:latin typeface="Source Sans Pro"/>
              <a:cs typeface="Source Sans Pro"/>
            </a:endParaRPr>
          </a:p>
          <a:p>
            <a:pPr lvl="1">
              <a:spcAft>
                <a:spcPts val="600"/>
              </a:spcAft>
            </a:pPr>
            <a:endParaRPr lang="ru-RU" dirty="0">
              <a:latin typeface="Source Sans Pro"/>
              <a:cs typeface="Source Sans Pro"/>
            </a:endParaRPr>
          </a:p>
          <a:p>
            <a:pPr lvl="1">
              <a:spcAft>
                <a:spcPts val="600"/>
              </a:spcAft>
            </a:pPr>
            <a:endParaRPr lang="ru-RU" dirty="0">
              <a:latin typeface="Source Sans Pro"/>
              <a:cs typeface="Source Sans Pro"/>
            </a:endParaRPr>
          </a:p>
          <a:p>
            <a:pPr lvl="1">
              <a:spcAft>
                <a:spcPts val="600"/>
              </a:spcAft>
            </a:pPr>
            <a:endParaRPr lang="ru-RU" dirty="0">
              <a:latin typeface="Source Sans Pro"/>
              <a:cs typeface="Source Sans Pro"/>
            </a:endParaRPr>
          </a:p>
          <a:p>
            <a:pPr lvl="1">
              <a:spcAft>
                <a:spcPts val="600"/>
              </a:spcAft>
            </a:pPr>
            <a:endParaRPr lang="ru-RU" dirty="0">
              <a:latin typeface="Source Sans Pro"/>
              <a:cs typeface="Source Sans Pro"/>
            </a:endParaRPr>
          </a:p>
          <a:p>
            <a:pPr lvl="1">
              <a:spcAft>
                <a:spcPts val="600"/>
              </a:spcAft>
            </a:pPr>
            <a:endParaRPr lang="ru-RU" dirty="0">
              <a:latin typeface="Source Sans Pro"/>
              <a:cs typeface="Source Sans Pro"/>
            </a:endParaRPr>
          </a:p>
          <a:p>
            <a:pPr lvl="1">
              <a:spcAft>
                <a:spcPts val="600"/>
              </a:spcAft>
            </a:pPr>
            <a:endParaRPr lang="ru-RU" dirty="0">
              <a:latin typeface="Source Sans Pro"/>
              <a:cs typeface="Source Sans Pro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br>
              <a:rPr sz="1700" dirty="0"/>
            </a:br>
            <a:r>
              <a:rPr lang="en-US" sz="1700" b="1" dirty="0">
                <a:latin typeface="Source Sans Pro"/>
              </a:rPr>
              <a:t>ICANN была создана для исполнения функций IANA и занимается этим в течение более 15 лет на безвозмездной основе по договору с Министерством торговли США</a:t>
            </a:r>
            <a:endParaRPr lang="ru-RU" sz="1700" b="1" dirty="0">
              <a:latin typeface="Source Sans Pro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b="1" dirty="0"/>
              <a:t>В чем состоят функции IANA?</a:t>
            </a:r>
            <a:endParaRPr lang="ru-RU" sz="28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7500" y="862128"/>
            <a:ext cx="8763000" cy="6530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24"/>
              </a:spcBef>
              <a:spcAft>
                <a:spcPts val="600"/>
              </a:spcAft>
              <a:buFont typeface="Arial"/>
              <a:buNone/>
            </a:pPr>
            <a:endParaRPr lang="en-US" sz="2000" dirty="0">
              <a:latin typeface="Source Sans Pro"/>
              <a:cs typeface="Source Sans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4971" y="1411048"/>
            <a:ext cx="315479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ru-RU" sz="1600" dirty="0">
              <a:latin typeface="Source Sans Pro"/>
              <a:cs typeface="Source Sans Pro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1768B1"/>
                </a:solidFill>
                <a:latin typeface="Source Sans Pro"/>
              </a:rPr>
              <a:t>К этим функциям относятся следующие: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"/>
            </a:pPr>
            <a:r>
              <a:rPr lang="en-US" sz="1600" dirty="0">
                <a:latin typeface="Source Sans Pro"/>
              </a:rPr>
              <a:t>координация назначения технических параметров интернет-протокола;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"/>
            </a:pPr>
            <a:r>
              <a:rPr lang="en-US" sz="1600" dirty="0">
                <a:latin typeface="Source Sans Pro"/>
              </a:rPr>
              <a:t>администрирование определенных обязательств, связанных с управлением корневой зоной DNS интернета;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"/>
            </a:pPr>
            <a:r>
              <a:rPr lang="en-US" sz="1600" dirty="0">
                <a:latin typeface="Source Sans Pro"/>
              </a:rPr>
              <a:t>распределение IP-адресов интернета. </a:t>
            </a:r>
          </a:p>
        </p:txBody>
      </p:sp>
      <p:pic>
        <p:nvPicPr>
          <p:cNvPr id="7" name="Picture 6" descr="XPL-ICAN_1510_ICG_Report_Visual_Summary_07.pdf"/>
          <p:cNvPicPr>
            <a:picLocks noChangeAspect="1"/>
          </p:cNvPicPr>
          <p:nvPr/>
        </p:nvPicPr>
        <p:blipFill>
          <a:blip r:embed="rId3"/>
          <a:srcRect l="2513" t="16885" r="2758" b="6876"/>
          <a:stretch>
            <a:fillRect/>
          </a:stretch>
        </p:blipFill>
        <p:spPr>
          <a:xfrm>
            <a:off x="323676" y="2038350"/>
            <a:ext cx="5238923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8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" r="9244"/>
          <a:stretch/>
        </p:blipFill>
        <p:spPr>
          <a:xfrm>
            <a:off x="216346" y="1885816"/>
            <a:ext cx="8640374" cy="4182970"/>
          </a:xfrm>
          <a:prstGeom prst="rect">
            <a:avLst/>
          </a:prstGeom>
        </p:spPr>
      </p:pic>
      <p:pic>
        <p:nvPicPr>
          <p:cNvPr id="24" name="Picture 23" descr="bann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13" y="2687492"/>
            <a:ext cx="1509472" cy="363391"/>
          </a:xfrm>
          <a:prstGeom prst="rect">
            <a:avLst/>
          </a:prstGeom>
        </p:spPr>
      </p:pic>
      <p:pic>
        <p:nvPicPr>
          <p:cNvPr id="25" name="Picture 24" descr="bann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79" y="2687492"/>
            <a:ext cx="1509472" cy="363391"/>
          </a:xfrm>
          <a:prstGeom prst="rect">
            <a:avLst/>
          </a:prstGeom>
        </p:spPr>
      </p:pic>
      <p:pic>
        <p:nvPicPr>
          <p:cNvPr id="26" name="Picture 25" descr="bann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55" y="3266158"/>
            <a:ext cx="1509472" cy="363391"/>
          </a:xfrm>
          <a:prstGeom prst="rect">
            <a:avLst/>
          </a:prstGeom>
        </p:spPr>
      </p:pic>
      <p:pic>
        <p:nvPicPr>
          <p:cNvPr id="27" name="Picture 26" descr="bann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41" y="3266158"/>
            <a:ext cx="1509472" cy="363391"/>
          </a:xfrm>
          <a:prstGeom prst="rect">
            <a:avLst/>
          </a:prstGeom>
        </p:spPr>
      </p:pic>
      <p:pic>
        <p:nvPicPr>
          <p:cNvPr id="28" name="Picture 27" descr="bann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14" y="4092048"/>
            <a:ext cx="1509472" cy="363391"/>
          </a:xfrm>
          <a:prstGeom prst="rect">
            <a:avLst/>
          </a:prstGeom>
        </p:spPr>
      </p:pic>
      <p:pic>
        <p:nvPicPr>
          <p:cNvPr id="29" name="Picture 28" descr="bann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36" y="4527195"/>
            <a:ext cx="1509472" cy="363391"/>
          </a:xfrm>
          <a:prstGeom prst="rect">
            <a:avLst/>
          </a:prstGeom>
        </p:spPr>
      </p:pic>
      <p:pic>
        <p:nvPicPr>
          <p:cNvPr id="30" name="Picture 29" descr="bann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42" y="4163804"/>
            <a:ext cx="1509472" cy="3633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19632" y="3333930"/>
            <a:ext cx="1277618" cy="21544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800" b="1" dirty="0">
                <a:solidFill>
                  <a:srgbClr val="30787E"/>
                </a:solidFill>
                <a:latin typeface="Source Sans Pro"/>
              </a:rPr>
              <a:t>Бизнес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55154" y="2676126"/>
            <a:ext cx="1716523" cy="3877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B70A1C"/>
                </a:solidFill>
                <a:latin typeface="Source Sans Pro"/>
              </a:rPr>
              <a:t>Правительства и правительственные организации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09734" y="4222232"/>
            <a:ext cx="1578657" cy="21544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800" b="1" dirty="0">
                <a:solidFill>
                  <a:srgbClr val="E04E2F"/>
                </a:solidFill>
                <a:latin typeface="Source Sans Pro"/>
              </a:rPr>
              <a:t>Гражданское общество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65470" y="4525388"/>
            <a:ext cx="157865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800" b="1" dirty="0">
                <a:solidFill>
                  <a:srgbClr val="7AA045"/>
                </a:solidFill>
                <a:latin typeface="Source Sans Pro"/>
              </a:rPr>
              <a:t>Отрасль</a:t>
            </a:r>
          </a:p>
          <a:p>
            <a:pPr algn="ctr"/>
            <a:r>
              <a:rPr lang="en-US" sz="800" b="1" dirty="0">
                <a:solidFill>
                  <a:srgbClr val="7AA045"/>
                </a:solidFill>
                <a:latin typeface="Source Sans Pro"/>
              </a:rPr>
              <a:t>доменных имен</a:t>
            </a:r>
            <a:endParaRPr lang="ru-RU" sz="800" b="1" dirty="0">
              <a:solidFill>
                <a:srgbClr val="7AA045"/>
              </a:solidFill>
              <a:latin typeface="Source Sans Pro"/>
              <a:cs typeface="Source Sans Pr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37983" y="3265009"/>
            <a:ext cx="1332136" cy="21544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800" b="1" dirty="0">
                <a:solidFill>
                  <a:srgbClr val="EF9318"/>
                </a:solidFill>
                <a:latin typeface="Source Sans Pro"/>
              </a:rPr>
              <a:t>Пользователи интернета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06846" y="2747239"/>
            <a:ext cx="1393305" cy="21544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800" b="1" dirty="0">
                <a:solidFill>
                  <a:srgbClr val="215785"/>
                </a:solidFill>
                <a:latin typeface="Source Sans Pro"/>
              </a:rPr>
              <a:t>Научное сообщество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88290" y="4106653"/>
            <a:ext cx="1224065" cy="21544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800" b="1" dirty="0">
                <a:solidFill>
                  <a:srgbClr val="1086CB"/>
                </a:solidFill>
                <a:latin typeface="Source Sans Pro"/>
              </a:rPr>
              <a:t>Технические специалисты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Глобальное сообщество многих заинтересованных сторон ICANN</a:t>
            </a:r>
            <a:endParaRPr lang="ru-RU" sz="2000" b="1" dirty="0"/>
          </a:p>
        </p:txBody>
      </p:sp>
      <p:sp>
        <p:nvSpPr>
          <p:cNvPr id="98" name="Freeform 97"/>
          <p:cNvSpPr/>
          <p:nvPr/>
        </p:nvSpPr>
        <p:spPr>
          <a:xfrm flipV="1">
            <a:off x="1171342" y="4831951"/>
            <a:ext cx="268644" cy="720919"/>
          </a:xfrm>
          <a:custGeom>
            <a:avLst/>
            <a:gdLst>
              <a:gd name="connsiteX0" fmla="*/ 0 w 1249215"/>
              <a:gd name="connsiteY0" fmla="*/ 0 h 1290917"/>
              <a:gd name="connsiteX1" fmla="*/ 0 w 1249215"/>
              <a:gd name="connsiteY1" fmla="*/ 1290917 h 1290917"/>
              <a:gd name="connsiteX2" fmla="*/ 1249215 w 1249215"/>
              <a:gd name="connsiteY2" fmla="*/ 1290917 h 129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215" h="1290917">
                <a:moveTo>
                  <a:pt x="0" y="0"/>
                </a:moveTo>
                <a:lnTo>
                  <a:pt x="0" y="1290917"/>
                </a:lnTo>
                <a:lnTo>
                  <a:pt x="1249215" y="1290917"/>
                </a:lnTo>
              </a:path>
            </a:pathLst>
          </a:custGeom>
          <a:ln w="3175" cmpd="sng">
            <a:solidFill>
              <a:srgbClr val="1A8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3547155" y="1662368"/>
            <a:ext cx="0" cy="561485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379839" y="1885816"/>
            <a:ext cx="0" cy="561485"/>
          </a:xfrm>
          <a:prstGeom prst="line">
            <a:avLst/>
          </a:prstGeom>
          <a:ln w="3175" cmpd="sng">
            <a:solidFill>
              <a:srgbClr val="1A8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 103"/>
          <p:cNvSpPr/>
          <p:nvPr/>
        </p:nvSpPr>
        <p:spPr>
          <a:xfrm flipH="1" flipV="1">
            <a:off x="7772068" y="4866543"/>
            <a:ext cx="223806" cy="649898"/>
          </a:xfrm>
          <a:custGeom>
            <a:avLst/>
            <a:gdLst>
              <a:gd name="connsiteX0" fmla="*/ 0 w 1249215"/>
              <a:gd name="connsiteY0" fmla="*/ 0 h 1290917"/>
              <a:gd name="connsiteX1" fmla="*/ 0 w 1249215"/>
              <a:gd name="connsiteY1" fmla="*/ 1290917 h 1290917"/>
              <a:gd name="connsiteX2" fmla="*/ 1249215 w 1249215"/>
              <a:gd name="connsiteY2" fmla="*/ 1290917 h 129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215" h="1290917">
                <a:moveTo>
                  <a:pt x="0" y="0"/>
                </a:moveTo>
                <a:lnTo>
                  <a:pt x="0" y="1290917"/>
                </a:lnTo>
                <a:lnTo>
                  <a:pt x="1249215" y="1290917"/>
                </a:lnTo>
              </a:path>
            </a:pathLst>
          </a:custGeom>
          <a:ln w="3175" cmpd="sng">
            <a:solidFill>
              <a:srgbClr val="1A8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810073" y="2223852"/>
            <a:ext cx="268644" cy="902097"/>
          </a:xfrm>
          <a:custGeom>
            <a:avLst/>
            <a:gdLst>
              <a:gd name="connsiteX0" fmla="*/ 0 w 1249215"/>
              <a:gd name="connsiteY0" fmla="*/ 0 h 1290917"/>
              <a:gd name="connsiteX1" fmla="*/ 0 w 1249215"/>
              <a:gd name="connsiteY1" fmla="*/ 1290917 h 1290917"/>
              <a:gd name="connsiteX2" fmla="*/ 1249215 w 1249215"/>
              <a:gd name="connsiteY2" fmla="*/ 1290917 h 129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215" h="1290917">
                <a:moveTo>
                  <a:pt x="0" y="0"/>
                </a:moveTo>
                <a:lnTo>
                  <a:pt x="0" y="1290917"/>
                </a:lnTo>
                <a:lnTo>
                  <a:pt x="1249215" y="1290917"/>
                </a:lnTo>
              </a:path>
            </a:pathLst>
          </a:custGeom>
          <a:ln w="3175" cmpd="sng">
            <a:solidFill>
              <a:srgbClr val="1A8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 flipH="1">
            <a:off x="6688600" y="2057401"/>
            <a:ext cx="264642" cy="571241"/>
          </a:xfrm>
          <a:custGeom>
            <a:avLst/>
            <a:gdLst>
              <a:gd name="connsiteX0" fmla="*/ 0 w 1249215"/>
              <a:gd name="connsiteY0" fmla="*/ 0 h 1290917"/>
              <a:gd name="connsiteX1" fmla="*/ 0 w 1249215"/>
              <a:gd name="connsiteY1" fmla="*/ 1290917 h 1290917"/>
              <a:gd name="connsiteX2" fmla="*/ 1249215 w 1249215"/>
              <a:gd name="connsiteY2" fmla="*/ 1290917 h 129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215" h="1290917">
                <a:moveTo>
                  <a:pt x="0" y="0"/>
                </a:moveTo>
                <a:lnTo>
                  <a:pt x="0" y="1290917"/>
                </a:lnTo>
                <a:lnTo>
                  <a:pt x="1249215" y="1290917"/>
                </a:lnTo>
              </a:path>
            </a:pathLst>
          </a:custGeom>
          <a:ln w="3175" cmpd="sng">
            <a:solidFill>
              <a:srgbClr val="1A8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3872" y="1662367"/>
            <a:ext cx="2368024" cy="582993"/>
          </a:xfrm>
          <a:prstGeom prst="rect">
            <a:avLst/>
          </a:prstGeom>
          <a:ln w="3175" cmpd="sng">
            <a:solidFill>
              <a:srgbClr val="1A87C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800" dirty="0">
              <a:latin typeface="Source Sans Pro"/>
              <a:cs typeface="Source Sans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518" y="1682446"/>
            <a:ext cx="236137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Компании из частного сектора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Торговые ассоциации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854295" y="772895"/>
            <a:ext cx="2618797" cy="1472466"/>
          </a:xfrm>
          <a:prstGeom prst="rect">
            <a:avLst/>
          </a:prstGeom>
          <a:ln w="3175" cmpd="sng">
            <a:solidFill>
              <a:srgbClr val="1A87C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800" dirty="0">
              <a:latin typeface="Source Sans Pro"/>
              <a:cs typeface="Source Sans Pro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31698" y="787407"/>
            <a:ext cx="2641395" cy="14773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Национальные правительства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Отдельные экономики, признанные на международной арене</a:t>
            </a:r>
            <a:endParaRPr lang="ru-RU" sz="900" dirty="0">
              <a:latin typeface="Source Sans Pro"/>
              <a:cs typeface="Source Sans Pro"/>
            </a:endParaRP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Международные правительственные организации и организации, созданные на основе межгосударственных договоров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Государственные органы (в том числе агентства ООН, непосредственно заинтересованные в международном управлении интернетом)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575027" y="1591739"/>
            <a:ext cx="2254856" cy="653621"/>
          </a:xfrm>
          <a:prstGeom prst="rect">
            <a:avLst/>
          </a:prstGeom>
          <a:ln w="3175" cmpd="sng">
            <a:solidFill>
              <a:srgbClr val="1A87C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800" dirty="0">
              <a:latin typeface="Source Sans Pro"/>
              <a:cs typeface="Source Sans Pro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91415" y="1591740"/>
            <a:ext cx="212344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Лидеры научного сообщества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Высшие учебные заведения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Профессора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Студенты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33872" y="5252122"/>
            <a:ext cx="2368024" cy="801785"/>
          </a:xfrm>
          <a:prstGeom prst="rect">
            <a:avLst/>
          </a:prstGeom>
          <a:ln w="3175" cmpd="sng">
            <a:solidFill>
              <a:srgbClr val="1086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800" dirty="0">
              <a:latin typeface="Source Sans Pro"/>
              <a:cs typeface="Source Sans Pr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4021" y="5262282"/>
            <a:ext cx="2123440" cy="646331"/>
          </a:xfrm>
          <a:prstGeom prst="rect">
            <a:avLst/>
          </a:prstGeom>
          <a:noFill/>
          <a:ln w="3175" cmpd="sng"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Разработчики протоколов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Разработчики оборудования и программного обеспечения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Сетевые операторы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Инженеры-исследователи</a:t>
            </a:r>
            <a:endParaRPr lang="ru-RU" sz="900" dirty="0">
              <a:latin typeface="Source Sans Pro"/>
              <a:cs typeface="Source Sans Pro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345852" y="5252122"/>
            <a:ext cx="2368024" cy="646331"/>
          </a:xfrm>
          <a:prstGeom prst="rect">
            <a:avLst/>
          </a:prstGeom>
          <a:ln w="3175" cmpd="sng">
            <a:solidFill>
              <a:srgbClr val="1A87C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800" dirty="0">
              <a:latin typeface="Source Sans Pro"/>
              <a:cs typeface="Source Sans Pro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34193" y="5252121"/>
            <a:ext cx="2368024" cy="816665"/>
          </a:xfrm>
          <a:prstGeom prst="rect">
            <a:avLst/>
          </a:prstGeom>
          <a:ln w="3175" cmpd="sng">
            <a:solidFill>
              <a:srgbClr val="1A87C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800" dirty="0">
              <a:latin typeface="Source Sans Pro"/>
              <a:cs typeface="Source Sans Pro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34193" y="5269077"/>
            <a:ext cx="2368024" cy="78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Неправительственные организации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Некоммерческие организации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Некоммерческие пользователи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Исследовательские центры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Благотворительные организации</a:t>
            </a:r>
            <a:endParaRPr lang="ru-RU" sz="900" dirty="0"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5852" y="5268510"/>
            <a:ext cx="21272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Регистратуры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Регистраторы</a:t>
            </a:r>
          </a:p>
          <a:p>
            <a:pPr marL="171450" indent="-171450">
              <a:buFont typeface="Arial"/>
              <a:buChar char="•"/>
            </a:pPr>
            <a:r>
              <a:rPr lang="en-US" sz="900" dirty="0">
                <a:latin typeface="Source Sans Pro"/>
              </a:rPr>
              <a:t>Организации доменных имен</a:t>
            </a:r>
          </a:p>
        </p:txBody>
      </p:sp>
    </p:spTree>
    <p:extLst>
      <p:ext uri="{BB962C8B-B14F-4D97-AF65-F5344CB8AC3E}">
        <p14:creationId xmlns:p14="http://schemas.microsoft.com/office/powerpoint/2010/main" val="154704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>
            <p:extLst/>
          </p:nvPr>
        </p:nvGraphicFramePr>
        <p:xfrm>
          <a:off x="372998" y="2647833"/>
          <a:ext cx="8472381" cy="192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Два параллельных процесса</a:t>
            </a:r>
            <a:endParaRPr lang="ru-RU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9738" y="824639"/>
            <a:ext cx="8763000" cy="6530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24"/>
              </a:spcBef>
              <a:spcAft>
                <a:spcPts val="600"/>
              </a:spcAft>
              <a:buFont typeface="Arial"/>
              <a:buNone/>
            </a:pPr>
            <a:r>
              <a:rPr lang="en-US" sz="2000" b="1" dirty="0">
                <a:latin typeface="Source Sans Pro"/>
              </a:rPr>
              <a:t>Сообщество разработало и осуществляет два параллельных процесса:</a:t>
            </a:r>
            <a:endParaRPr lang="ru-RU" sz="2000" b="1" dirty="0">
              <a:latin typeface="Source Sans Pro"/>
              <a:cs typeface="Source Sans Pro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72998" y="1269918"/>
          <a:ext cx="8472381" cy="188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998" y="1767220"/>
            <a:ext cx="8009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Source Sans Pro"/>
              </a:rPr>
              <a:t>Передача координирующей роли в исполнении функций IANA</a:t>
            </a:r>
            <a:br>
              <a:rPr sz="1600" dirty="0"/>
            </a:br>
            <a:r>
              <a:rPr lang="en-US" sz="1500" dirty="0">
                <a:solidFill>
                  <a:srgbClr val="FFFFFF"/>
                </a:solidFill>
                <a:latin typeface="Source Sans Pro"/>
              </a:rPr>
              <a:t>Этот процесс ориентирован на подготовку предложения по передаче координирующей роли в исполнении функций IANA сообществу многих заинтересованных сторон </a:t>
            </a:r>
          </a:p>
          <a:p>
            <a:endParaRPr lang="ru-RU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760" y="3139648"/>
            <a:ext cx="75149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  <a:latin typeface="Source Sans Pro"/>
              </a:rPr>
              <a:t>Усовершенствование подотчетности ICANN</a:t>
            </a:r>
          </a:p>
          <a:p>
            <a:pPr lvl="0"/>
            <a:r>
              <a:rPr lang="en-US" sz="1600" dirty="0">
                <a:solidFill>
                  <a:srgbClr val="FFFFFF"/>
                </a:solidFill>
                <a:latin typeface="Source Sans Pro"/>
              </a:rPr>
              <a:t>Этот процесс ориентирован на сохранение подотчетности ICANN в отсутствие ее сложившихся договорных отношений с правительством США </a:t>
            </a:r>
            <a:endParaRPr lang="ru-RU" sz="16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76" y="4836038"/>
            <a:ext cx="8483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ource Sans Pro"/>
              </a:rPr>
              <a:t>Чтобы привести указанные процессы в движение, сообщество создало содействующие обсуждению </a:t>
            </a:r>
            <a:r>
              <a:rPr lang="en-US" b="1" dirty="0">
                <a:latin typeface="Source Sans Pro"/>
              </a:rPr>
              <a:t>многоуровневые</a:t>
            </a:r>
            <a:r>
              <a:rPr lang="en-US" dirty="0">
                <a:latin typeface="Source Sans Pro"/>
              </a:rPr>
              <a:t>, </a:t>
            </a:r>
            <a:r>
              <a:rPr lang="en-US" b="1" dirty="0">
                <a:latin typeface="Source Sans Pro"/>
              </a:rPr>
              <a:t>транспарентные</a:t>
            </a:r>
            <a:r>
              <a:rPr lang="en-US" dirty="0">
                <a:latin typeface="Source Sans Pro"/>
              </a:rPr>
              <a:t> и </a:t>
            </a:r>
            <a:r>
              <a:rPr lang="en-US" b="1" dirty="0">
                <a:latin typeface="Source Sans Pro"/>
              </a:rPr>
              <a:t>многообразные</a:t>
            </a:r>
            <a:r>
              <a:rPr lang="en-US" dirty="0">
                <a:latin typeface="Source Sans Pro"/>
              </a:rPr>
              <a:t> рабочие группы, и в этих группах сформировало рабочие методы и системы определения наличия консенсуса</a:t>
            </a:r>
            <a:endParaRPr lang="ru-RU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7181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NN Template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6414</TotalTime>
  <Words>1775</Words>
  <Application>Microsoft Office PowerPoint</Application>
  <PresentationFormat>On-screen Show (4:3)</PresentationFormat>
  <Paragraphs>200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Arial Unicode MS</vt:lpstr>
      <vt:lpstr>Calibri</vt:lpstr>
      <vt:lpstr>Segoe UI</vt:lpstr>
      <vt:lpstr>Segoe UI Semilight</vt:lpstr>
      <vt:lpstr>Source Sans Pro</vt:lpstr>
      <vt:lpstr>Source Sans Pro Light</vt:lpstr>
      <vt:lpstr>Wingdings</vt:lpstr>
      <vt:lpstr>Office Theme</vt:lpstr>
      <vt:lpstr>PowerPoint Presentation</vt:lpstr>
      <vt:lpstr>PowerPoint Presentation</vt:lpstr>
      <vt:lpstr>PowerPoint Presentation</vt:lpstr>
      <vt:lpstr>Что произошло 30 сентября 2016 года?</vt:lpstr>
      <vt:lpstr>Хронология событий</vt:lpstr>
      <vt:lpstr>Требования к передаче, выдвинутые NTIA</vt:lpstr>
      <vt:lpstr>В чем состоят функции IANA?</vt:lpstr>
      <vt:lpstr>Глобальное сообщество многих заинтересованных сторон ICANN</vt:lpstr>
      <vt:lpstr>Два параллельных процесса</vt:lpstr>
      <vt:lpstr>Полный обзор предложения</vt:lpstr>
      <vt:lpstr>Угрожает ли передача координирующей роли свободе в Сети?</vt:lpstr>
      <vt:lpstr>Смогут ли различные страны ограничивать свободу слова в интернете полсе 30-го сентября?</vt:lpstr>
      <vt:lpstr>Станет ли ICANN более уязвимой  с точки зрения захвата контроля в ней какой-то одной группой интересов?</vt:lpstr>
      <vt:lpstr>Станут ли правительства в большей степени контролировать интернет?</vt:lpstr>
      <vt:lpstr>Будет ли перенесена штаб-квартира ICANN за пределы США?</vt:lpstr>
      <vt:lpstr>Почему передача координирующей роли прошла без одобрения Конгресса?</vt:lpstr>
      <vt:lpstr>PowerPoint Presentation</vt:lpstr>
      <vt:lpstr>Достигнут ли ожидавшийся результат?</vt:lpstr>
      <vt:lpstr>Какие вопросы остались неотвеченными?</vt:lpstr>
      <vt:lpstr>Что дальше?</vt:lpstr>
      <vt:lpstr>ICANN для Украины. Украина для ICANN</vt:lpstr>
      <vt:lpstr>Мероприятия ICANN (2016-2017)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</dc:creator>
  <cp:lastModifiedBy>Michael Yakushev</cp:lastModifiedBy>
  <cp:revision>189</cp:revision>
  <cp:lastPrinted>2015-01-14T03:55:09Z</cp:lastPrinted>
  <dcterms:created xsi:type="dcterms:W3CDTF">2015-01-07T16:11:05Z</dcterms:created>
  <dcterms:modified xsi:type="dcterms:W3CDTF">2016-10-13T17:48:05Z</dcterms:modified>
</cp:coreProperties>
</file>