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68" r:id="rId4"/>
    <p:sldId id="266" r:id="rId5"/>
    <p:sldId id="267" r:id="rId6"/>
    <p:sldId id="277" r:id="rId7"/>
    <p:sldId id="261" r:id="rId8"/>
    <p:sldId id="264" r:id="rId9"/>
    <p:sldId id="259" r:id="rId10"/>
    <p:sldId id="269" r:id="rId11"/>
    <p:sldId id="271" r:id="rId12"/>
    <p:sldId id="270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C2E8"/>
    <a:srgbClr val="008E40"/>
    <a:srgbClr val="1D04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01.01.07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.UA</c:v>
                </c:pt>
                <c:pt idx="1">
                  <c:v>GOV.UA</c:v>
                </c:pt>
                <c:pt idx="2">
                  <c:v>EDU.UA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3238</c:v>
                </c:pt>
                <c:pt idx="1">
                  <c:v>510</c:v>
                </c:pt>
                <c:pt idx="2">
                  <c:v>184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01.01.08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.UA</c:v>
                </c:pt>
                <c:pt idx="1">
                  <c:v>GOV.UA</c:v>
                </c:pt>
                <c:pt idx="2">
                  <c:v>EDU.UA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4971</c:v>
                </c:pt>
                <c:pt idx="1">
                  <c:v>635</c:v>
                </c:pt>
                <c:pt idx="2">
                  <c:v>208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01.01.09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.UA</c:v>
                </c:pt>
                <c:pt idx="1">
                  <c:v>GOV.UA</c:v>
                </c:pt>
                <c:pt idx="2">
                  <c:v>EDU.UA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6854</c:v>
                </c:pt>
                <c:pt idx="1">
                  <c:v>776</c:v>
                </c:pt>
                <c:pt idx="2">
                  <c:v>236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01.01.10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.UA</c:v>
                </c:pt>
                <c:pt idx="1">
                  <c:v>GOV.UA</c:v>
                </c:pt>
                <c:pt idx="2">
                  <c:v>EDU.UA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8530</c:v>
                </c:pt>
                <c:pt idx="1">
                  <c:v>905</c:v>
                </c:pt>
                <c:pt idx="2">
                  <c:v>261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01.01.11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.UA</c:v>
                </c:pt>
                <c:pt idx="1">
                  <c:v>GOV.UA</c:v>
                </c:pt>
                <c:pt idx="2">
                  <c:v>EDU.UA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10670</c:v>
                </c:pt>
                <c:pt idx="1">
                  <c:v>1060</c:v>
                </c:pt>
                <c:pt idx="2">
                  <c:v>284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01.09.12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.UA</c:v>
                </c:pt>
                <c:pt idx="1">
                  <c:v>GOV.UA</c:v>
                </c:pt>
                <c:pt idx="2">
                  <c:v>EDU.UA</c:v>
                </c:pt>
              </c:strCache>
            </c:strRef>
          </c:cat>
          <c:val>
            <c:numRef>
              <c:f>Лист1!$G$2:$G$4</c:f>
              <c:numCache>
                <c:formatCode>General</c:formatCode>
                <c:ptCount val="3"/>
                <c:pt idx="0">
                  <c:v>14253</c:v>
                </c:pt>
                <c:pt idx="1">
                  <c:v>1527</c:v>
                </c:pt>
                <c:pt idx="2">
                  <c:v>311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888960"/>
        <c:axId val="20800640"/>
      </c:barChart>
      <c:catAx>
        <c:axId val="20888960"/>
        <c:scaling>
          <c:orientation val="minMax"/>
        </c:scaling>
        <c:delete val="0"/>
        <c:axPos val="b"/>
        <c:majorTickMark val="out"/>
        <c:minorTickMark val="none"/>
        <c:tickLblPos val="nextTo"/>
        <c:crossAx val="20800640"/>
        <c:crosses val="autoZero"/>
        <c:auto val="1"/>
        <c:lblAlgn val="ctr"/>
        <c:lblOffset val="100"/>
        <c:noMultiLvlLbl val="0"/>
      </c:catAx>
      <c:valAx>
        <c:axId val="20800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8889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01.01.07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COM.UA</c:v>
                </c:pt>
                <c:pt idx="1">
                  <c:v>ORG.UA</c:v>
                </c:pt>
                <c:pt idx="2">
                  <c:v>Total domains</c:v>
                </c:pt>
                <c:pt idx="3">
                  <c:v>In opinion of Registrars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62186</c:v>
                </c:pt>
                <c:pt idx="1">
                  <c:v>22362</c:v>
                </c:pt>
                <c:pt idx="2">
                  <c:v>241666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01.01.08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COM.UA</c:v>
                </c:pt>
                <c:pt idx="1">
                  <c:v>ORG.UA</c:v>
                </c:pt>
                <c:pt idx="2">
                  <c:v>Total domains</c:v>
                </c:pt>
                <c:pt idx="3">
                  <c:v>In opinion of Registrars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94800</c:v>
                </c:pt>
                <c:pt idx="1">
                  <c:v>53096</c:v>
                </c:pt>
                <c:pt idx="2">
                  <c:v>335073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01.01.09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COM.UA</c:v>
                </c:pt>
                <c:pt idx="1">
                  <c:v>ORG.UA</c:v>
                </c:pt>
                <c:pt idx="2">
                  <c:v>Total domains</c:v>
                </c:pt>
                <c:pt idx="3">
                  <c:v>In opinion of Registrars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136353</c:v>
                </c:pt>
                <c:pt idx="1">
                  <c:v>74702</c:v>
                </c:pt>
                <c:pt idx="2">
                  <c:v>390197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01.01.10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COM.UA</c:v>
                </c:pt>
                <c:pt idx="1">
                  <c:v>ORG.UA</c:v>
                </c:pt>
                <c:pt idx="2">
                  <c:v>Total domains</c:v>
                </c:pt>
                <c:pt idx="3">
                  <c:v>In opinion of Registrars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161122</c:v>
                </c:pt>
                <c:pt idx="1">
                  <c:v>111577</c:v>
                </c:pt>
                <c:pt idx="2">
                  <c:v>483601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01.01.11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COM.UA</c:v>
                </c:pt>
                <c:pt idx="1">
                  <c:v>ORG.UA</c:v>
                </c:pt>
                <c:pt idx="2">
                  <c:v>Total domains</c:v>
                </c:pt>
                <c:pt idx="3">
                  <c:v>In opinion of Registrars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0">
                  <c:v>200149</c:v>
                </c:pt>
                <c:pt idx="1">
                  <c:v>80024</c:v>
                </c:pt>
                <c:pt idx="2">
                  <c:v>534579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01.09.12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COM.UA</c:v>
                </c:pt>
                <c:pt idx="1">
                  <c:v>ORG.UA</c:v>
                </c:pt>
                <c:pt idx="2">
                  <c:v>Total domains</c:v>
                </c:pt>
                <c:pt idx="3">
                  <c:v>In opinion of Registrars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0">
                  <c:v>260134</c:v>
                </c:pt>
                <c:pt idx="1">
                  <c:v>87726</c:v>
                </c:pt>
                <c:pt idx="2">
                  <c:v>666690</c:v>
                </c:pt>
                <c:pt idx="3">
                  <c:v>1800000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074880"/>
        <c:axId val="24084864"/>
      </c:barChart>
      <c:catAx>
        <c:axId val="24074880"/>
        <c:scaling>
          <c:orientation val="minMax"/>
        </c:scaling>
        <c:delete val="0"/>
        <c:axPos val="b"/>
        <c:majorTickMark val="out"/>
        <c:minorTickMark val="none"/>
        <c:tickLblPos val="nextTo"/>
        <c:crossAx val="24084864"/>
        <c:crosses val="autoZero"/>
        <c:auto val="1"/>
        <c:lblAlgn val="ctr"/>
        <c:lblOffset val="100"/>
        <c:noMultiLvlLbl val="0"/>
      </c:catAx>
      <c:valAx>
        <c:axId val="24084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0748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87EC3-8690-4264-A83E-3F3F578051A0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142CF-4DC9-4F3F-999D-140B927E3F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2877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C9232-6A38-4D30-A045-B4B563065086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F6FF34-1C00-482E-AA34-B2FC80D33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3631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6FF34-1C00-482E-AA34-B2FC80D3325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941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6FF34-1C00-482E-AA34-B2FC80D3325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175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C3CE-041A-43A7-8136-62F4907477C2}" type="datetime1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49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6CA15-02F5-42BD-9A52-56318BA50BBD}" type="datetime1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08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72BA-ECBA-403E-9657-60598977F698}" type="datetime1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06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2A5A0-D969-4328-B71D-FDCAFB4BB136}" type="datetime1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45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EE63-8C0C-44B9-8B2D-993394A90DBD}" type="datetime1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43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9AE-49CD-4494-926C-EF45A609D9BB}" type="datetime1">
              <a:rPr lang="ru-RU" smtClean="0"/>
              <a:t>28.09.2012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2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83F8-E6DE-4E1F-B045-ECD71A398EA7}" type="datetime1">
              <a:rPr lang="ru-RU" smtClean="0"/>
              <a:t>28.09.2012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45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85B0F-4F41-4A73-9AEB-CDD30F4A9BA8}" type="datetime1">
              <a:rPr lang="ru-RU" smtClean="0"/>
              <a:t>28.09.2012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53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BA5A-58D9-40AC-9A97-6A61E2BDFC1E}" type="datetime1">
              <a:rPr lang="ru-RU" smtClean="0"/>
              <a:t>28.09.2012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0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1568-120F-4425-B9BD-4806A366BEDF}" type="datetime1">
              <a:rPr lang="ru-RU" smtClean="0"/>
              <a:t>28.09.2012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7933-EF32-41F6-AB31-816DF6D1AB5D}" type="datetime1">
              <a:rPr lang="ru-RU" smtClean="0"/>
              <a:t>28.09.2012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443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rgbClr val="FFFF00"/>
            </a:gs>
            <a:gs pos="100000">
              <a:schemeClr val="tx2">
                <a:lumMod val="40000"/>
                <a:lumOff val="60000"/>
              </a:schemeClr>
            </a:gs>
            <a:gs pos="0">
              <a:srgbClr val="FFFF00"/>
            </a:gs>
            <a:gs pos="65000">
              <a:srgbClr val="85C2FF"/>
            </a:gs>
            <a:gs pos="39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8BF3A-4432-4C3B-8724-8AB20883A45D}" type="datetime1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EEE3E-DF9B-451E-AC98-7DCDDDA5DF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90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yvk@uanic.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rgbClr val="FFFF00"/>
            </a:gs>
            <a:gs pos="100000">
              <a:schemeClr val="tx2">
                <a:lumMod val="40000"/>
                <a:lumOff val="60000"/>
              </a:schemeClr>
            </a:gs>
            <a:gs pos="0">
              <a:srgbClr val="FFFF00"/>
            </a:gs>
            <a:gs pos="65000">
              <a:srgbClr val="85C2FF"/>
            </a:gs>
            <a:gs pos="53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1D04D2"/>
                </a:solidFill>
              </a:rPr>
              <a:t>Pressing questions of the Ukrainian</a:t>
            </a:r>
            <a:r>
              <a:rPr lang="ru-RU" b="1" dirty="0">
                <a:solidFill>
                  <a:srgbClr val="1D04D2"/>
                </a:solidFill>
              </a:rPr>
              <a:t/>
            </a:r>
            <a:br>
              <a:rPr lang="ru-RU" b="1" dirty="0">
                <a:solidFill>
                  <a:srgbClr val="1D04D2"/>
                </a:solidFill>
              </a:rPr>
            </a:br>
            <a:r>
              <a:rPr lang="en-US" b="1" dirty="0" smtClean="0">
                <a:solidFill>
                  <a:srgbClr val="1D04D2"/>
                </a:solidFill>
              </a:rPr>
              <a:t>domains registrations market (Market)</a:t>
            </a:r>
            <a:endParaRPr lang="ru-RU" b="1" dirty="0">
              <a:solidFill>
                <a:srgbClr val="1D04D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83568" y="3886200"/>
            <a:ext cx="7304856" cy="1752600"/>
          </a:xfrm>
        </p:spPr>
        <p:txBody>
          <a:bodyPr anchor="ctr">
            <a:normAutofit/>
          </a:bodyPr>
          <a:lstStyle/>
          <a:p>
            <a:r>
              <a:rPr lang="en-US" b="1" dirty="0" err="1" smtClean="0"/>
              <a:t>Yuriy</a:t>
            </a:r>
            <a:r>
              <a:rPr lang="en-US" b="1" dirty="0" smtClean="0"/>
              <a:t> </a:t>
            </a:r>
            <a:r>
              <a:rPr lang="en-US" b="1" dirty="0" err="1"/>
              <a:t>Kargapolov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independent  expert, </a:t>
            </a:r>
          </a:p>
          <a:p>
            <a:r>
              <a:rPr lang="en-US" dirty="0" smtClean="0"/>
              <a:t>Head of Regulation Committee of UANIC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1</a:t>
            </a:fld>
            <a:endParaRPr lang="ru-RU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326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i="1" dirty="0"/>
              <a:t>Governance aspect.</a:t>
            </a:r>
            <a:br>
              <a:rPr lang="en-US" sz="3200" b="1" i="1" dirty="0"/>
            </a:br>
            <a:r>
              <a:rPr lang="en-US" sz="2800" i="1" dirty="0" smtClean="0"/>
              <a:t>Myths</a:t>
            </a:r>
            <a:endParaRPr lang="en-US" sz="2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10</a:t>
            </a:fld>
            <a:endParaRPr lang="ru-RU" b="1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9036496" cy="5215934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i="1" dirty="0"/>
              <a:t>Myth </a:t>
            </a:r>
            <a:r>
              <a:rPr lang="en-US" sz="2400" i="1" dirty="0" smtClean="0"/>
              <a:t>#1</a:t>
            </a:r>
            <a:r>
              <a:rPr lang="en-US" sz="2400" dirty="0"/>
              <a:t>. The corrupted civil servants wish to grasp the </a:t>
            </a:r>
            <a:r>
              <a:rPr lang="en-US" sz="2400" dirty="0" smtClean="0"/>
              <a:t>.</a:t>
            </a:r>
            <a:r>
              <a:rPr lang="en-US" sz="2400" dirty="0" err="1" smtClean="0"/>
              <a:t>ua</a:t>
            </a:r>
            <a:r>
              <a:rPr lang="en-US" sz="2400" dirty="0" smtClean="0"/>
              <a:t> Domain</a:t>
            </a:r>
            <a:r>
              <a:rPr lang="en-US" sz="2400" dirty="0"/>
              <a:t>, and the oligarchical state sleeps and sees how to take the </a:t>
            </a:r>
            <a:r>
              <a:rPr lang="en-US" sz="2400" dirty="0" smtClean="0"/>
              <a:t>.</a:t>
            </a:r>
            <a:r>
              <a:rPr lang="en-US" sz="2400" dirty="0" err="1" smtClean="0"/>
              <a:t>ua</a:t>
            </a:r>
            <a:r>
              <a:rPr lang="en-US" sz="2400" dirty="0" smtClean="0"/>
              <a:t> Domain </a:t>
            </a:r>
            <a:r>
              <a:rPr lang="en-US" sz="2400" dirty="0"/>
              <a:t>at </a:t>
            </a:r>
            <a:r>
              <a:rPr lang="en-US" sz="2400" dirty="0" smtClean="0"/>
              <a:t>principal </a:t>
            </a:r>
            <a:r>
              <a:rPr lang="en-US" sz="2400" dirty="0"/>
              <a:t>and strong "</a:t>
            </a:r>
            <a:r>
              <a:rPr lang="en-US" sz="2400" dirty="0" err="1"/>
              <a:t>Hostmaster</a:t>
            </a:r>
            <a:r>
              <a:rPr lang="en-US" sz="2400" dirty="0"/>
              <a:t> Ltd</a:t>
            </a:r>
            <a:r>
              <a:rPr lang="en-US" sz="2400" dirty="0" smtClean="0"/>
              <a:t>.“</a:t>
            </a:r>
            <a:endParaRPr lang="en-US" sz="2400" dirty="0"/>
          </a:p>
          <a:p>
            <a:r>
              <a:rPr lang="en-US" sz="2000" dirty="0" smtClean="0"/>
              <a:t>Disproof. </a:t>
            </a:r>
            <a:r>
              <a:rPr lang="en-US" sz="2000" dirty="0"/>
              <a:t>No any real activity from Government to grasp the </a:t>
            </a:r>
            <a:r>
              <a:rPr lang="en-US" sz="2000" dirty="0" smtClean="0"/>
              <a:t>.</a:t>
            </a:r>
            <a:r>
              <a:rPr lang="en-US" sz="2000" dirty="0" err="1" smtClean="0"/>
              <a:t>ua</a:t>
            </a:r>
            <a:r>
              <a:rPr lang="en-US" sz="2000" dirty="0" smtClean="0"/>
              <a:t> Domain </a:t>
            </a:r>
            <a:r>
              <a:rPr lang="en-US" sz="2000" dirty="0"/>
              <a:t>during 12 years. The Government don't want be main and/or single actor in the administration process - only one of the side of admin-c</a:t>
            </a:r>
          </a:p>
          <a:p>
            <a:r>
              <a:rPr lang="en-US" sz="2000" dirty="0"/>
              <a:t>Disproof. </a:t>
            </a:r>
            <a:r>
              <a:rPr lang="en-US" sz="2000" dirty="0" smtClean="0"/>
              <a:t>It </a:t>
            </a:r>
            <a:r>
              <a:rPr lang="en-US" sz="2000" dirty="0"/>
              <a:t>was </a:t>
            </a:r>
            <a:r>
              <a:rPr lang="en-US" sz="2000" dirty="0" err="1"/>
              <a:t>redelegation</a:t>
            </a:r>
            <a:r>
              <a:rPr lang="en-US" sz="2000" dirty="0"/>
              <a:t> process, but Government been agreed to find the compromise by the proposition of ICANN. </a:t>
            </a:r>
            <a:r>
              <a:rPr lang="en-US" sz="2000" dirty="0" err="1"/>
              <a:t>Hostmaster</a:t>
            </a:r>
            <a:r>
              <a:rPr lang="en-US" sz="2000" dirty="0"/>
              <a:t> has tricked </a:t>
            </a:r>
            <a:r>
              <a:rPr lang="en-US" sz="2000" dirty="0" smtClean="0"/>
              <a:t>both Government </a:t>
            </a:r>
            <a:r>
              <a:rPr lang="en-US" sz="2000" dirty="0"/>
              <a:t>and ICANN</a:t>
            </a:r>
            <a:endParaRPr lang="en-US" sz="2000" dirty="0" smtClean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 dirty="0" smtClean="0"/>
              <a:t>Myth #2</a:t>
            </a:r>
            <a:r>
              <a:rPr lang="en-US" sz="2400" dirty="0"/>
              <a:t>. Strong and principal "</a:t>
            </a:r>
            <a:r>
              <a:rPr lang="en-US" sz="2400" dirty="0" err="1"/>
              <a:t>Hostmaster</a:t>
            </a:r>
            <a:r>
              <a:rPr lang="en-US" sz="2400" dirty="0"/>
              <a:t> Ltd." to guard and protect of the </a:t>
            </a:r>
            <a:r>
              <a:rPr lang="en-US" sz="2400" dirty="0" smtClean="0"/>
              <a:t>.</a:t>
            </a:r>
            <a:r>
              <a:rPr lang="en-US" sz="2400" dirty="0" err="1" smtClean="0"/>
              <a:t>ua</a:t>
            </a:r>
            <a:r>
              <a:rPr lang="en-US" sz="2400" dirty="0" smtClean="0"/>
              <a:t> Domain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000" dirty="0" smtClean="0"/>
              <a:t>Disproof. </a:t>
            </a:r>
            <a:r>
              <a:rPr lang="en-US" sz="2000" dirty="0" err="1" smtClean="0"/>
              <a:t>Hostmaster</a:t>
            </a:r>
            <a:r>
              <a:rPr lang="en-US" sz="2000" dirty="0" smtClean="0"/>
              <a:t> can’t created competitive environment during 12 years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000" dirty="0" smtClean="0"/>
              <a:t>Disproof. No any  real attempts to create real public discussion during 12 years.</a:t>
            </a:r>
            <a:endParaRPr lang="en-US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 rot="19330160">
            <a:off x="1457860" y="2781487"/>
            <a:ext cx="5293105" cy="1051353"/>
          </a:xfrm>
          <a:prstGeom prst="rect">
            <a:avLst/>
          </a:prstGeom>
          <a:ln w="1270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NOT APPROVED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by </a:t>
            </a:r>
            <a:r>
              <a:rPr lang="en-US" b="1" dirty="0">
                <a:solidFill>
                  <a:srgbClr val="FF0000"/>
                </a:solidFill>
              </a:rPr>
              <a:t>the life </a:t>
            </a:r>
            <a:r>
              <a:rPr lang="en-US" b="1" dirty="0" smtClean="0">
                <a:solidFill>
                  <a:srgbClr val="FF0000"/>
                </a:solidFill>
              </a:rPr>
              <a:t>experience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b="1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876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 txBox="1">
            <a:spLocks/>
          </p:cNvSpPr>
          <p:nvPr/>
        </p:nvSpPr>
        <p:spPr>
          <a:xfrm>
            <a:off x="3203848" y="404664"/>
            <a:ext cx="2520280" cy="5832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35000" b="1" dirty="0">
                <a:solidFill>
                  <a:srgbClr val="FF0000"/>
                </a:solidFill>
              </a:rPr>
              <a:t>?</a:t>
            </a:r>
            <a:endParaRPr lang="ru-RU" sz="35000" b="1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i="1" dirty="0"/>
              <a:t>Governance aspect.</a:t>
            </a:r>
            <a:br>
              <a:rPr lang="en-US" sz="3200" b="1" i="1" dirty="0"/>
            </a:br>
            <a:r>
              <a:rPr lang="en-US" sz="2800" i="1" dirty="0" smtClean="0"/>
              <a:t>Root’s conclusions</a:t>
            </a:r>
            <a:endParaRPr lang="en-US" sz="2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11</a:t>
            </a:fld>
            <a:endParaRPr lang="ru-RU" b="1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20162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The </a:t>
            </a:r>
            <a:r>
              <a:rPr lang="en-US" sz="2400" b="1" dirty="0" smtClean="0"/>
              <a:t>MONOPOLIST </a:t>
            </a:r>
            <a:r>
              <a:rPr lang="en-US" sz="2400" dirty="0"/>
              <a:t>is objectively </a:t>
            </a:r>
            <a:r>
              <a:rPr lang="en-US" sz="2400" b="1" dirty="0"/>
              <a:t>threatens</a:t>
            </a:r>
            <a:r>
              <a:rPr lang="en-US" sz="2400" dirty="0"/>
              <a:t> of </a:t>
            </a:r>
            <a:r>
              <a:rPr lang="en-US" sz="2400" b="1" dirty="0"/>
              <a:t>s</a:t>
            </a:r>
            <a:r>
              <a:rPr lang="en-US" sz="2400" b="1" dirty="0" smtClean="0"/>
              <a:t>tability </a:t>
            </a:r>
            <a:r>
              <a:rPr lang="en-US" sz="2400" b="1" dirty="0"/>
              <a:t>work </a:t>
            </a:r>
            <a:r>
              <a:rPr lang="en-US" sz="2400" dirty="0"/>
              <a:t>of the </a:t>
            </a:r>
            <a:r>
              <a:rPr lang="en-US" sz="2400" dirty="0" err="1"/>
              <a:t>ccTLD</a:t>
            </a:r>
            <a:r>
              <a:rPr lang="en-US" sz="2400" dirty="0"/>
              <a:t>  .</a:t>
            </a:r>
            <a:r>
              <a:rPr lang="en-US" sz="2400" dirty="0" err="1"/>
              <a:t>ua</a:t>
            </a:r>
            <a:r>
              <a:rPr lang="en-US" sz="2400" dirty="0"/>
              <a:t> under </a:t>
            </a:r>
            <a:r>
              <a:rPr lang="en-US" sz="2400" dirty="0" smtClean="0"/>
              <a:t>influence </a:t>
            </a:r>
            <a:r>
              <a:rPr lang="en-US" sz="2400" dirty="0"/>
              <a:t>of </a:t>
            </a:r>
            <a:r>
              <a:rPr lang="en-US" sz="2400" dirty="0" smtClean="0"/>
              <a:t>Economic</a:t>
            </a:r>
            <a:r>
              <a:rPr lang="en-US" sz="2400" dirty="0"/>
              <a:t>, </a:t>
            </a:r>
            <a:r>
              <a:rPr lang="en-US" sz="2400" dirty="0" smtClean="0"/>
              <a:t>Financial </a:t>
            </a:r>
            <a:r>
              <a:rPr lang="en-US" sz="2400" dirty="0"/>
              <a:t>and </a:t>
            </a:r>
            <a:r>
              <a:rPr lang="en-US" sz="2400" dirty="0" smtClean="0"/>
              <a:t>Regulation </a:t>
            </a:r>
            <a:r>
              <a:rPr lang="en-US" sz="2400" dirty="0"/>
              <a:t>R</a:t>
            </a:r>
            <a:r>
              <a:rPr lang="en-US" sz="2400" dirty="0" smtClean="0"/>
              <a:t>isks </a:t>
            </a:r>
            <a:r>
              <a:rPr lang="en-US" sz="2400" dirty="0"/>
              <a:t>and creates of the not competitive environment.</a:t>
            </a:r>
          </a:p>
          <a:p>
            <a:pPr marL="0" indent="0" algn="ctr">
              <a:buNone/>
            </a:pPr>
            <a:r>
              <a:rPr lang="en-US" sz="2400" b="1" dirty="0"/>
              <a:t>It’s exist big risks of stability work </a:t>
            </a:r>
            <a:r>
              <a:rPr lang="en-US" sz="2400" dirty="0"/>
              <a:t>in administration aspect - </a:t>
            </a:r>
          </a:p>
          <a:p>
            <a:pPr marL="0" indent="0" algn="ctr">
              <a:buNone/>
            </a:pPr>
            <a:r>
              <a:rPr lang="en-US" sz="2400" b="1" dirty="0" smtClean="0"/>
              <a:t>admin-c</a:t>
            </a:r>
            <a:endParaRPr lang="en-US" sz="2400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251520" y="4221088"/>
            <a:ext cx="8712968" cy="18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/>
              <a:t>By objectively </a:t>
            </a:r>
            <a:r>
              <a:rPr lang="en-US" sz="2400" b="1" dirty="0"/>
              <a:t>not threaten of </a:t>
            </a:r>
            <a:r>
              <a:rPr lang="en-US" sz="2400" b="1" dirty="0" smtClean="0"/>
              <a:t>stability </a:t>
            </a:r>
            <a:r>
              <a:rPr lang="en-US" sz="2400" b="1" dirty="0"/>
              <a:t>work </a:t>
            </a:r>
            <a:r>
              <a:rPr lang="en-US" sz="2400" dirty="0"/>
              <a:t>of the </a:t>
            </a:r>
            <a:r>
              <a:rPr lang="en-US" sz="2400" dirty="0" err="1"/>
              <a:t>ccTLD</a:t>
            </a:r>
            <a:r>
              <a:rPr lang="en-US" sz="2400" dirty="0"/>
              <a:t>  .</a:t>
            </a:r>
            <a:r>
              <a:rPr lang="en-US" sz="2400" dirty="0" err="1"/>
              <a:t>ua</a:t>
            </a:r>
            <a:r>
              <a:rPr lang="en-US" sz="2400" dirty="0"/>
              <a:t> under </a:t>
            </a:r>
            <a:r>
              <a:rPr lang="en-US" sz="2400" dirty="0" smtClean="0"/>
              <a:t>influence </a:t>
            </a:r>
            <a:r>
              <a:rPr lang="en-US" sz="2400" dirty="0"/>
              <a:t>of </a:t>
            </a:r>
            <a:r>
              <a:rPr lang="en-US" sz="2400" dirty="0" smtClean="0"/>
              <a:t>Technical </a:t>
            </a:r>
            <a:r>
              <a:rPr lang="en-US" sz="2400" dirty="0"/>
              <a:t>R</a:t>
            </a:r>
            <a:r>
              <a:rPr lang="en-US" sz="2400" dirty="0" smtClean="0"/>
              <a:t>isks.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dirty="0"/>
              <a:t>It’s </a:t>
            </a:r>
            <a:r>
              <a:rPr lang="en-US" sz="2400" b="1" dirty="0" smtClean="0"/>
              <a:t>not exist </a:t>
            </a:r>
            <a:r>
              <a:rPr lang="en-US" sz="2400" b="1" dirty="0"/>
              <a:t>big </a:t>
            </a:r>
            <a:r>
              <a:rPr lang="en-US" sz="2400" b="1" dirty="0" smtClean="0"/>
              <a:t>risks of stability </a:t>
            </a:r>
            <a:r>
              <a:rPr lang="en-US" sz="2400" b="1" dirty="0"/>
              <a:t>work </a:t>
            </a:r>
            <a:r>
              <a:rPr lang="en-US" sz="2400" dirty="0"/>
              <a:t>in </a:t>
            </a:r>
            <a:r>
              <a:rPr lang="en-US" sz="2400" dirty="0" smtClean="0"/>
              <a:t>technical </a:t>
            </a:r>
            <a:r>
              <a:rPr lang="en-US" sz="2400" dirty="0"/>
              <a:t>aspect – </a:t>
            </a:r>
            <a:endParaRPr lang="en-US" sz="2400" dirty="0" smtClean="0"/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dirty="0" smtClean="0"/>
              <a:t>tech-c</a:t>
            </a:r>
            <a:endParaRPr lang="ru-RU" sz="2400" b="1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407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US" sz="3200" b="1" i="1" dirty="0"/>
              <a:t>Steps of averting the complex </a:t>
            </a:r>
            <a:r>
              <a:rPr lang="en-US" sz="3200" b="1" i="1" dirty="0" smtClean="0"/>
              <a:t>problems</a:t>
            </a:r>
            <a:br>
              <a:rPr lang="en-US" sz="3200" b="1" i="1" dirty="0" smtClean="0"/>
            </a:br>
            <a:r>
              <a:rPr lang="en-US" sz="2800" i="1" dirty="0"/>
              <a:t>6 </a:t>
            </a:r>
            <a:r>
              <a:rPr lang="en-US" sz="2800" i="1" dirty="0" smtClean="0"/>
              <a:t>steps</a:t>
            </a:r>
            <a:endParaRPr lang="en-US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12</a:t>
            </a:fld>
            <a:endParaRPr lang="ru-RU" b="1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18356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Step #1. The «</a:t>
            </a:r>
            <a:r>
              <a:rPr lang="en-US" sz="2400" b="1" dirty="0" smtClean="0">
                <a:solidFill>
                  <a:srgbClr val="FF0000"/>
                </a:solidFill>
              </a:rPr>
              <a:t>Communication Systems </a:t>
            </a:r>
            <a:r>
              <a:rPr lang="en-US" sz="2400" b="1" dirty="0">
                <a:solidFill>
                  <a:srgbClr val="FF0000"/>
                </a:solidFill>
              </a:rPr>
              <a:t>Ltd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r>
              <a:rPr lang="en-US" sz="2400" dirty="0"/>
              <a:t>» should be invalidated and should be deprived of legal validity to be admin-c.</a:t>
            </a:r>
          </a:p>
          <a:p>
            <a:r>
              <a:rPr lang="en-US" sz="2400" dirty="0"/>
              <a:t>The basis. Today «</a:t>
            </a:r>
            <a:r>
              <a:rPr lang="en-US" sz="2400" b="1" dirty="0">
                <a:solidFill>
                  <a:srgbClr val="FF0000"/>
                </a:solidFill>
              </a:rPr>
              <a:t>Communication </a:t>
            </a:r>
            <a:r>
              <a:rPr lang="en-US" sz="2400" b="1" dirty="0" smtClean="0">
                <a:solidFill>
                  <a:srgbClr val="FF0000"/>
                </a:solidFill>
              </a:rPr>
              <a:t>Systems </a:t>
            </a:r>
            <a:r>
              <a:rPr lang="en-US" sz="2400" b="1" dirty="0">
                <a:solidFill>
                  <a:srgbClr val="FF0000"/>
                </a:solidFill>
              </a:rPr>
              <a:t>Ltd.</a:t>
            </a:r>
            <a:r>
              <a:rPr lang="en-US" sz="2400" dirty="0"/>
              <a:t>» </a:t>
            </a:r>
            <a:r>
              <a:rPr lang="en-US" sz="2400" dirty="0" smtClean="0"/>
              <a:t>illegally carries </a:t>
            </a:r>
            <a:r>
              <a:rPr lang="en-US" sz="2400" dirty="0"/>
              <a:t>out this </a:t>
            </a:r>
            <a:r>
              <a:rPr lang="en-US" sz="2400" dirty="0" smtClean="0"/>
              <a:t>function under </a:t>
            </a:r>
            <a:r>
              <a:rPr lang="en-US" sz="2400" dirty="0"/>
              <a:t>the Ukrainian </a:t>
            </a:r>
            <a:r>
              <a:rPr lang="en-US" sz="2400" dirty="0" smtClean="0"/>
              <a:t>legislation</a:t>
            </a:r>
            <a:endParaRPr lang="ru-RU" sz="2400" b="1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03920" y="3933056"/>
            <a:ext cx="8712968" cy="2438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Step #2. </a:t>
            </a:r>
            <a:r>
              <a:rPr lang="en-US" sz="2400" dirty="0"/>
              <a:t>The admin-c rights must be </a:t>
            </a:r>
            <a:r>
              <a:rPr lang="en-US" sz="2400" dirty="0" smtClean="0"/>
              <a:t>transferred </a:t>
            </a:r>
            <a:r>
              <a:rPr lang="en-US" sz="2400" dirty="0"/>
              <a:t>to the multi stakeholders </a:t>
            </a:r>
            <a:r>
              <a:rPr lang="en-US" sz="2400" dirty="0" smtClean="0"/>
              <a:t>organization.</a:t>
            </a:r>
            <a:endParaRPr lang="en-US" sz="2400" dirty="0"/>
          </a:p>
          <a:p>
            <a:r>
              <a:rPr lang="en-US" sz="2400" dirty="0"/>
              <a:t>The basis. Realization of points ICP-1, GAC Principles on multi stakeholders approach creation. At this </a:t>
            </a:r>
            <a:r>
              <a:rPr lang="en-US" sz="2400" dirty="0" smtClean="0"/>
              <a:t>organization </a:t>
            </a:r>
            <a:r>
              <a:rPr lang="en-US" sz="2400" dirty="0"/>
              <a:t>there should be representatives of the state, business and community; participants of the market from </a:t>
            </a:r>
            <a:r>
              <a:rPr lang="en-US" sz="2400" dirty="0" smtClean="0"/>
              <a:t>Registrars </a:t>
            </a:r>
            <a:r>
              <a:rPr lang="en-US" sz="2400" dirty="0"/>
              <a:t>should be presented</a:t>
            </a:r>
            <a:r>
              <a:rPr lang="en-US" sz="2400" dirty="0" smtClean="0"/>
              <a:t>.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 rot="20189415">
            <a:off x="1596319" y="1849462"/>
            <a:ext cx="5293105" cy="1035416"/>
          </a:xfrm>
          <a:prstGeom prst="rect">
            <a:avLst/>
          </a:prstGeom>
          <a:ln w="12700">
            <a:solidFill>
              <a:srgbClr val="1D04D2"/>
            </a:solidFill>
          </a:ln>
        </p:spPr>
        <p:txBody>
          <a:bodyPr vert="horz" lIns="91440" tIns="45720" rIns="91440" bIns="45720" rtlCol="0">
            <a:noAutofit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2400" b="1">
                <a:solidFill>
                  <a:srgbClr val="1D04D2"/>
                </a:solidFill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dirty="0"/>
              <a:t>APPROVED </a:t>
            </a:r>
          </a:p>
          <a:p>
            <a:r>
              <a:rPr lang="en-US" dirty="0"/>
              <a:t>Telecommunication Act, § 56</a:t>
            </a:r>
          </a:p>
          <a:p>
            <a:endParaRPr lang="ru-RU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 rot="20189415">
            <a:off x="1748719" y="4549186"/>
            <a:ext cx="5293105" cy="1035416"/>
          </a:xfrm>
          <a:prstGeom prst="rect">
            <a:avLst/>
          </a:prstGeom>
          <a:ln w="12700">
            <a:solidFill>
              <a:srgbClr val="1D04D2"/>
            </a:solidFill>
          </a:ln>
        </p:spPr>
        <p:txBody>
          <a:bodyPr vert="horz" lIns="91440" tIns="45720" rIns="91440" bIns="45720" rtlCol="0">
            <a:noAutofit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2400" b="1">
                <a:solidFill>
                  <a:srgbClr val="1D04D2"/>
                </a:solidFill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dirty="0"/>
              <a:t>APPROVED </a:t>
            </a:r>
          </a:p>
          <a:p>
            <a:r>
              <a:rPr lang="en-US" dirty="0"/>
              <a:t>ICP-1 &amp; GAC Principles</a:t>
            </a:r>
          </a:p>
          <a:p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258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US" sz="3200" b="1" i="1" dirty="0"/>
              <a:t>Steps of averting the complex </a:t>
            </a:r>
            <a:r>
              <a:rPr lang="en-US" sz="3200" b="1" i="1" dirty="0" smtClean="0"/>
              <a:t>problems</a:t>
            </a:r>
            <a:br>
              <a:rPr lang="en-US" sz="3200" b="1" i="1" dirty="0" smtClean="0"/>
            </a:br>
            <a:r>
              <a:rPr lang="en-US" sz="2800" i="1" dirty="0"/>
              <a:t>6 </a:t>
            </a:r>
            <a:r>
              <a:rPr lang="en-US" sz="2800" i="1" dirty="0" smtClean="0"/>
              <a:t>steps</a:t>
            </a:r>
            <a:endParaRPr lang="en-US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13</a:t>
            </a:fld>
            <a:endParaRPr lang="ru-RU" b="1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37444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Step #3. </a:t>
            </a:r>
            <a:r>
              <a:rPr lang="en-US" sz="2400" dirty="0"/>
              <a:t>The new Rules of the domain taking into account requirements for the competitive market must be developed. The Rules should be obligatory for execution by </a:t>
            </a:r>
            <a:r>
              <a:rPr lang="en-US" sz="2400" dirty="0" smtClean="0"/>
              <a:t>all </a:t>
            </a:r>
            <a:r>
              <a:rPr lang="en-US" sz="2400" dirty="0"/>
              <a:t>participants of the multi stakeholders approach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The basis. The all actors of the Market, including "</a:t>
            </a:r>
            <a:r>
              <a:rPr lang="en-US" sz="2400" dirty="0" err="1"/>
              <a:t>Hostmaster</a:t>
            </a:r>
            <a:r>
              <a:rPr lang="en-US" sz="2400" dirty="0"/>
              <a:t> Ltd</a:t>
            </a:r>
            <a:r>
              <a:rPr lang="en-US" sz="2400" dirty="0" smtClean="0"/>
              <a:t>.“, </a:t>
            </a:r>
            <a:r>
              <a:rPr lang="en-US" sz="2400" dirty="0"/>
              <a:t>must be invited as Rules developers. Within of Rules to create the effective and independent mechanism of dispute resolution on the basis of </a:t>
            </a:r>
            <a:r>
              <a:rPr lang="en-US" sz="2400" dirty="0" smtClean="0"/>
              <a:t>multi stakeholders model and defense </a:t>
            </a:r>
            <a:r>
              <a:rPr lang="en-US" sz="2400" dirty="0"/>
              <a:t>of participants of Market.</a:t>
            </a:r>
            <a:endParaRPr lang="ru-RU" sz="2400" b="1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 rot="20189415">
            <a:off x="1838791" y="2623180"/>
            <a:ext cx="5293105" cy="1477983"/>
          </a:xfrm>
          <a:prstGeom prst="rect">
            <a:avLst/>
          </a:prstGeom>
          <a:noFill/>
          <a:ln w="12700">
            <a:solidFill>
              <a:srgbClr val="1D04D2"/>
            </a:solidFill>
          </a:ln>
        </p:spPr>
        <p:txBody>
          <a:bodyPr vert="horz" lIns="91440" tIns="45720" rIns="91440" bIns="45720" rtlCol="0">
            <a:noAutofit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2400" b="1">
                <a:solidFill>
                  <a:srgbClr val="1D04D2"/>
                </a:solidFill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dirty="0"/>
              <a:t>APPROVED </a:t>
            </a:r>
          </a:p>
          <a:p>
            <a:r>
              <a:rPr lang="en-US" dirty="0"/>
              <a:t>Consensus of all parties</a:t>
            </a:r>
          </a:p>
          <a:p>
            <a:r>
              <a:rPr lang="en-US" dirty="0"/>
              <a:t>Observance of the Ukrainian legislations </a:t>
            </a:r>
          </a:p>
          <a:p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602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US" sz="3200" b="1" i="1" dirty="0"/>
              <a:t>Steps of averting the complex </a:t>
            </a:r>
            <a:r>
              <a:rPr lang="en-US" sz="3200" b="1" i="1" dirty="0" smtClean="0"/>
              <a:t>problems</a:t>
            </a:r>
            <a:br>
              <a:rPr lang="en-US" sz="3200" b="1" i="1" dirty="0" smtClean="0"/>
            </a:br>
            <a:r>
              <a:rPr lang="en-US" sz="2800" i="1" dirty="0"/>
              <a:t>6 </a:t>
            </a:r>
            <a:r>
              <a:rPr lang="en-US" sz="2800" i="1" dirty="0" smtClean="0"/>
              <a:t>steps</a:t>
            </a:r>
            <a:endParaRPr lang="en-US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14</a:t>
            </a:fld>
            <a:endParaRPr lang="ru-RU" b="1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19442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Step #4. </a:t>
            </a:r>
            <a:r>
              <a:rPr lang="en-US" sz="2400" dirty="0"/>
              <a:t>Rules should be accepted as the regulatory document and are registered in the Ministry of Justice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The basis. </a:t>
            </a:r>
            <a:r>
              <a:rPr lang="en-US" sz="2400" dirty="0" smtClean="0"/>
              <a:t>The </a:t>
            </a:r>
            <a:r>
              <a:rPr lang="en-US" sz="2400" dirty="0"/>
              <a:t>Rules become the regulatory legal act, obligatory to execution by all participants of the Market </a:t>
            </a:r>
            <a:r>
              <a:rPr lang="en-US" sz="2400" dirty="0" smtClean="0"/>
              <a:t>in accordance of Ukrainian legislation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 rot="20189415">
            <a:off x="1683745" y="1776365"/>
            <a:ext cx="5293105" cy="1061655"/>
          </a:xfrm>
          <a:prstGeom prst="rect">
            <a:avLst/>
          </a:prstGeom>
          <a:noFill/>
          <a:ln w="12700">
            <a:solidFill>
              <a:srgbClr val="1D04D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>
                <a:solidFill>
                  <a:srgbClr val="1D04D2"/>
                </a:solidFill>
              </a:rPr>
              <a:t>APPROVED </a:t>
            </a:r>
          </a:p>
          <a:p>
            <a:pPr marL="0" indent="0" algn="ctr">
              <a:buNone/>
            </a:pPr>
            <a:r>
              <a:rPr lang="en-US" sz="2400" b="1" i="1" dirty="0" smtClean="0">
                <a:solidFill>
                  <a:srgbClr val="1D04D2"/>
                </a:solidFill>
              </a:rPr>
              <a:t>by the Cabinet Act #731, </a:t>
            </a:r>
            <a:r>
              <a:rPr lang="en-US" sz="2400" b="1" i="1" dirty="0">
                <a:solidFill>
                  <a:srgbClr val="1D04D2"/>
                </a:solidFill>
              </a:rPr>
              <a:t>§ </a:t>
            </a:r>
            <a:r>
              <a:rPr lang="en-US" sz="2400" b="1" i="1" dirty="0" smtClean="0">
                <a:solidFill>
                  <a:srgbClr val="1D04D2"/>
                </a:solidFill>
              </a:rPr>
              <a:t>4a, </a:t>
            </a:r>
            <a:r>
              <a:rPr lang="en-US" sz="2400" b="1" i="1" dirty="0">
                <a:solidFill>
                  <a:srgbClr val="1D04D2"/>
                </a:solidFill>
              </a:rPr>
              <a:t>§ </a:t>
            </a:r>
            <a:r>
              <a:rPr lang="en-US" sz="2400" b="1" i="1" dirty="0" smtClean="0">
                <a:solidFill>
                  <a:srgbClr val="1D04D2"/>
                </a:solidFill>
              </a:rPr>
              <a:t>4b </a:t>
            </a:r>
            <a:endParaRPr lang="en-US" sz="2400" b="1" i="1" dirty="0">
              <a:solidFill>
                <a:srgbClr val="1D04D2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 rot="20189415">
            <a:off x="1836145" y="4380020"/>
            <a:ext cx="5293105" cy="1061655"/>
          </a:xfrm>
          <a:prstGeom prst="rect">
            <a:avLst/>
          </a:prstGeom>
          <a:noFill/>
          <a:ln w="12700">
            <a:solidFill>
              <a:srgbClr val="1D04D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>
                <a:solidFill>
                  <a:srgbClr val="1D04D2"/>
                </a:solidFill>
              </a:rPr>
              <a:t>APPROVED </a:t>
            </a:r>
          </a:p>
          <a:p>
            <a:pPr marL="0" indent="0" algn="ctr">
              <a:buNone/>
            </a:pPr>
            <a:r>
              <a:rPr lang="en-US" sz="2400" b="1" i="1" dirty="0" smtClean="0">
                <a:solidFill>
                  <a:srgbClr val="1D04D2"/>
                </a:solidFill>
              </a:rPr>
              <a:t>by the Cabinet Act #731, </a:t>
            </a:r>
            <a:r>
              <a:rPr lang="en-US" sz="2400" b="1" i="1" dirty="0">
                <a:solidFill>
                  <a:srgbClr val="1D04D2"/>
                </a:solidFill>
              </a:rPr>
              <a:t>§ 5</a:t>
            </a:r>
            <a:r>
              <a:rPr lang="en-US" sz="2400" b="1" i="1" dirty="0" smtClean="0">
                <a:solidFill>
                  <a:srgbClr val="1D04D2"/>
                </a:solidFill>
              </a:rPr>
              <a:t>a, </a:t>
            </a:r>
            <a:r>
              <a:rPr lang="en-US" sz="2400" b="1" i="1" dirty="0">
                <a:solidFill>
                  <a:srgbClr val="1D04D2"/>
                </a:solidFill>
              </a:rPr>
              <a:t>§ 5</a:t>
            </a:r>
            <a:r>
              <a:rPr lang="en-US" sz="2400" b="1" i="1" dirty="0" smtClean="0">
                <a:solidFill>
                  <a:srgbClr val="1D04D2"/>
                </a:solidFill>
              </a:rPr>
              <a:t>b </a:t>
            </a:r>
            <a:endParaRPr lang="en-US" sz="2400" b="1" i="1" dirty="0">
              <a:solidFill>
                <a:srgbClr val="1D04D2"/>
              </a:solidFill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72344" y="4005064"/>
            <a:ext cx="8712968" cy="20568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Step #5. It's necessary to develop Technical Order of the domain </a:t>
            </a:r>
            <a:r>
              <a:rPr lang="en-US" sz="2400" dirty="0" err="1"/>
              <a:t>ccTLD</a:t>
            </a:r>
            <a:r>
              <a:rPr lang="en-US" sz="2400" dirty="0"/>
              <a:t> .</a:t>
            </a:r>
            <a:r>
              <a:rPr lang="en-US" sz="2400" dirty="0" err="1"/>
              <a:t>ua</a:t>
            </a:r>
            <a:r>
              <a:rPr lang="en-US" sz="2400" dirty="0"/>
              <a:t> within the frames of multi stakeholders approach.</a:t>
            </a:r>
          </a:p>
          <a:p>
            <a:r>
              <a:rPr lang="en-US" sz="2400" dirty="0"/>
              <a:t>The basis. The Technical Order become the flexible legal act which will regulate technical policies of the </a:t>
            </a:r>
            <a:r>
              <a:rPr lang="en-US" sz="2400" dirty="0" err="1"/>
              <a:t>ccTLD</a:t>
            </a:r>
            <a:r>
              <a:rPr lang="en-US" sz="2400" dirty="0"/>
              <a:t> .</a:t>
            </a:r>
            <a:r>
              <a:rPr lang="en-US" sz="2400" dirty="0" err="1"/>
              <a:t>ua</a:t>
            </a:r>
            <a:r>
              <a:rPr lang="en-US" sz="2400" dirty="0"/>
              <a:t> in accordance of Ukrainian legislation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322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US" sz="3200" b="1" i="1" dirty="0"/>
              <a:t>Steps of averting the complex </a:t>
            </a:r>
            <a:r>
              <a:rPr lang="en-US" sz="3200" b="1" i="1" dirty="0" smtClean="0"/>
              <a:t>problems</a:t>
            </a:r>
            <a:br>
              <a:rPr lang="en-US" sz="3200" b="1" i="1" dirty="0" smtClean="0"/>
            </a:br>
            <a:r>
              <a:rPr lang="en-US" sz="2800" i="1" dirty="0"/>
              <a:t>6 </a:t>
            </a:r>
            <a:r>
              <a:rPr lang="en-US" sz="2800" i="1" dirty="0" smtClean="0"/>
              <a:t>steps</a:t>
            </a:r>
            <a:endParaRPr lang="en-US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15</a:t>
            </a:fld>
            <a:endParaRPr lang="ru-RU" b="1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20882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Step #6. It’s </a:t>
            </a:r>
            <a:r>
              <a:rPr lang="en-US" sz="2400" dirty="0"/>
              <a:t>necessary to confirm Technical </a:t>
            </a:r>
            <a:r>
              <a:rPr lang="en-US" sz="2400" dirty="0" smtClean="0"/>
              <a:t>Order by </a:t>
            </a:r>
            <a:r>
              <a:rPr lang="en-US" sz="2400" dirty="0"/>
              <a:t>the joint decision of the </a:t>
            </a:r>
            <a:r>
              <a:rPr lang="en-US" sz="2400" dirty="0" smtClean="0"/>
              <a:t>Register and NRA.</a:t>
            </a:r>
            <a:endParaRPr lang="en-US" sz="2400" dirty="0"/>
          </a:p>
          <a:p>
            <a:r>
              <a:rPr lang="en-US" sz="2400" dirty="0" smtClean="0"/>
              <a:t>The </a:t>
            </a:r>
            <a:r>
              <a:rPr lang="en-US" sz="2400" dirty="0"/>
              <a:t>basis. The all actors of the Market, including "</a:t>
            </a:r>
            <a:r>
              <a:rPr lang="en-US" sz="2400" dirty="0" err="1"/>
              <a:t>Hostmaster</a:t>
            </a:r>
            <a:r>
              <a:rPr lang="en-US" sz="2400" dirty="0"/>
              <a:t> Ltd</a:t>
            </a:r>
            <a:r>
              <a:rPr lang="en-US" sz="2400" dirty="0" smtClean="0"/>
              <a:t>.“, </a:t>
            </a:r>
            <a:r>
              <a:rPr lang="en-US" sz="2400" dirty="0"/>
              <a:t>must be </a:t>
            </a:r>
            <a:r>
              <a:rPr lang="en-US" sz="2400" dirty="0" smtClean="0"/>
              <a:t>execute and comply the decisions under </a:t>
            </a:r>
            <a:r>
              <a:rPr lang="en-US" sz="2400" dirty="0"/>
              <a:t>Technical </a:t>
            </a:r>
            <a:r>
              <a:rPr lang="en-US" sz="2400" dirty="0" smtClean="0"/>
              <a:t>Order.</a:t>
            </a:r>
            <a:endParaRPr lang="ru-RU" sz="2400" b="1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 rot="20189415">
            <a:off x="1694776" y="1748723"/>
            <a:ext cx="5293105" cy="1477983"/>
          </a:xfrm>
          <a:prstGeom prst="rect">
            <a:avLst/>
          </a:prstGeom>
          <a:noFill/>
          <a:ln w="12700">
            <a:solidFill>
              <a:srgbClr val="1D04D2"/>
            </a:solidFill>
          </a:ln>
        </p:spPr>
        <p:txBody>
          <a:bodyPr vert="horz" lIns="91440" tIns="45720" rIns="91440" bIns="45720" rtlCol="0">
            <a:noAutofit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2400" b="1">
                <a:solidFill>
                  <a:srgbClr val="1D04D2"/>
                </a:solidFill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dirty="0"/>
              <a:t>APPROVED </a:t>
            </a:r>
          </a:p>
          <a:p>
            <a:r>
              <a:rPr lang="en-US" dirty="0"/>
              <a:t>Consensus of all parties</a:t>
            </a:r>
          </a:p>
          <a:p>
            <a:r>
              <a:rPr lang="en-US" dirty="0"/>
              <a:t>Observance of the Ukrainian legislations </a:t>
            </a:r>
          </a:p>
          <a:p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859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лыбающееся лицо 3"/>
          <p:cNvSpPr/>
          <p:nvPr/>
        </p:nvSpPr>
        <p:spPr>
          <a:xfrm>
            <a:off x="2843808" y="980728"/>
            <a:ext cx="3672408" cy="3697459"/>
          </a:xfrm>
          <a:prstGeom prst="smileyFace">
            <a:avLst/>
          </a:prstGeom>
          <a:gradFill>
            <a:gsLst>
              <a:gs pos="77000">
                <a:srgbClr val="DAE3F3">
                  <a:lumMod val="80000"/>
                </a:srgbClr>
              </a:gs>
              <a:gs pos="0">
                <a:srgbClr val="FFFF00"/>
              </a:gs>
              <a:gs pos="6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US" sz="3200" b="1" i="1" dirty="0" smtClean="0"/>
              <a:t>SUMMARY</a:t>
            </a:r>
            <a:endParaRPr lang="en-US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16</a:t>
            </a:fld>
            <a:endParaRPr lang="ru-RU" b="1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76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“Corporation HOSTMASTER” – admin-c + tech-c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4325257" y="1639753"/>
            <a:ext cx="5760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256805" y="2420888"/>
            <a:ext cx="871296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b="1" dirty="0" smtClean="0">
                <a:solidFill>
                  <a:srgbClr val="1D04D2"/>
                </a:solidFill>
              </a:rPr>
              <a:t>“</a:t>
            </a:r>
            <a:r>
              <a:rPr lang="en-US" sz="2400" b="1" dirty="0" err="1" smtClean="0">
                <a:solidFill>
                  <a:srgbClr val="1D04D2"/>
                </a:solidFill>
              </a:rPr>
              <a:t>Hostmaster</a:t>
            </a:r>
            <a:r>
              <a:rPr lang="en-US" sz="2400" b="1" dirty="0" smtClean="0">
                <a:solidFill>
                  <a:srgbClr val="1D04D2"/>
                </a:solidFill>
              </a:rPr>
              <a:t> Ltd.” – tech-c</a:t>
            </a:r>
            <a:endParaRPr lang="ru-RU" sz="2400" b="1" dirty="0">
              <a:solidFill>
                <a:srgbClr val="1D04D2"/>
              </a:solidFill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251520" y="3933056"/>
            <a:ext cx="871296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>
                <a:solidFill>
                  <a:srgbClr val="1D04D2"/>
                </a:solidFill>
              </a:rPr>
              <a:t>“Multi </a:t>
            </a:r>
            <a:r>
              <a:rPr lang="en-US" sz="2400" b="1" dirty="0">
                <a:solidFill>
                  <a:srgbClr val="1D04D2"/>
                </a:solidFill>
              </a:rPr>
              <a:t>stakeholders </a:t>
            </a:r>
            <a:r>
              <a:rPr lang="en-US" sz="2400" b="1" dirty="0" smtClean="0">
                <a:solidFill>
                  <a:srgbClr val="1D04D2"/>
                </a:solidFill>
              </a:rPr>
              <a:t>association” – admin-c</a:t>
            </a:r>
            <a:endParaRPr lang="ru-RU" sz="2400" b="1" dirty="0">
              <a:solidFill>
                <a:srgbClr val="1D04D2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 rot="10800000">
            <a:off x="4355976" y="3068959"/>
            <a:ext cx="576065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820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3" grpId="1" animBg="1"/>
      <p:bldP spid="3" grpId="2" animBg="1"/>
      <p:bldP spid="8" grpId="1"/>
      <p:bldP spid="10" grpId="0"/>
      <p:bldP spid="11" grpId="0" animBg="1"/>
      <p:bldP spid="11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>
            <a:noAutofit/>
          </a:bodyPr>
          <a:lstStyle/>
          <a:p>
            <a:r>
              <a:rPr lang="en-US" sz="6000" b="1" i="1" dirty="0" smtClean="0">
                <a:solidFill>
                  <a:srgbClr val="1D04D2"/>
                </a:solidFill>
              </a:rPr>
              <a:t>Questions ?</a:t>
            </a:r>
            <a:br>
              <a:rPr lang="en-US" sz="6000" b="1" i="1" dirty="0" smtClean="0">
                <a:solidFill>
                  <a:srgbClr val="1D04D2"/>
                </a:solidFill>
              </a:rPr>
            </a:br>
            <a:r>
              <a:rPr lang="en-US" sz="3200" b="1" i="1" dirty="0" smtClean="0"/>
              <a:t/>
            </a:r>
            <a:br>
              <a:rPr lang="en-US" sz="3200" b="1" i="1" dirty="0" smtClean="0"/>
            </a:br>
            <a:r>
              <a:rPr lang="en-US" sz="3200" b="1" i="1" dirty="0"/>
              <a:t/>
            </a:r>
            <a:br>
              <a:rPr lang="en-US" sz="3200" b="1" i="1" dirty="0"/>
            </a:br>
            <a:r>
              <a:rPr lang="en-US" sz="3200" b="1" i="1" dirty="0" smtClean="0">
                <a:solidFill>
                  <a:srgbClr val="1D04D2"/>
                </a:solidFill>
              </a:rPr>
              <a:t>Yuri KARGAPOLOV</a:t>
            </a:r>
            <a:br>
              <a:rPr lang="en-US" sz="3200" b="1" i="1" dirty="0" smtClean="0">
                <a:solidFill>
                  <a:srgbClr val="1D04D2"/>
                </a:solidFill>
              </a:rPr>
            </a:br>
            <a:r>
              <a:rPr lang="en-US" sz="3200" b="1" i="1" dirty="0" smtClean="0">
                <a:solidFill>
                  <a:srgbClr val="1D04D2"/>
                </a:solidFill>
              </a:rPr>
              <a:t/>
            </a:r>
            <a:br>
              <a:rPr lang="en-US" sz="3200" b="1" i="1" dirty="0" smtClean="0">
                <a:solidFill>
                  <a:srgbClr val="1D04D2"/>
                </a:solidFill>
              </a:rPr>
            </a:br>
            <a:r>
              <a:rPr lang="en-US" sz="3200" b="1" i="1" dirty="0" smtClean="0">
                <a:solidFill>
                  <a:srgbClr val="1D04D2"/>
                </a:solidFill>
              </a:rPr>
              <a:t>Head of Regulation Committee of UANIC</a:t>
            </a:r>
            <a:br>
              <a:rPr lang="en-US" sz="3200" b="1" i="1" dirty="0" smtClean="0">
                <a:solidFill>
                  <a:srgbClr val="1D04D2"/>
                </a:solidFill>
              </a:rPr>
            </a:br>
            <a:r>
              <a:rPr lang="en-US" sz="3200" b="1" i="1" dirty="0" smtClean="0">
                <a:solidFill>
                  <a:srgbClr val="1D04D2"/>
                </a:solidFill>
              </a:rPr>
              <a:t>mailto: </a:t>
            </a:r>
            <a:r>
              <a:rPr lang="en-US" sz="3200" b="1" i="1" dirty="0" smtClean="0">
                <a:solidFill>
                  <a:srgbClr val="1D04D2"/>
                </a:solidFill>
                <a:hlinkClick r:id="rId2"/>
              </a:rPr>
              <a:t>yvk@uanic.net</a:t>
            </a:r>
            <a:r>
              <a:rPr lang="en-US" sz="3200" b="1" i="1" dirty="0" smtClean="0">
                <a:solidFill>
                  <a:srgbClr val="1D04D2"/>
                </a:solidFill>
              </a:rPr>
              <a:t/>
            </a:r>
            <a:br>
              <a:rPr lang="en-US" sz="3200" b="1" i="1" dirty="0" smtClean="0">
                <a:solidFill>
                  <a:srgbClr val="1D04D2"/>
                </a:solidFill>
              </a:rPr>
            </a:br>
            <a:r>
              <a:rPr lang="en-US" sz="3200" b="1" i="1" dirty="0" smtClean="0">
                <a:solidFill>
                  <a:srgbClr val="1D04D2"/>
                </a:solidFill>
              </a:rPr>
              <a:t>http: uanic.net</a:t>
            </a:r>
            <a:endParaRPr lang="en-US" sz="2800" i="1" dirty="0">
              <a:solidFill>
                <a:srgbClr val="1D04D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17</a:t>
            </a:fld>
            <a:endParaRPr lang="ru-RU" b="1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Объект 2"/>
          <p:cNvSpPr txBox="1">
            <a:spLocks/>
          </p:cNvSpPr>
          <p:nvPr/>
        </p:nvSpPr>
        <p:spPr>
          <a:xfrm>
            <a:off x="251520" y="1988840"/>
            <a:ext cx="871296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rgbClr val="FF0000"/>
                </a:solidFill>
              </a:rPr>
              <a:t>Is your silence means consent ? </a:t>
            </a:r>
            <a:r>
              <a:rPr lang="en-US" b="1" i="1" dirty="0" smtClean="0">
                <a:solidFill>
                  <a:srgbClr val="FF0000"/>
                </a:solidFill>
                <a:sym typeface="Wingdings" pitchFamily="2" charset="2"/>
              </a:rPr>
              <a:t>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46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Contents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0872" y="1772816"/>
            <a:ext cx="8229600" cy="4032447"/>
          </a:xfrm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spcAft>
                <a:spcPts val="600"/>
              </a:spcAft>
              <a:buAutoNum type="arabicPeriod"/>
            </a:pPr>
            <a:r>
              <a:rPr lang="en-US" sz="3600" b="1" i="1" dirty="0" smtClean="0"/>
              <a:t>“Quantity” aspect </a:t>
            </a:r>
          </a:p>
          <a:p>
            <a:pPr marL="457200" indent="-457200">
              <a:lnSpc>
                <a:spcPct val="120000"/>
              </a:lnSpc>
              <a:spcAft>
                <a:spcPts val="600"/>
              </a:spcAft>
              <a:buAutoNum type="arabicPeriod"/>
            </a:pPr>
            <a:r>
              <a:rPr lang="en-US" sz="3600" b="1" i="1" dirty="0" smtClean="0"/>
              <a:t>Regulation aspect</a:t>
            </a:r>
            <a:endParaRPr lang="en-US" sz="3600" dirty="0" smtClean="0"/>
          </a:p>
          <a:p>
            <a:pPr marL="457200" indent="-457200">
              <a:lnSpc>
                <a:spcPct val="120000"/>
              </a:lnSpc>
              <a:spcAft>
                <a:spcPts val="600"/>
              </a:spcAft>
              <a:buAutoNum type="arabicPeriod"/>
            </a:pPr>
            <a:r>
              <a:rPr lang="en-US" sz="3600" b="1" i="1" dirty="0" smtClean="0"/>
              <a:t>Governance aspect</a:t>
            </a:r>
          </a:p>
          <a:p>
            <a:pPr marL="457200" indent="-457200">
              <a:lnSpc>
                <a:spcPct val="120000"/>
              </a:lnSpc>
              <a:spcAft>
                <a:spcPts val="600"/>
              </a:spcAft>
              <a:buAutoNum type="arabicPeriod"/>
            </a:pPr>
            <a:r>
              <a:rPr lang="en-US" sz="3600" b="1" i="1" dirty="0" smtClean="0"/>
              <a:t>Steps of averting the complex problems</a:t>
            </a:r>
          </a:p>
          <a:p>
            <a:pPr marL="457200" indent="-457200">
              <a:lnSpc>
                <a:spcPct val="120000"/>
              </a:lnSpc>
              <a:spcAft>
                <a:spcPts val="600"/>
              </a:spcAft>
              <a:buAutoNum type="arabicPeriod"/>
            </a:pPr>
            <a:r>
              <a:rPr lang="en-US" sz="3600" b="1" i="1" dirty="0" smtClean="0"/>
              <a:t>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2</a:t>
            </a:fld>
            <a:endParaRPr lang="ru-RU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66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525963"/>
          </a:xfrm>
        </p:spPr>
        <p:txBody>
          <a:bodyPr>
            <a:normAutofit/>
          </a:bodyPr>
          <a:lstStyle/>
          <a:p>
            <a:r>
              <a:rPr lang="en-US" sz="3000" dirty="0"/>
              <a:t>60 public domains are accessible to registration: 53 geographical and 7 general purposes</a:t>
            </a:r>
            <a:r>
              <a:rPr lang="ru-RU" sz="3000" dirty="0" smtClean="0"/>
              <a:t>;</a:t>
            </a:r>
            <a:endParaRPr lang="en-US" sz="3000" dirty="0" smtClean="0"/>
          </a:p>
          <a:p>
            <a:r>
              <a:rPr lang="en-US" sz="3000" dirty="0" smtClean="0"/>
              <a:t>666690 domains in total </a:t>
            </a:r>
            <a:r>
              <a:rPr lang="en-US" sz="3000" dirty="0"/>
              <a:t>(stat. </a:t>
            </a:r>
            <a:r>
              <a:rPr lang="en-US" sz="3000" dirty="0" smtClean="0"/>
              <a:t>09/2012);</a:t>
            </a:r>
          </a:p>
          <a:p>
            <a:r>
              <a:rPr lang="en-US" sz="3000" dirty="0" smtClean="0"/>
              <a:t>&gt;300</a:t>
            </a:r>
            <a:r>
              <a:rPr lang="ru-RU" sz="3000" dirty="0"/>
              <a:t> </a:t>
            </a:r>
            <a:r>
              <a:rPr lang="en-US" sz="3000" dirty="0" smtClean="0"/>
              <a:t>Registrars in general .UA</a:t>
            </a:r>
          </a:p>
          <a:p>
            <a:r>
              <a:rPr lang="en-US" sz="3000" dirty="0"/>
              <a:t>183 Registrars in </a:t>
            </a:r>
            <a:r>
              <a:rPr lang="en-US" sz="3000" dirty="0" smtClean="0"/>
              <a:t>COM.UA</a:t>
            </a:r>
            <a:r>
              <a:rPr lang="ru-RU" sz="3000" dirty="0" smtClean="0"/>
              <a:t>;</a:t>
            </a:r>
          </a:p>
          <a:p>
            <a:r>
              <a:rPr lang="en-US" sz="3000" dirty="0" smtClean="0"/>
              <a:t>??? Registrants;</a:t>
            </a:r>
          </a:p>
          <a:p>
            <a:r>
              <a:rPr lang="en-US" sz="3000" dirty="0" smtClean="0"/>
              <a:t>IDN</a:t>
            </a:r>
            <a:r>
              <a:rPr lang="ru-RU" sz="3000" dirty="0" smtClean="0"/>
              <a:t> </a:t>
            </a:r>
            <a:r>
              <a:rPr lang="en-US" sz="3000" dirty="0" smtClean="0"/>
              <a:t>.</a:t>
            </a:r>
            <a:r>
              <a:rPr lang="en-US" sz="3000" dirty="0" err="1" smtClean="0"/>
              <a:t>ua</a:t>
            </a:r>
            <a:r>
              <a:rPr lang="en-US" sz="3000" dirty="0" smtClean="0"/>
              <a:t> (stat. 03/2011);</a:t>
            </a:r>
          </a:p>
          <a:p>
            <a:r>
              <a:rPr lang="en-US" sz="3000" dirty="0" smtClean="0"/>
              <a:t>Registration domains extension – less75-85%.</a:t>
            </a:r>
            <a:endParaRPr lang="ru-RU" sz="3000" dirty="0" smtClean="0"/>
          </a:p>
          <a:p>
            <a:endParaRPr lang="ru-RU" sz="30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“</a:t>
            </a:r>
            <a:r>
              <a:rPr lang="en-US" sz="3000" b="1" i="1" dirty="0" smtClean="0"/>
              <a:t>Quantity” aspect. </a:t>
            </a:r>
            <a:br>
              <a:rPr lang="en-US" sz="3000" b="1" i="1" dirty="0" smtClean="0"/>
            </a:br>
            <a:r>
              <a:rPr lang="en-US" sz="2800" i="1" dirty="0" smtClean="0"/>
              <a:t>The features and basic characteristics of the Market.</a:t>
            </a:r>
            <a:endParaRPr lang="ru-RU" sz="28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169862"/>
            <a:ext cx="2880320" cy="2203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3</a:t>
            </a:fld>
            <a:endParaRPr lang="ru-RU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247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“</a:t>
            </a:r>
            <a:r>
              <a:rPr lang="en-US" sz="3000" b="1" i="1" dirty="0" smtClean="0"/>
              <a:t>Quantity” aspect. </a:t>
            </a:r>
            <a:br>
              <a:rPr lang="en-US" sz="3000" b="1" i="1" dirty="0" smtClean="0"/>
            </a:br>
            <a:r>
              <a:rPr lang="en-US" sz="2800" i="1" dirty="0" smtClean="0"/>
              <a:t>The features </a:t>
            </a:r>
            <a:r>
              <a:rPr lang="en-US" sz="2800" i="1" dirty="0"/>
              <a:t>and</a:t>
            </a:r>
            <a:r>
              <a:rPr lang="en-US" sz="2800" i="1" dirty="0" smtClean="0"/>
              <a:t> basic characteristics of the Market.</a:t>
            </a:r>
            <a:endParaRPr lang="ru-RU" sz="2800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8006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4</a:t>
            </a:fld>
            <a:endParaRPr lang="ru-R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7" y="4138928"/>
            <a:ext cx="1417611" cy="946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149080"/>
            <a:ext cx="1417611" cy="946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009" y="1988840"/>
            <a:ext cx="864096" cy="1108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810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04957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“</a:t>
            </a:r>
            <a:r>
              <a:rPr lang="en-US" sz="3200" b="1" i="1" dirty="0" smtClean="0"/>
              <a:t>Quantity” aspect.</a:t>
            </a:r>
            <a:r>
              <a:rPr lang="en-US" sz="3000" b="1" i="1" dirty="0" smtClean="0"/>
              <a:t> </a:t>
            </a:r>
            <a:br>
              <a:rPr lang="en-US" sz="3000" b="1" i="1" dirty="0" smtClean="0"/>
            </a:br>
            <a:r>
              <a:rPr lang="en-US" sz="2800" i="1" dirty="0" smtClean="0"/>
              <a:t>The features and basic characteristics of the Market.</a:t>
            </a:r>
            <a:endParaRPr lang="ru-RU" sz="2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5</a:t>
            </a:fld>
            <a:endParaRPr lang="ru-R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501008"/>
            <a:ext cx="720080" cy="720080"/>
          </a:xfrm>
          <a:prstGeom prst="rect">
            <a:avLst/>
          </a:prstGeom>
          <a:gradFill>
            <a:gsLst>
              <a:gs pos="0">
                <a:schemeClr val="tx2">
                  <a:lumMod val="40000"/>
                  <a:lumOff val="60000"/>
                </a:schemeClr>
              </a:gs>
              <a:gs pos="47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963059"/>
            <a:ext cx="594066" cy="76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59003"/>
            <a:ext cx="594066" cy="76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221088"/>
            <a:ext cx="720080" cy="720080"/>
          </a:xfrm>
          <a:prstGeom prst="rect">
            <a:avLst/>
          </a:prstGeom>
          <a:gradFill>
            <a:gsLst>
              <a:gs pos="0">
                <a:schemeClr val="tx2">
                  <a:lumMod val="40000"/>
                  <a:lumOff val="60000"/>
                </a:schemeClr>
              </a:gs>
              <a:gs pos="47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6012160" y="5445224"/>
            <a:ext cx="1296144" cy="720080"/>
          </a:xfrm>
          <a:prstGeom prst="rect">
            <a:avLst/>
          </a:prstGeom>
          <a:solidFill>
            <a:srgbClr val="A2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948264" y="1772816"/>
            <a:ext cx="360040" cy="3573968"/>
          </a:xfrm>
          <a:prstGeom prst="rect">
            <a:avLst/>
          </a:prstGeom>
          <a:solidFill>
            <a:srgbClr val="A2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75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“</a:t>
            </a:r>
            <a:r>
              <a:rPr lang="en-US" sz="3200" b="1" i="1" dirty="0" smtClean="0"/>
              <a:t>Quantity” aspect.</a:t>
            </a:r>
            <a:r>
              <a:rPr lang="en-US" sz="3000" b="1" i="1" dirty="0" smtClean="0"/>
              <a:t> </a:t>
            </a:r>
            <a:br>
              <a:rPr lang="en-US" sz="3000" b="1" i="1" dirty="0" smtClean="0"/>
            </a:br>
            <a:r>
              <a:rPr lang="en-US" sz="3000" i="1" dirty="0"/>
              <a:t>T</a:t>
            </a:r>
            <a:r>
              <a:rPr lang="en-US" sz="3000" i="1" dirty="0" smtClean="0"/>
              <a:t>hat did happen at the</a:t>
            </a:r>
            <a:r>
              <a:rPr lang="en-US" sz="2800" i="1" dirty="0" smtClean="0"/>
              <a:t> Market?</a:t>
            </a:r>
            <a:endParaRPr lang="ru-RU" sz="2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6</a:t>
            </a:fld>
            <a:endParaRPr lang="ru-RU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Объект 2"/>
          <p:cNvSpPr txBox="1">
            <a:spLocks/>
          </p:cNvSpPr>
          <p:nvPr/>
        </p:nvSpPr>
        <p:spPr>
          <a:xfrm>
            <a:off x="161054" y="1628800"/>
            <a:ext cx="8875442" cy="4248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300" i="1" dirty="0" smtClean="0"/>
              <a:t>2001-2002</a:t>
            </a:r>
            <a:r>
              <a:rPr lang="en-US" sz="2300" dirty="0" smtClean="0"/>
              <a:t>. </a:t>
            </a:r>
            <a:r>
              <a:rPr lang="en-US" sz="2300" dirty="0"/>
              <a:t>Conflict with Registrars. </a:t>
            </a:r>
            <a:r>
              <a:rPr lang="en-US" sz="2300" dirty="0" smtClean="0"/>
              <a:t>Refusal </a:t>
            </a:r>
            <a:r>
              <a:rPr lang="en-US" sz="2300" dirty="0"/>
              <a:t>from a </a:t>
            </a:r>
            <a:r>
              <a:rPr lang="en-US" sz="2300" dirty="0"/>
              <a:t>contract from </a:t>
            </a:r>
            <a:r>
              <a:rPr lang="en-US" sz="2300" dirty="0" err="1" smtClean="0"/>
              <a:t>Hostmaster’s</a:t>
            </a:r>
            <a:r>
              <a:rPr lang="en-US" sz="2300" dirty="0" smtClean="0"/>
              <a:t> side and as the result is loss of Registrants by Registrars.</a:t>
            </a:r>
            <a:endParaRPr lang="en-US" sz="2300" dirty="0"/>
          </a:p>
          <a:p>
            <a:r>
              <a:rPr lang="en-US" sz="2300" dirty="0" smtClean="0"/>
              <a:t>2004. </a:t>
            </a:r>
            <a:r>
              <a:rPr lang="en-US" sz="2300" dirty="0" smtClean="0"/>
              <a:t>Conflict with Registrars. Conflict with Antimonopoly Committee</a:t>
            </a:r>
            <a:r>
              <a:rPr lang="en-US" sz="2300" dirty="0"/>
              <a:t> </a:t>
            </a:r>
            <a:r>
              <a:rPr lang="en-US" sz="2300" dirty="0" smtClean="0"/>
              <a:t>and as the result the fine for </a:t>
            </a:r>
            <a:r>
              <a:rPr lang="en-US" sz="2300" dirty="0" err="1" smtClean="0"/>
              <a:t>Hostmster</a:t>
            </a:r>
            <a:r>
              <a:rPr lang="en-US" sz="2300" dirty="0" smtClean="0"/>
              <a:t>.</a:t>
            </a:r>
          </a:p>
          <a:p>
            <a:r>
              <a:rPr lang="en-US" sz="2300" dirty="0" smtClean="0"/>
              <a:t>2007. Conflict with Registrars. EPP: not did applied new technologies.</a:t>
            </a:r>
          </a:p>
          <a:p>
            <a:r>
              <a:rPr lang="en-US" sz="2300" dirty="0" smtClean="0"/>
              <a:t>2008. Conflict with NRA.</a:t>
            </a:r>
          </a:p>
          <a:p>
            <a:r>
              <a:rPr lang="en-US" sz="2300" dirty="0" smtClean="0"/>
              <a:t>2009. Conflict with ALL. Refusal from negotiations with all engaged parties during implementation of multi stakeholders approach.</a:t>
            </a:r>
          </a:p>
          <a:p>
            <a:r>
              <a:rPr lang="en-US" sz="2300" dirty="0" smtClean="0"/>
              <a:t>2010. Conflict with Registrars. Issue of “.ORG.UA”</a:t>
            </a:r>
          </a:p>
          <a:p>
            <a:r>
              <a:rPr lang="en-US" sz="2300" dirty="0" smtClean="0"/>
              <a:t>2012. Conflict with Registrars. Case of “.KIEV.UA”: cartel conspiracy. </a:t>
            </a:r>
            <a:endParaRPr lang="en-US" sz="23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300" b="1" dirty="0"/>
          </a:p>
        </p:txBody>
      </p:sp>
    </p:spTree>
    <p:extLst>
      <p:ext uri="{BB962C8B-B14F-4D97-AF65-F5344CB8AC3E}">
        <p14:creationId xmlns:p14="http://schemas.microsoft.com/office/powerpoint/2010/main" val="355502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50106"/>
          </a:xfrm>
        </p:spPr>
        <p:txBody>
          <a:bodyPr>
            <a:noAutofit/>
          </a:bodyPr>
          <a:lstStyle/>
          <a:p>
            <a:r>
              <a:rPr lang="en-US" sz="3000" b="1" i="1" dirty="0" smtClean="0"/>
              <a:t>Regulation aspect. </a:t>
            </a:r>
            <a:br>
              <a:rPr lang="en-US" sz="3000" b="1" i="1" dirty="0" smtClean="0"/>
            </a:br>
            <a:r>
              <a:rPr lang="en-US" sz="2800" i="1" dirty="0" smtClean="0"/>
              <a:t>4 Indisputable  Facts</a:t>
            </a:r>
            <a:endParaRPr lang="ru-RU" sz="28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856984" cy="5247292"/>
          </a:xfrm>
        </p:spPr>
        <p:txBody>
          <a:bodyPr>
            <a:noAutofit/>
          </a:bodyPr>
          <a:lstStyle/>
          <a:p>
            <a:pPr marL="514350" indent="-514350">
              <a:lnSpc>
                <a:spcPct val="11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n-US" sz="2100" dirty="0" smtClean="0"/>
              <a:t>The </a:t>
            </a:r>
            <a:r>
              <a:rPr lang="en-US" sz="2100" b="1" dirty="0" smtClean="0"/>
              <a:t>MONOPOLIST</a:t>
            </a:r>
            <a:r>
              <a:rPr lang="en-US" sz="2100" dirty="0" smtClean="0"/>
              <a:t> are present at </a:t>
            </a:r>
            <a:r>
              <a:rPr lang="en-US" sz="2100" dirty="0"/>
              <a:t>the </a:t>
            </a:r>
            <a:r>
              <a:rPr lang="en-US" sz="2100" dirty="0" smtClean="0"/>
              <a:t>Market.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n-US" sz="2100" dirty="0" smtClean="0"/>
              <a:t>The </a:t>
            </a:r>
            <a:r>
              <a:rPr lang="en-US" sz="2100" b="1" dirty="0"/>
              <a:t>Rules of Domain .</a:t>
            </a:r>
            <a:r>
              <a:rPr lang="en-US" sz="2100" b="1" dirty="0" err="1"/>
              <a:t>ua</a:t>
            </a:r>
            <a:r>
              <a:rPr lang="en-US" sz="2100" dirty="0"/>
              <a:t> </a:t>
            </a:r>
            <a:r>
              <a:rPr lang="en-US" sz="2100" dirty="0" smtClean="0"/>
              <a:t>which regulate </a:t>
            </a:r>
            <a:r>
              <a:rPr lang="en-US" sz="2100" dirty="0"/>
              <a:t>activity at the </a:t>
            </a:r>
            <a:r>
              <a:rPr lang="en-US" sz="2100" dirty="0" smtClean="0"/>
              <a:t>Market </a:t>
            </a:r>
            <a:r>
              <a:rPr lang="en-US" sz="2100" dirty="0"/>
              <a:t>create problems and difficulties for participants more likely rather than </a:t>
            </a:r>
            <a:r>
              <a:rPr lang="en-US" sz="2100" dirty="0" smtClean="0"/>
              <a:t>competitive </a:t>
            </a:r>
            <a:r>
              <a:rPr lang="en-US" sz="2100" dirty="0"/>
              <a:t>conditions, fair and transparent environment for development of business of </a:t>
            </a:r>
            <a:r>
              <a:rPr lang="en-US" sz="2100" dirty="0" smtClean="0"/>
              <a:t>Registrars.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n-US" sz="2100" dirty="0" smtClean="0"/>
              <a:t>In </a:t>
            </a:r>
            <a:r>
              <a:rPr lang="en-US" sz="2100" dirty="0"/>
              <a:t>fact </a:t>
            </a:r>
            <a:r>
              <a:rPr lang="en-US" sz="2100" dirty="0" smtClean="0"/>
              <a:t>the </a:t>
            </a:r>
            <a:r>
              <a:rPr lang="en-US" sz="2100" dirty="0"/>
              <a:t>domain .</a:t>
            </a:r>
            <a:r>
              <a:rPr lang="en-US" sz="2100" dirty="0" err="1"/>
              <a:t>ua</a:t>
            </a:r>
            <a:r>
              <a:rPr lang="en-US" sz="2100" dirty="0"/>
              <a:t> administration activity </a:t>
            </a:r>
            <a:r>
              <a:rPr lang="en-US" sz="2100" b="1" dirty="0" smtClean="0"/>
              <a:t>is </a:t>
            </a:r>
            <a:r>
              <a:rPr lang="en-US" sz="2100" b="1" dirty="0"/>
              <a:t>ancestral lands </a:t>
            </a:r>
            <a:r>
              <a:rPr lang="en-US" sz="2100" dirty="0"/>
              <a:t>of </a:t>
            </a:r>
            <a:r>
              <a:rPr lang="en-US" sz="2100" b="1" i="1" dirty="0" smtClean="0"/>
              <a:t>Group </a:t>
            </a:r>
            <a:r>
              <a:rPr lang="en-US" sz="2100" b="1" i="1" dirty="0"/>
              <a:t>of the private </a:t>
            </a:r>
            <a:r>
              <a:rPr lang="en-US" sz="2100" b="1" i="1" dirty="0" smtClean="0"/>
              <a:t>persons</a:t>
            </a:r>
            <a:r>
              <a:rPr lang="en-US" sz="2100" i="1" dirty="0" smtClean="0"/>
              <a:t> </a:t>
            </a:r>
            <a:r>
              <a:rPr lang="en-US" sz="2100" dirty="0" smtClean="0"/>
              <a:t>affiliated </a:t>
            </a:r>
            <a:r>
              <a:rPr lang="en-US" sz="2100" dirty="0"/>
              <a:t>and collected at two enterprises - </a:t>
            </a:r>
            <a:r>
              <a:rPr lang="ru-RU" sz="2100" dirty="0"/>
              <a:t>ООО "</a:t>
            </a:r>
            <a:r>
              <a:rPr lang="ru-RU" sz="2100" dirty="0" err="1"/>
              <a:t>Хостмастер</a:t>
            </a:r>
            <a:r>
              <a:rPr lang="ru-RU" sz="2100" dirty="0"/>
              <a:t>" ("</a:t>
            </a:r>
            <a:r>
              <a:rPr lang="en-US" sz="2100" dirty="0" err="1"/>
              <a:t>Hostmaster</a:t>
            </a:r>
            <a:r>
              <a:rPr lang="en-US" sz="2100" dirty="0"/>
              <a:t> Ltd.") &amp; </a:t>
            </a:r>
            <a:r>
              <a:rPr lang="ru-RU" sz="2100" dirty="0"/>
              <a:t>ООО «</a:t>
            </a:r>
            <a:r>
              <a:rPr lang="ru-RU" sz="2100" dirty="0" err="1"/>
              <a:t>Комьюникейшн</a:t>
            </a:r>
            <a:r>
              <a:rPr lang="ru-RU" sz="2100" dirty="0"/>
              <a:t> </a:t>
            </a:r>
            <a:r>
              <a:rPr lang="ru-RU" sz="2100" dirty="0" err="1"/>
              <a:t>Системз</a:t>
            </a:r>
            <a:r>
              <a:rPr lang="ru-RU" sz="2100" dirty="0"/>
              <a:t> Лтд.» ("</a:t>
            </a:r>
            <a:r>
              <a:rPr lang="en-US" sz="2100" dirty="0"/>
              <a:t>Communication </a:t>
            </a:r>
            <a:r>
              <a:rPr lang="en-US" sz="2100" dirty="0" smtClean="0"/>
              <a:t>Systems </a:t>
            </a:r>
            <a:r>
              <a:rPr lang="en-US" sz="2100" dirty="0"/>
              <a:t>Ltd. Ltd</a:t>
            </a:r>
            <a:r>
              <a:rPr lang="en-US" sz="2100" dirty="0" smtClean="0"/>
              <a:t>.") and united in “</a:t>
            </a:r>
            <a:r>
              <a:rPr lang="en-US" sz="2100" b="1" dirty="0" smtClean="0">
                <a:solidFill>
                  <a:srgbClr val="FF0000"/>
                </a:solidFill>
              </a:rPr>
              <a:t>Corporation HOSTMASTER</a:t>
            </a:r>
            <a:r>
              <a:rPr lang="en-US" sz="2100" dirty="0" smtClean="0"/>
              <a:t>”.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n-US" sz="2100" dirty="0"/>
              <a:t>Anybody not from this </a:t>
            </a:r>
            <a:r>
              <a:rPr lang="en-US" sz="2100" b="1" i="1" dirty="0" smtClean="0"/>
              <a:t>Group</a:t>
            </a:r>
            <a:r>
              <a:rPr lang="en-US" sz="2100" dirty="0"/>
              <a:t>, and especially Registrars, </a:t>
            </a:r>
            <a:r>
              <a:rPr lang="en-US" sz="2100" dirty="0" smtClean="0"/>
              <a:t>Government's Representatives, </a:t>
            </a:r>
            <a:r>
              <a:rPr lang="en-US" sz="2100" b="1" dirty="0" smtClean="0"/>
              <a:t>hasn’t </a:t>
            </a:r>
            <a:r>
              <a:rPr lang="en-US" sz="2100" b="1" dirty="0"/>
              <a:t>right and can't interfere in administration process</a:t>
            </a:r>
            <a:r>
              <a:rPr lang="en-US" sz="2100" dirty="0"/>
              <a:t>, beginning from a stage of discussion of problems and finishing a stage of development and </a:t>
            </a:r>
            <a:r>
              <a:rPr lang="en-US" sz="2100" dirty="0" smtClean="0"/>
              <a:t>realization </a:t>
            </a:r>
            <a:r>
              <a:rPr lang="en-US" sz="2100" dirty="0"/>
              <a:t>of methods and ways of decisions. </a:t>
            </a:r>
            <a:r>
              <a:rPr lang="en-US" sz="2100" dirty="0" smtClean="0"/>
              <a:t>Even if </a:t>
            </a:r>
            <a:r>
              <a:rPr lang="en-US" sz="2100" dirty="0"/>
              <a:t>this </a:t>
            </a:r>
            <a:r>
              <a:rPr lang="en-US" sz="2100" dirty="0" smtClean="0"/>
              <a:t>issues </a:t>
            </a:r>
            <a:r>
              <a:rPr lang="en-US" sz="2100" dirty="0"/>
              <a:t>concern domain </a:t>
            </a:r>
            <a:r>
              <a:rPr lang="en-US" sz="2100" b="1" i="1" dirty="0"/>
              <a:t>.GOV.UA</a:t>
            </a:r>
            <a:endParaRPr lang="en-US" sz="2100" b="1" i="1" dirty="0" smtClean="0"/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Font typeface="+mj-lt"/>
              <a:buAutoNum type="arabicParenR"/>
            </a:pPr>
            <a:endParaRPr lang="en-US" sz="21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1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7</a:t>
            </a:fld>
            <a:endParaRPr lang="ru-RU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204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8</a:t>
            </a:fld>
            <a:endParaRPr lang="ru-RU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7544" y="116632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i="1" dirty="0" smtClean="0"/>
              <a:t>Regulation aspect. </a:t>
            </a:r>
            <a:br>
              <a:rPr lang="en-US" sz="3000" b="1" i="1" dirty="0" smtClean="0"/>
            </a:br>
            <a:r>
              <a:rPr lang="en-US" sz="2800" i="1" dirty="0" smtClean="0"/>
              <a:t>3 Root Issues</a:t>
            </a:r>
            <a:endParaRPr lang="ru-RU" sz="2800" i="1" dirty="0"/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12961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300" i="1" dirty="0" smtClean="0"/>
              <a:t>Problem #1</a:t>
            </a:r>
            <a:r>
              <a:rPr lang="en-US" sz="2300" dirty="0"/>
              <a:t>. Full absence of </a:t>
            </a:r>
            <a:r>
              <a:rPr lang="en-US" sz="2300" b="1" i="1" dirty="0"/>
              <a:t>ICANN‘s multi stakeholders </a:t>
            </a:r>
            <a:r>
              <a:rPr lang="en-US" sz="2300" b="1" i="1" dirty="0" smtClean="0"/>
              <a:t>approach/model  </a:t>
            </a:r>
            <a:r>
              <a:rPr lang="en-US" sz="2300" dirty="0" smtClean="0"/>
              <a:t>in work practice of the </a:t>
            </a:r>
            <a:r>
              <a:rPr lang="en-US" sz="2300" dirty="0"/>
              <a:t>current administrator of </a:t>
            </a:r>
            <a:r>
              <a:rPr lang="en-US" sz="2300" dirty="0" err="1"/>
              <a:t>ccTLD</a:t>
            </a:r>
            <a:r>
              <a:rPr lang="en-US" sz="2300" dirty="0"/>
              <a:t> .</a:t>
            </a:r>
            <a:r>
              <a:rPr lang="en-US" sz="2300" dirty="0" err="1" smtClean="0"/>
              <a:t>ua</a:t>
            </a:r>
            <a:r>
              <a:rPr lang="en-US" sz="2300" dirty="0" smtClean="0"/>
              <a:t>. </a:t>
            </a:r>
            <a:r>
              <a:rPr lang="en-US" sz="2300" b="1" dirty="0" smtClean="0"/>
              <a:t>The current admin-c = </a:t>
            </a:r>
            <a:r>
              <a:rPr lang="en-US" sz="2300" b="1" dirty="0">
                <a:solidFill>
                  <a:srgbClr val="FF0000"/>
                </a:solidFill>
              </a:rPr>
              <a:t>Corporation HOSTMASTER</a:t>
            </a:r>
            <a:endParaRPr lang="ru-RU" sz="2300" b="1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07504" y="2204864"/>
            <a:ext cx="8875442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300" i="1" dirty="0" smtClean="0"/>
              <a:t>Problem #2</a:t>
            </a:r>
            <a:r>
              <a:rPr lang="en-US" sz="2300" dirty="0" smtClean="0"/>
              <a:t>. The current administrator of </a:t>
            </a:r>
            <a:r>
              <a:rPr lang="en-US" sz="2300" dirty="0" err="1" smtClean="0"/>
              <a:t>ccTLD</a:t>
            </a:r>
            <a:r>
              <a:rPr lang="en-US" sz="2300" dirty="0" smtClean="0"/>
              <a:t> .</a:t>
            </a:r>
            <a:r>
              <a:rPr lang="en-US" sz="2300" dirty="0" err="1" smtClean="0"/>
              <a:t>ua</a:t>
            </a:r>
            <a:r>
              <a:rPr lang="en-US" sz="2300" dirty="0" smtClean="0"/>
              <a:t> simultaneously carries out two functions - administration role (admin-c) and technical role (tech-c) of the </a:t>
            </a:r>
            <a:r>
              <a:rPr lang="en-US" sz="2300" dirty="0" err="1" smtClean="0"/>
              <a:t>ccTLD</a:t>
            </a:r>
            <a:r>
              <a:rPr lang="en-US" sz="2300" dirty="0" smtClean="0"/>
              <a:t> .</a:t>
            </a:r>
            <a:r>
              <a:rPr lang="en-US" sz="2300" dirty="0" err="1" smtClean="0"/>
              <a:t>ua</a:t>
            </a:r>
            <a:r>
              <a:rPr lang="en-US" sz="2300" dirty="0" smtClean="0"/>
              <a:t> Register.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300" b="1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107504" y="3429000"/>
            <a:ext cx="9036496" cy="27990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300" i="1" dirty="0" smtClean="0"/>
              <a:t>Problem #3</a:t>
            </a:r>
            <a:r>
              <a:rPr lang="en-US" sz="2300" dirty="0" smtClean="0"/>
              <a:t>. The current administrator of </a:t>
            </a:r>
            <a:r>
              <a:rPr lang="en-US" sz="2300" dirty="0" err="1" smtClean="0"/>
              <a:t>ccTLD</a:t>
            </a:r>
            <a:r>
              <a:rPr lang="en-US" sz="2300" dirty="0" smtClean="0"/>
              <a:t> .</a:t>
            </a:r>
            <a:r>
              <a:rPr lang="en-US" sz="2300" dirty="0" err="1" smtClean="0"/>
              <a:t>ua</a:t>
            </a:r>
            <a:r>
              <a:rPr lang="en-US" sz="2300" dirty="0" smtClean="0"/>
              <a:t> is the </a:t>
            </a:r>
            <a:r>
              <a:rPr lang="en-US" sz="2300" b="1" dirty="0" smtClean="0"/>
              <a:t>ONLY ONE ACTOR</a:t>
            </a:r>
            <a:r>
              <a:rPr lang="en-US" sz="2300" dirty="0" smtClean="0"/>
              <a:t> who carries out procedures of:</a:t>
            </a:r>
          </a:p>
          <a:p>
            <a:pPr marL="711200" indent="-347663">
              <a:buFont typeface="Wingdings" pitchFamily="2" charset="2"/>
              <a:buChar char="ü"/>
            </a:pPr>
            <a:r>
              <a:rPr lang="en-US" sz="2300" b="1" dirty="0" smtClean="0"/>
              <a:t>dispute resolution </a:t>
            </a:r>
            <a:r>
              <a:rPr lang="en-US" sz="2300" dirty="0" smtClean="0"/>
              <a:t>between participants of the Market,</a:t>
            </a:r>
          </a:p>
          <a:p>
            <a:pPr marL="711200" indent="-347663">
              <a:buFont typeface="Wingdings" pitchFamily="2" charset="2"/>
              <a:buChar char="ü"/>
            </a:pPr>
            <a:r>
              <a:rPr lang="en-US" sz="2300" b="1" dirty="0" smtClean="0"/>
              <a:t>management of the Rules </a:t>
            </a:r>
            <a:r>
              <a:rPr lang="en-US" sz="2300" dirty="0" smtClean="0"/>
              <a:t>of Domain .</a:t>
            </a:r>
            <a:r>
              <a:rPr lang="en-US" sz="2300" dirty="0" err="1" smtClean="0"/>
              <a:t>ua</a:t>
            </a:r>
            <a:r>
              <a:rPr lang="en-US" sz="2300" dirty="0" smtClean="0"/>
              <a:t>,</a:t>
            </a:r>
          </a:p>
          <a:p>
            <a:pPr marL="711200" indent="-347663">
              <a:buFont typeface="Wingdings" pitchFamily="2" charset="2"/>
              <a:buChar char="ü"/>
            </a:pPr>
            <a:r>
              <a:rPr lang="en-US" sz="2300" dirty="0" smtClean="0"/>
              <a:t>and maybe the main - </a:t>
            </a:r>
            <a:r>
              <a:rPr lang="en-US" sz="2300" b="1" dirty="0" smtClean="0"/>
              <a:t>punishment of Market participants </a:t>
            </a:r>
            <a:r>
              <a:rPr lang="en-US" sz="2300" dirty="0" smtClean="0"/>
              <a:t>which has abused points of these Rule in opinion ONLY of the current admin-c or private members of </a:t>
            </a:r>
            <a:r>
              <a:rPr lang="en-US" sz="2300" b="1" dirty="0" smtClean="0">
                <a:solidFill>
                  <a:srgbClr val="FF0000"/>
                </a:solidFill>
              </a:rPr>
              <a:t>Corporation HOSTMASTER</a:t>
            </a:r>
            <a:r>
              <a:rPr lang="en-US" sz="2300" dirty="0" smtClean="0"/>
              <a:t>.</a:t>
            </a:r>
          </a:p>
          <a:p>
            <a:endParaRPr lang="en-US" sz="23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300" b="1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781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b="1" i="1" dirty="0" smtClean="0"/>
              <a:t>Regulation aspect.</a:t>
            </a:r>
            <a:br>
              <a:rPr lang="en-US" sz="3000" b="1" i="1" dirty="0" smtClean="0"/>
            </a:br>
            <a:r>
              <a:rPr lang="en-US" sz="2800" i="1" dirty="0" smtClean="0"/>
              <a:t>Root’s conclusions</a:t>
            </a:r>
            <a:endParaRPr lang="en-US" sz="2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388424" y="63720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1D1E5C-EB7A-4AE4-ACE2-F033F8776088}" type="slidenum">
              <a:rPr lang="ru-RU" b="1" smtClean="0"/>
              <a:t>9</a:t>
            </a:fld>
            <a:endParaRPr lang="ru-RU" b="1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2664296"/>
          </a:xfrm>
        </p:spPr>
        <p:txBody>
          <a:bodyPr>
            <a:noAutofit/>
          </a:bodyPr>
          <a:lstStyle/>
          <a:p>
            <a:r>
              <a:rPr lang="en-US" sz="2400" dirty="0"/>
              <a:t>There is exist the </a:t>
            </a:r>
            <a:r>
              <a:rPr lang="en-US" sz="2400" dirty="0" smtClean="0"/>
              <a:t>«</a:t>
            </a:r>
            <a:r>
              <a:rPr lang="en-US" sz="2400" b="1" dirty="0" smtClean="0"/>
              <a:t>Group </a:t>
            </a:r>
            <a:r>
              <a:rPr lang="en-US" sz="2400" b="1" dirty="0"/>
              <a:t>of the elite persons</a:t>
            </a:r>
            <a:r>
              <a:rPr lang="en-US" sz="2400" dirty="0"/>
              <a:t>» which enter in "</a:t>
            </a:r>
            <a:r>
              <a:rPr lang="en-US" sz="2400" b="1" i="1" dirty="0">
                <a:solidFill>
                  <a:srgbClr val="FF0000"/>
                </a:solidFill>
              </a:rPr>
              <a:t>Corporation HOSTMASTER</a:t>
            </a:r>
            <a:r>
              <a:rPr lang="en-US" sz="2400" dirty="0" smtClean="0"/>
              <a:t>".</a:t>
            </a:r>
          </a:p>
          <a:p>
            <a:r>
              <a:rPr lang="en-US" sz="2400" dirty="0" smtClean="0"/>
              <a:t>"</a:t>
            </a:r>
            <a:r>
              <a:rPr lang="en-US" sz="2400" b="1" i="1" dirty="0">
                <a:solidFill>
                  <a:srgbClr val="FF0000"/>
                </a:solidFill>
              </a:rPr>
              <a:t>Corporation HOSTMASTER</a:t>
            </a:r>
            <a:r>
              <a:rPr lang="en-US" sz="2400" dirty="0"/>
              <a:t>" != "</a:t>
            </a:r>
            <a:r>
              <a:rPr lang="en-US" sz="2400" b="1" dirty="0" err="1"/>
              <a:t>Hostmaster</a:t>
            </a:r>
            <a:r>
              <a:rPr lang="en-US" sz="2400" b="1" dirty="0"/>
              <a:t> Ltd</a:t>
            </a:r>
            <a:r>
              <a:rPr lang="en-US" sz="2400" b="1" dirty="0" smtClean="0"/>
              <a:t>.</a:t>
            </a:r>
            <a:r>
              <a:rPr lang="en-US" sz="2400" dirty="0" smtClean="0"/>
              <a:t>“</a:t>
            </a:r>
          </a:p>
          <a:p>
            <a:r>
              <a:rPr lang="en-US" sz="2400" dirty="0" smtClean="0"/>
              <a:t>Without </a:t>
            </a:r>
            <a:r>
              <a:rPr lang="en-US" sz="2400" dirty="0"/>
              <a:t>taking into account of any public interest "</a:t>
            </a:r>
            <a:r>
              <a:rPr lang="en-US" sz="2400" b="1" i="1" dirty="0">
                <a:solidFill>
                  <a:srgbClr val="FF0000"/>
                </a:solidFill>
              </a:rPr>
              <a:t>Corporation HOSTMASTER</a:t>
            </a:r>
            <a:r>
              <a:rPr lang="en-US" sz="2400" dirty="0"/>
              <a:t>" exercise decision-making processes by the command </a:t>
            </a:r>
            <a:r>
              <a:rPr lang="en-US" sz="2400" dirty="0" smtClean="0"/>
              <a:t>methods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400" b="1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7936" y="4149080"/>
            <a:ext cx="8056512" cy="23669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/>
              <a:t>No any multi stakeholders approach</a:t>
            </a:r>
          </a:p>
          <a:p>
            <a:pPr marL="0" indent="0" algn="ctr">
              <a:buNone/>
            </a:pPr>
            <a:r>
              <a:rPr lang="en-US" sz="2400" dirty="0" smtClean="0"/>
              <a:t>No any multi stakeholders model</a:t>
            </a:r>
          </a:p>
          <a:p>
            <a:pPr marL="0" indent="0" algn="ctr">
              <a:buNone/>
            </a:pPr>
            <a:r>
              <a:rPr lang="en-US" sz="2400" dirty="0" smtClean="0"/>
              <a:t>No any state law</a:t>
            </a:r>
          </a:p>
          <a:p>
            <a:pPr marL="0" indent="0" algn="ctr">
              <a:buNone/>
            </a:pPr>
            <a:r>
              <a:rPr lang="en-US" sz="2400" dirty="0" smtClean="0"/>
              <a:t>No any business involvement</a:t>
            </a:r>
          </a:p>
          <a:p>
            <a:pPr marL="0" indent="0" algn="ctr">
              <a:buNone/>
            </a:pPr>
            <a:r>
              <a:rPr lang="en-US" sz="2400" dirty="0" smtClean="0"/>
              <a:t>No any NGOs involvement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endParaRPr lang="ru-RU" sz="2400" b="1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 rot="19330160">
            <a:off x="1597526" y="4261826"/>
            <a:ext cx="5293105" cy="1051353"/>
          </a:xfrm>
          <a:prstGeom prst="rect">
            <a:avLst/>
          </a:prstGeom>
          <a:ln w="1270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3200" b="1">
                <a:solidFill>
                  <a:srgbClr val="FF0000"/>
                </a:solidFill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dirty="0"/>
              <a:t>APPROVED </a:t>
            </a:r>
          </a:p>
          <a:p>
            <a:r>
              <a:rPr lang="en-US" dirty="0"/>
              <a:t>“Corporation HOSTMASTER”</a:t>
            </a:r>
          </a:p>
          <a:p>
            <a:endParaRPr lang="en-US" dirty="0"/>
          </a:p>
          <a:p>
            <a:endParaRPr lang="ru-RU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85058"/>
            <a:ext cx="1285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014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1979</TotalTime>
  <Words>1247</Words>
  <Application>Microsoft Office PowerPoint</Application>
  <PresentationFormat>Экран (4:3)</PresentationFormat>
  <Paragraphs>123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Pressing questions of the Ukrainian domains registrations market (Market)</vt:lpstr>
      <vt:lpstr>Contents</vt:lpstr>
      <vt:lpstr>“Quantity” aspect.  The features and basic characteristics of the Market.</vt:lpstr>
      <vt:lpstr>“Quantity” aspect.  The features and basic characteristics of the Market.</vt:lpstr>
      <vt:lpstr>“Quantity” aspect.  The features and basic characteristics of the Market.</vt:lpstr>
      <vt:lpstr>“Quantity” aspect.  That did happen at the Market?</vt:lpstr>
      <vt:lpstr>Regulation aspect.  4 Indisputable  Facts</vt:lpstr>
      <vt:lpstr>Презентация PowerPoint</vt:lpstr>
      <vt:lpstr>Regulation aspect. Root’s conclusions</vt:lpstr>
      <vt:lpstr>Governance aspect. Myths</vt:lpstr>
      <vt:lpstr>Governance aspect. Root’s conclusions</vt:lpstr>
      <vt:lpstr>Steps of averting the complex problems 6 steps</vt:lpstr>
      <vt:lpstr>Steps of averting the complex problems 6 steps</vt:lpstr>
      <vt:lpstr>Steps of averting the complex problems 6 steps</vt:lpstr>
      <vt:lpstr>Steps of averting the complex problems 6 steps</vt:lpstr>
      <vt:lpstr>SUMMARY</vt:lpstr>
      <vt:lpstr>Questions ?   Yuri KARGAPOLOV  Head of Regulation Committee of UANIC mailto: yvk@uanic.net http: uanic.net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modern conditions of the domain registrations market of Ukraine</dc:title>
  <dc:creator>1</dc:creator>
  <cp:lastModifiedBy>1</cp:lastModifiedBy>
  <cp:revision>76</cp:revision>
  <dcterms:created xsi:type="dcterms:W3CDTF">2012-09-24T14:13:22Z</dcterms:created>
  <dcterms:modified xsi:type="dcterms:W3CDTF">2012-09-28T08:20:17Z</dcterms:modified>
</cp:coreProperties>
</file>