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75" r:id="rId2"/>
    <p:sldId id="257" r:id="rId3"/>
    <p:sldId id="286" r:id="rId4"/>
    <p:sldId id="279" r:id="rId5"/>
    <p:sldId id="277" r:id="rId6"/>
    <p:sldId id="288" r:id="rId7"/>
    <p:sldId id="295" r:id="rId8"/>
    <p:sldId id="290" r:id="rId9"/>
    <p:sldId id="292" r:id="rId10"/>
    <p:sldId id="291" r:id="rId11"/>
    <p:sldId id="298" r:id="rId12"/>
    <p:sldId id="297" r:id="rId13"/>
    <p:sldId id="299" r:id="rId14"/>
    <p:sldId id="301" r:id="rId15"/>
    <p:sldId id="300" r:id="rId16"/>
    <p:sldId id="302" r:id="rId17"/>
    <p:sldId id="280" r:id="rId18"/>
    <p:sldId id="287" r:id="rId19"/>
    <p:sldId id="293" r:id="rId20"/>
    <p:sldId id="294" r:id="rId21"/>
    <p:sldId id="296" r:id="rId22"/>
    <p:sldId id="303" r:id="rId23"/>
    <p:sldId id="259" r:id="rId24"/>
    <p:sldId id="276" r:id="rId25"/>
    <p:sldId id="274" r:id="rId26"/>
    <p:sldId id="258" r:id="rId27"/>
    <p:sldId id="267" r:id="rId28"/>
    <p:sldId id="269" r:id="rId29"/>
    <p:sldId id="268" r:id="rId30"/>
    <p:sldId id="264" r:id="rId31"/>
    <p:sldId id="265" r:id="rId32"/>
    <p:sldId id="263" r:id="rId33"/>
    <p:sldId id="266" r:id="rId34"/>
    <p:sldId id="262" r:id="rId35"/>
    <p:sldId id="271" r:id="rId36"/>
    <p:sldId id="272" r:id="rId37"/>
    <p:sldId id="278" r:id="rId38"/>
    <p:sldId id="270" r:id="rId39"/>
    <p:sldId id="256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00"/>
    <a:srgbClr val="009900"/>
    <a:srgbClr val="FFFF66"/>
    <a:srgbClr val="FFFFCC"/>
    <a:srgbClr val="CC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8925" autoAdjust="0"/>
  </p:normalViewPr>
  <p:slideViewPr>
    <p:cSldViewPr>
      <p:cViewPr>
        <p:scale>
          <a:sx n="66" d="100"/>
          <a:sy n="66" d="100"/>
        </p:scale>
        <p:origin x="-1494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0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wnloads\M460%20counter%2011-07-14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wnloads\M460%20counter%2011-07-1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style val="6"/>
  <c:pivotSource>
    <c:name>[M460 counter 11-07-14.xlsx]Лист8!СводнаяТаблица12</c:name>
    <c:fmtId val="4"/>
  </c:pivotSource>
  <c:chart>
    <c:autoTitleDeleted val="1"/>
    <c:pivotFmts>
      <c:pivotFmt>
        <c:idx val="0"/>
        <c:spPr>
          <a:effectLst/>
        </c:spPr>
        <c:dLbl>
          <c:idx val="0"/>
          <c:spPr/>
          <c:txPr>
            <a:bodyPr/>
            <a:lstStyle/>
            <a:p>
              <a:pPr>
                <a:defRPr sz="1600" b="1">
                  <a:solidFill>
                    <a:schemeClr val="bg1"/>
                  </a:solidFill>
                </a:defRPr>
              </a:pPr>
              <a:endParaRPr lang="uk-UA"/>
            </a:p>
          </c:txPr>
          <c:showVal val="1"/>
        </c:dLbl>
      </c:pivotFmt>
      <c:pivotFmt>
        <c:idx val="1"/>
        <c:spPr>
          <a:effectLst/>
        </c:spPr>
        <c:marker>
          <c:symbol val="none"/>
        </c:marker>
        <c:dLbl>
          <c:idx val="0"/>
          <c:spPr/>
          <c:txPr>
            <a:bodyPr/>
            <a:lstStyle/>
            <a:p>
              <a:pPr>
                <a:defRPr sz="1600" b="1">
                  <a:solidFill>
                    <a:schemeClr val="bg1"/>
                  </a:solidFill>
                </a:defRPr>
              </a:pPr>
              <a:endParaRPr lang="uk-UA"/>
            </a:p>
          </c:txPr>
          <c:showVal val="1"/>
        </c:dLbl>
      </c:pivotFmt>
    </c:pivotFmts>
    <c:plotArea>
      <c:layout>
        <c:manualLayout>
          <c:layoutTarget val="inner"/>
          <c:xMode val="edge"/>
          <c:yMode val="edge"/>
          <c:x val="2.0734115962424034E-2"/>
          <c:y val="8.5329790488244725E-2"/>
          <c:w val="0.35523691812020886"/>
          <c:h val="0.67325881115048936"/>
        </c:manualLayout>
      </c:layout>
      <c:pieChart>
        <c:varyColors val="1"/>
        <c:ser>
          <c:idx val="0"/>
          <c:order val="0"/>
          <c:tx>
            <c:strRef>
              <c:f>Лист8!$B$1</c:f>
              <c:strCache>
                <c:ptCount val="1"/>
                <c:pt idx="0">
                  <c:v>Итог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uk-UA"/>
              </a:p>
            </c:txPr>
            <c:showVal val="1"/>
            <c:showLeaderLines val="1"/>
          </c:dLbls>
          <c:cat>
            <c:strRef>
              <c:f>Лист8!$A$2:$A$8</c:f>
              <c:strCache>
                <c:ptCount val="6"/>
                <c:pt idx="0">
                  <c:v>Standards for Cryptographic Suites </c:v>
                </c:pt>
                <c:pt idx="1">
                  <c:v>Standards for Signature Creation and Other Related Devices </c:v>
                </c:pt>
                <c:pt idx="2">
                  <c:v>Standards for Signature Creation and Validation</c:v>
                </c:pt>
                <c:pt idx="3">
                  <c:v>Standards for Trust Application Service Providers </c:v>
                </c:pt>
                <c:pt idx="4">
                  <c:v>Standards for Trust Service Status Lists Providers </c:v>
                </c:pt>
                <c:pt idx="5">
                  <c:v>Standards for TSPs supporting Electronic Signatures </c:v>
                </c:pt>
              </c:strCache>
            </c:strRef>
          </c:cat>
          <c:val>
            <c:numRef>
              <c:f>Лист8!$B$2:$B$8</c:f>
              <c:numCache>
                <c:formatCode>General</c:formatCode>
                <c:ptCount val="6"/>
                <c:pt idx="0">
                  <c:v>2</c:v>
                </c:pt>
                <c:pt idx="1">
                  <c:v>8</c:v>
                </c:pt>
                <c:pt idx="2">
                  <c:v>18</c:v>
                </c:pt>
                <c:pt idx="3">
                  <c:v>10</c:v>
                </c:pt>
                <c:pt idx="4">
                  <c:v>9</c:v>
                </c:pt>
                <c:pt idx="5">
                  <c:v>15</c:v>
                </c:pt>
              </c:numCache>
            </c:numRef>
          </c:val>
        </c:ser>
        <c:firstSliceAng val="0"/>
      </c:pieChart>
      <c:spPr>
        <a:effectLst/>
      </c:spPr>
    </c:plotArea>
    <c:legend>
      <c:legendPos val="r"/>
      <c:layout>
        <c:manualLayout>
          <c:xMode val="edge"/>
          <c:yMode val="edge"/>
          <c:x val="0.39918774457159084"/>
          <c:y val="8.3530683374109807E-2"/>
          <c:w val="0.5859146823192487"/>
          <c:h val="0.71771126202451185"/>
        </c:manualLayout>
      </c:layout>
      <c:txPr>
        <a:bodyPr/>
        <a:lstStyle/>
        <a:p>
          <a:pPr>
            <a:defRPr sz="130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defRPr>
          </a:pPr>
          <a:endParaRPr lang="uk-UA"/>
        </a:p>
      </c:txPr>
    </c:legend>
    <c:plotVisOnly val="1"/>
    <c:dispBlanksAs val="zero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style val="3"/>
  <c:pivotSource>
    <c:name>[M460 counter 11-07-14.xlsx]Лист1!СводнаяТаблица10</c:name>
    <c:fmtId val="2"/>
  </c:pivotSource>
  <c:chart>
    <c:autoTitleDeleted val="1"/>
    <c:pivotFmts>
      <c:pivotFmt>
        <c:idx val="0"/>
        <c:spPr>
          <a:effectLst/>
        </c:spPr>
        <c:dLbl>
          <c:idx val="0"/>
          <c:spPr/>
          <c:txPr>
            <a:bodyPr/>
            <a:lstStyle/>
            <a:p>
              <a:pPr>
                <a:defRPr sz="1600" b="1">
                  <a:solidFill>
                    <a:schemeClr val="bg1"/>
                  </a:solidFill>
                </a:defRPr>
              </a:pPr>
              <a:endParaRPr lang="uk-UA"/>
            </a:p>
          </c:txPr>
          <c:showVal val="1"/>
        </c:dLbl>
      </c:pivotFmt>
      <c:pivotFmt>
        <c:idx val="1"/>
        <c:spPr>
          <a:effectLst/>
        </c:spPr>
        <c:marker>
          <c:symbol val="none"/>
        </c:marker>
        <c:dLbl>
          <c:idx val="0"/>
          <c:spPr/>
          <c:txPr>
            <a:bodyPr/>
            <a:lstStyle/>
            <a:p>
              <a:pPr>
                <a:defRPr sz="1600" b="1">
                  <a:solidFill>
                    <a:schemeClr val="bg1"/>
                  </a:solidFill>
                </a:defRPr>
              </a:pPr>
              <a:endParaRPr lang="uk-UA"/>
            </a:p>
          </c:txPr>
          <c:showVal val="1"/>
        </c:dLbl>
      </c:pivotFmt>
    </c:pivotFmts>
    <c:plotArea>
      <c:layout>
        <c:manualLayout>
          <c:layoutTarget val="inner"/>
          <c:xMode val="edge"/>
          <c:yMode val="edge"/>
          <c:x val="0.10018480224688313"/>
          <c:y val="5.9126341687503713E-2"/>
          <c:w val="0.3338084838703716"/>
          <c:h val="0.8455116311236387"/>
        </c:manualLayout>
      </c:layout>
      <c:pieChart>
        <c:varyColors val="1"/>
        <c:ser>
          <c:idx val="0"/>
          <c:order val="0"/>
          <c:tx>
            <c:strRef>
              <c:f>Лист1!$K$31</c:f>
              <c:strCache>
                <c:ptCount val="1"/>
                <c:pt idx="0">
                  <c:v>Итог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uk-UA"/>
              </a:p>
            </c:txPr>
            <c:showVal val="1"/>
            <c:showLeaderLines val="1"/>
          </c:dLbls>
          <c:cat>
            <c:strRef>
              <c:f>Лист1!$J$32:$J$37</c:f>
              <c:strCache>
                <c:ptCount val="5"/>
                <c:pt idx="0">
                  <c:v>Conformity Assessment</c:v>
                </c:pt>
                <c:pt idx="1">
                  <c:v>Guidance</c:v>
                </c:pt>
                <c:pt idx="2">
                  <c:v>Policy &amp; Security Requirements</c:v>
                </c:pt>
                <c:pt idx="3">
                  <c:v>Technical Specifications</c:v>
                </c:pt>
                <c:pt idx="4">
                  <c:v>Testing Compliance &amp; Interoperability</c:v>
                </c:pt>
              </c:strCache>
            </c:strRef>
          </c:cat>
          <c:val>
            <c:numRef>
              <c:f>Лист1!$K$32:$K$37</c:f>
              <c:numCache>
                <c:formatCode>General</c:formatCode>
                <c:ptCount val="5"/>
                <c:pt idx="0">
                  <c:v>11</c:v>
                </c:pt>
                <c:pt idx="1">
                  <c:v>7</c:v>
                </c:pt>
                <c:pt idx="2">
                  <c:v>16</c:v>
                </c:pt>
                <c:pt idx="3">
                  <c:v>17</c:v>
                </c:pt>
                <c:pt idx="4">
                  <c:v>11</c:v>
                </c:pt>
              </c:numCache>
            </c:numRef>
          </c:val>
        </c:ser>
        <c:firstSliceAng val="0"/>
      </c:pieChart>
      <c:spPr>
        <a:effectLst>
          <a:glow rad="139700">
            <a:schemeClr val="accent1">
              <a:satMod val="175000"/>
              <a:alpha val="40000"/>
            </a:schemeClr>
          </a:glow>
        </a:effectLst>
      </c:spPr>
    </c:plotArea>
    <c:legend>
      <c:legendPos val="r"/>
      <c:layout>
        <c:manualLayout>
          <c:xMode val="edge"/>
          <c:yMode val="edge"/>
          <c:x val="0.43201723330820413"/>
          <c:y val="0.28734562128095437"/>
          <c:w val="0.47394441106538648"/>
          <c:h val="0.49854857318696039"/>
        </c:manualLayout>
      </c:layout>
      <c:txPr>
        <a:bodyPr/>
        <a:lstStyle/>
        <a:p>
          <a:pPr>
            <a:defRPr sz="130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defRPr>
          </a:pPr>
          <a:endParaRPr lang="uk-UA"/>
        </a:p>
      </c:txPr>
    </c:legend>
    <c:plotVisOnly val="1"/>
    <c:dispBlanksAs val="zero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BCA1A4-5BDC-4755-A238-C14C86F390B4}" type="doc">
      <dgm:prSet loTypeId="urn:microsoft.com/office/officeart/2005/8/layout/hierarchy4" loCatId="list" qsTypeId="urn:microsoft.com/office/officeart/2005/8/quickstyle/3d6" qsCatId="3D" csTypeId="urn:microsoft.com/office/officeart/2005/8/colors/accent2_2" csCatId="accent2" phldr="1"/>
      <dgm:spPr>
        <a:scene3d>
          <a:camera prst="perspectiveAbove" zoom="92000"/>
          <a:lightRig rig="balanced" dir="t">
            <a:rot lat="0" lon="0" rev="12700000"/>
          </a:lightRig>
        </a:scene3d>
      </dgm:spPr>
      <dgm:t>
        <a:bodyPr/>
        <a:lstStyle/>
        <a:p>
          <a:endParaRPr lang="en-GB"/>
        </a:p>
      </dgm:t>
    </dgm:pt>
    <dgm:pt modelId="{7F4EB9DB-48A4-4E60-A9B4-5C5AC4785B02}">
      <dgm:prSet custT="1"/>
      <dgm:spPr>
        <a:solidFill>
          <a:srgbClr val="002060"/>
        </a:solidFill>
        <a:ln>
          <a:solidFill>
            <a:srgbClr val="92D050"/>
          </a:solidFill>
        </a:ln>
      </dgm:spPr>
      <dgm:t>
        <a:bodyPr/>
        <a:lstStyle/>
        <a:p>
          <a:pPr rtl="0"/>
          <a:r>
            <a:rPr lang="en-US" sz="2800" b="1" dirty="0" smtClean="0"/>
            <a:t>Mandatory recognition of electronic identification</a:t>
          </a:r>
          <a:endParaRPr lang="en-GB" sz="2800" b="1" dirty="0"/>
        </a:p>
      </dgm:t>
    </dgm:pt>
    <dgm:pt modelId="{5FB3AD52-BE1B-43AA-9E14-1EBDF711D211}" type="parTrans" cxnId="{07B76CF4-206C-49A1-BAA2-34B7A498914B}">
      <dgm:prSet/>
      <dgm:spPr/>
      <dgm:t>
        <a:bodyPr/>
        <a:lstStyle/>
        <a:p>
          <a:endParaRPr lang="en-GB"/>
        </a:p>
      </dgm:t>
    </dgm:pt>
    <dgm:pt modelId="{AFF153C2-9D19-4F48-A1A1-F4441AD211C4}" type="sibTrans" cxnId="{07B76CF4-206C-49A1-BAA2-34B7A498914B}">
      <dgm:prSet/>
      <dgm:spPr/>
      <dgm:t>
        <a:bodyPr/>
        <a:lstStyle/>
        <a:p>
          <a:endParaRPr lang="en-GB"/>
        </a:p>
      </dgm:t>
    </dgm:pt>
    <dgm:pt modelId="{206F3DCC-D039-428D-B4A8-7B066A5B8CE7}">
      <dgm:prSet custT="1"/>
      <dgm:spPr>
        <a:solidFill>
          <a:srgbClr val="0F5494"/>
        </a:solidFill>
        <a:sp3d prstMaterial="plastic">
          <a:bevelT w="50800" h="50800"/>
          <a:bevelB w="50800" h="50800"/>
        </a:sp3d>
      </dgm:spPr>
      <dgm:t>
        <a:bodyPr/>
        <a:lstStyle/>
        <a:p>
          <a:pPr rtl="0"/>
          <a:r>
            <a:rPr lang="en-US" sz="1800" b="1" u="none" dirty="0" smtClean="0"/>
            <a:t>Voluntary notification </a:t>
          </a:r>
        </a:p>
        <a:p>
          <a:pPr rtl="0"/>
          <a:r>
            <a:rPr lang="en-US" sz="1800" b="1" u="none" dirty="0" smtClean="0"/>
            <a:t>of </a:t>
          </a:r>
          <a:r>
            <a:rPr lang="en-US" sz="1800" b="1" u="none" dirty="0" err="1" smtClean="0"/>
            <a:t>eID</a:t>
          </a:r>
          <a:r>
            <a:rPr lang="en-US" sz="1800" b="1" u="none" dirty="0" smtClean="0"/>
            <a:t> schemes</a:t>
          </a:r>
          <a:endParaRPr lang="en-GB" sz="18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CFD176-3008-4C4E-8993-DFA5E4CDB992}" type="parTrans" cxnId="{ABB4749E-C96E-4EB2-84D9-2136ED1CA694}">
      <dgm:prSet/>
      <dgm:spPr/>
      <dgm:t>
        <a:bodyPr/>
        <a:lstStyle/>
        <a:p>
          <a:endParaRPr lang="en-GB"/>
        </a:p>
      </dgm:t>
    </dgm:pt>
    <dgm:pt modelId="{77AABC52-544F-4362-A554-E99E610C44EE}" type="sibTrans" cxnId="{ABB4749E-C96E-4EB2-84D9-2136ED1CA694}">
      <dgm:prSet/>
      <dgm:spPr/>
      <dgm:t>
        <a:bodyPr/>
        <a:lstStyle/>
        <a:p>
          <a:endParaRPr lang="en-GB"/>
        </a:p>
      </dgm:t>
    </dgm:pt>
    <dgm:pt modelId="{82192F3F-7B4F-4D45-BEF0-F00801748428}">
      <dgm:prSet custT="1"/>
      <dgm:spPr>
        <a:solidFill>
          <a:srgbClr val="0F5494"/>
        </a:solidFill>
        <a:sp3d prstMaterial="plastic">
          <a:bevelT w="50800" h="50800"/>
          <a:bevelB w="50800" h="50800"/>
        </a:sp3d>
      </dgm:spPr>
      <dgm:t>
        <a:bodyPr/>
        <a:lstStyle/>
        <a:p>
          <a:pPr rtl="0"/>
          <a:r>
            <a:rPr lang="en-US" sz="1800" b="1" u="none" dirty="0" smtClean="0"/>
            <a:t>Inter</a:t>
          </a:r>
          <a:r>
            <a:rPr lang="ru-RU" sz="1800" b="1" u="none" dirty="0" smtClean="0"/>
            <a:t>-</a:t>
          </a:r>
          <a:r>
            <a:rPr lang="en-US" sz="1800" b="1" u="none" dirty="0" smtClean="0"/>
            <a:t>operability framework</a:t>
          </a:r>
          <a:endParaRPr lang="en-GB" sz="18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CC896F9-B0D9-4411-B222-90AF753EF439}" type="sibTrans" cxnId="{43B6D0C5-A6DD-46E0-8A7D-A2F2A4F58AFC}">
      <dgm:prSet/>
      <dgm:spPr/>
      <dgm:t>
        <a:bodyPr/>
        <a:lstStyle/>
        <a:p>
          <a:endParaRPr lang="en-GB"/>
        </a:p>
      </dgm:t>
    </dgm:pt>
    <dgm:pt modelId="{EC7CBB55-323D-4674-A0F2-7AE88F8EB02A}" type="parTrans" cxnId="{43B6D0C5-A6DD-46E0-8A7D-A2F2A4F58AFC}">
      <dgm:prSet/>
      <dgm:spPr/>
      <dgm:t>
        <a:bodyPr/>
        <a:lstStyle/>
        <a:p>
          <a:endParaRPr lang="en-GB"/>
        </a:p>
      </dgm:t>
    </dgm:pt>
    <dgm:pt modelId="{01783D3A-7891-4791-A1FB-C643906C2719}">
      <dgm:prSet custT="1"/>
      <dgm:spPr>
        <a:solidFill>
          <a:srgbClr val="0F5494"/>
        </a:solidFill>
        <a:sp3d prstMaterial="plastic">
          <a:bevelT w="50800" h="50800"/>
          <a:bevelB w="50800" h="50800"/>
        </a:sp3d>
      </dgm:spPr>
      <dgm:t>
        <a:bodyPr/>
        <a:lstStyle/>
        <a:p>
          <a:pPr rtl="0"/>
          <a:r>
            <a:rPr lang="en-US" sz="1800" b="1" u="none" dirty="0" smtClean="0"/>
            <a:t>"Cooperation and inter-</a:t>
          </a:r>
          <a:r>
            <a:rPr lang="ru-RU" sz="1800" b="1" u="none" dirty="0" smtClean="0"/>
            <a:t> </a:t>
          </a:r>
          <a:r>
            <a:rPr lang="en-US" sz="1800" b="1" u="none" dirty="0" smtClean="0"/>
            <a:t>operability" mechanism</a:t>
          </a:r>
          <a:endParaRPr lang="en-GB" sz="18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DD63FBF-0B71-4D0E-A5AE-EC8E44B3B258}" type="parTrans" cxnId="{DCDBE8DA-9BA6-4A13-B52A-B7050D674C00}">
      <dgm:prSet/>
      <dgm:spPr/>
      <dgm:t>
        <a:bodyPr/>
        <a:lstStyle/>
        <a:p>
          <a:endParaRPr lang="en-GB"/>
        </a:p>
      </dgm:t>
    </dgm:pt>
    <dgm:pt modelId="{70A09F75-A30F-4B10-B099-8B8602513164}" type="sibTrans" cxnId="{DCDBE8DA-9BA6-4A13-B52A-B7050D674C00}">
      <dgm:prSet/>
      <dgm:spPr/>
      <dgm:t>
        <a:bodyPr/>
        <a:lstStyle/>
        <a:p>
          <a:endParaRPr lang="en-GB"/>
        </a:p>
      </dgm:t>
    </dgm:pt>
    <dgm:pt modelId="{EB2C038D-3312-4AA4-89ED-442FA0B99EFF}">
      <dgm:prSet custT="1"/>
      <dgm:spPr>
        <a:solidFill>
          <a:srgbClr val="0F5494"/>
        </a:solidFill>
        <a:sp3d prstMaterial="plastic">
          <a:bevelT w="50800" h="50800"/>
          <a:bevelB w="50800" h="50800"/>
        </a:sp3d>
      </dgm:spPr>
      <dgm:t>
        <a:bodyPr/>
        <a:lstStyle/>
        <a:p>
          <a:pPr rtl="0"/>
          <a:r>
            <a:rPr lang="en-US" sz="1800" b="1" u="none" dirty="0" smtClean="0"/>
            <a:t>Assurance Levels: "high" and "substantial" </a:t>
          </a:r>
          <a:r>
            <a:rPr lang="en-US" sz="1800" b="0" i="1" u="none" dirty="0" smtClean="0"/>
            <a:t>(and "low")</a:t>
          </a:r>
          <a:endParaRPr lang="en-GB" sz="18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123892-1794-4A90-919E-7C3466656D56}" type="parTrans" cxnId="{2DF17810-CFE5-45A7-B9B5-7105F9796525}">
      <dgm:prSet/>
      <dgm:spPr/>
      <dgm:t>
        <a:bodyPr/>
        <a:lstStyle/>
        <a:p>
          <a:endParaRPr lang="en-GB"/>
        </a:p>
      </dgm:t>
    </dgm:pt>
    <dgm:pt modelId="{ED1827AF-589D-4F90-84B8-D59F4AD95DB8}" type="sibTrans" cxnId="{2DF17810-CFE5-45A7-B9B5-7105F9796525}">
      <dgm:prSet/>
      <dgm:spPr/>
      <dgm:t>
        <a:bodyPr/>
        <a:lstStyle/>
        <a:p>
          <a:endParaRPr lang="en-GB"/>
        </a:p>
      </dgm:t>
    </dgm:pt>
    <dgm:pt modelId="{A7F8559F-33E1-4FB1-BFDE-BF1FF00FDF22}">
      <dgm:prSet custT="1"/>
      <dgm:spPr>
        <a:solidFill>
          <a:srgbClr val="0F5494"/>
        </a:solidFill>
        <a:sp3d prstMaterial="plastic">
          <a:bevelT w="50800" h="50800"/>
          <a:bevelB w="50800" h="50800"/>
        </a:sp3d>
      </dgm:spPr>
      <dgm:t>
        <a:bodyPr/>
        <a:lstStyle/>
        <a:p>
          <a:pPr rtl="0"/>
          <a:r>
            <a:rPr lang="en-US" sz="1700" b="1" u="none" dirty="0" smtClean="0"/>
            <a:t>Access to authentication capabilities: free of charge for public sector bodies &amp;  according to national rules for private sector relying parties</a:t>
          </a:r>
          <a:endParaRPr lang="en-GB" sz="17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749A747-00CE-4790-9473-5D7D29ABC37C}" type="parTrans" cxnId="{BBEC8356-0A6A-4F29-AAA2-559ECBB7662C}">
      <dgm:prSet/>
      <dgm:spPr/>
      <dgm:t>
        <a:bodyPr/>
        <a:lstStyle/>
        <a:p>
          <a:endParaRPr lang="en-GB"/>
        </a:p>
      </dgm:t>
    </dgm:pt>
    <dgm:pt modelId="{579EA7F5-D734-4328-BC8B-F57756CEBB87}" type="sibTrans" cxnId="{BBEC8356-0A6A-4F29-AAA2-559ECBB7662C}">
      <dgm:prSet/>
      <dgm:spPr/>
      <dgm:t>
        <a:bodyPr/>
        <a:lstStyle/>
        <a:p>
          <a:endParaRPr lang="en-GB"/>
        </a:p>
      </dgm:t>
    </dgm:pt>
    <dgm:pt modelId="{34842F18-9723-444D-8F29-4CC7F870093B}" type="pres">
      <dgm:prSet presAssocID="{0EBCA1A4-5BDC-4755-A238-C14C86F390B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A8D354F5-A91C-4893-8773-C9F559CB0399}" type="pres">
      <dgm:prSet presAssocID="{7F4EB9DB-48A4-4E60-A9B4-5C5AC4785B02}" presName="vertOne" presStyleCnt="0"/>
      <dgm:spPr/>
      <dgm:t>
        <a:bodyPr/>
        <a:lstStyle/>
        <a:p>
          <a:endParaRPr lang="en-GB"/>
        </a:p>
      </dgm:t>
    </dgm:pt>
    <dgm:pt modelId="{629AF412-6068-4813-8404-88B38EFC8618}" type="pres">
      <dgm:prSet presAssocID="{7F4EB9DB-48A4-4E60-A9B4-5C5AC4785B02}" presName="txOne" presStyleLbl="node0" presStyleIdx="0" presStyleCnt="1" custScaleX="100080" custScaleY="52247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72DA23B-6057-4FF1-AF24-958BB9B556A1}" type="pres">
      <dgm:prSet presAssocID="{7F4EB9DB-48A4-4E60-A9B4-5C5AC4785B02}" presName="parTransOne" presStyleCnt="0"/>
      <dgm:spPr/>
      <dgm:t>
        <a:bodyPr/>
        <a:lstStyle/>
        <a:p>
          <a:endParaRPr lang="en-GB"/>
        </a:p>
      </dgm:t>
    </dgm:pt>
    <dgm:pt modelId="{B11E54FE-06F5-44B1-8E6A-929BE19836DA}" type="pres">
      <dgm:prSet presAssocID="{7F4EB9DB-48A4-4E60-A9B4-5C5AC4785B02}" presName="horzOne" presStyleCnt="0"/>
      <dgm:spPr/>
      <dgm:t>
        <a:bodyPr/>
        <a:lstStyle/>
        <a:p>
          <a:endParaRPr lang="en-GB"/>
        </a:p>
      </dgm:t>
    </dgm:pt>
    <dgm:pt modelId="{A717DD44-A92C-4678-A503-8D03C5C95D89}" type="pres">
      <dgm:prSet presAssocID="{206F3DCC-D039-428D-B4A8-7B066A5B8CE7}" presName="vertTwo" presStyleCnt="0"/>
      <dgm:spPr/>
      <dgm:t>
        <a:bodyPr/>
        <a:lstStyle/>
        <a:p>
          <a:endParaRPr lang="en-GB"/>
        </a:p>
      </dgm:t>
    </dgm:pt>
    <dgm:pt modelId="{4BB96D29-5FCA-4EB8-ABF2-D6CCE9D2031E}" type="pres">
      <dgm:prSet presAssocID="{206F3DCC-D039-428D-B4A8-7B066A5B8CE7}" presName="txTwo" presStyleLbl="node2" presStyleIdx="0" presStyleCnt="5" custScaleX="90909" custScaleY="9090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9167C79-A519-47BB-A467-0C0818B424FE}" type="pres">
      <dgm:prSet presAssocID="{206F3DCC-D039-428D-B4A8-7B066A5B8CE7}" presName="horzTwo" presStyleCnt="0"/>
      <dgm:spPr/>
      <dgm:t>
        <a:bodyPr/>
        <a:lstStyle/>
        <a:p>
          <a:endParaRPr lang="en-GB"/>
        </a:p>
      </dgm:t>
    </dgm:pt>
    <dgm:pt modelId="{3517623A-E98B-4A3F-B8E3-36D9D86BB684}" type="pres">
      <dgm:prSet presAssocID="{77AABC52-544F-4362-A554-E99E610C44EE}" presName="sibSpaceTwo" presStyleCnt="0"/>
      <dgm:spPr/>
      <dgm:t>
        <a:bodyPr/>
        <a:lstStyle/>
        <a:p>
          <a:endParaRPr lang="en-GB"/>
        </a:p>
      </dgm:t>
    </dgm:pt>
    <dgm:pt modelId="{CE38359B-0BDE-440F-B06F-6A87DD318736}" type="pres">
      <dgm:prSet presAssocID="{01783D3A-7891-4791-A1FB-C643906C2719}" presName="vertTwo" presStyleCnt="0"/>
      <dgm:spPr/>
      <dgm:t>
        <a:bodyPr/>
        <a:lstStyle/>
        <a:p>
          <a:endParaRPr lang="en-GB"/>
        </a:p>
      </dgm:t>
    </dgm:pt>
    <dgm:pt modelId="{B075EEAB-84E5-40A5-A606-CE5C66610C40}" type="pres">
      <dgm:prSet presAssocID="{01783D3A-7891-4791-A1FB-C643906C2719}" presName="txTwo" presStyleLbl="node2" presStyleIdx="1" presStyleCnt="5" custScaleX="90910" custScaleY="90910" custLinFactNeighborY="-14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6898E5E4-F5F4-4CE5-B8C0-E2649168E8A7}" type="pres">
      <dgm:prSet presAssocID="{01783D3A-7891-4791-A1FB-C643906C2719}" presName="horzTwo" presStyleCnt="0"/>
      <dgm:spPr/>
      <dgm:t>
        <a:bodyPr/>
        <a:lstStyle/>
        <a:p>
          <a:endParaRPr lang="en-GB"/>
        </a:p>
      </dgm:t>
    </dgm:pt>
    <dgm:pt modelId="{35036BDE-EE26-4D80-A84E-003C82E58F54}" type="pres">
      <dgm:prSet presAssocID="{70A09F75-A30F-4B10-B099-8B8602513164}" presName="sibSpaceTwo" presStyleCnt="0"/>
      <dgm:spPr/>
      <dgm:t>
        <a:bodyPr/>
        <a:lstStyle/>
        <a:p>
          <a:endParaRPr lang="en-GB"/>
        </a:p>
      </dgm:t>
    </dgm:pt>
    <dgm:pt modelId="{231A9390-E049-4990-AC18-9D4A843A8447}" type="pres">
      <dgm:prSet presAssocID="{EB2C038D-3312-4AA4-89ED-442FA0B99EFF}" presName="vertTwo" presStyleCnt="0"/>
      <dgm:spPr/>
      <dgm:t>
        <a:bodyPr/>
        <a:lstStyle/>
        <a:p>
          <a:endParaRPr lang="en-GB"/>
        </a:p>
      </dgm:t>
    </dgm:pt>
    <dgm:pt modelId="{096096CD-D261-4FE0-AA47-1D04825E4230}" type="pres">
      <dgm:prSet presAssocID="{EB2C038D-3312-4AA4-89ED-442FA0B99EFF}" presName="txTwo" presStyleLbl="node2" presStyleIdx="2" presStyleCnt="5" custScaleX="90909" custScaleY="9090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67879D9D-CA32-447A-8E2A-A0066C07660C}" type="pres">
      <dgm:prSet presAssocID="{EB2C038D-3312-4AA4-89ED-442FA0B99EFF}" presName="horzTwo" presStyleCnt="0"/>
      <dgm:spPr/>
      <dgm:t>
        <a:bodyPr/>
        <a:lstStyle/>
        <a:p>
          <a:endParaRPr lang="en-GB"/>
        </a:p>
      </dgm:t>
    </dgm:pt>
    <dgm:pt modelId="{B0C30A66-9FE3-4926-8D43-2C41F2D08A2C}" type="pres">
      <dgm:prSet presAssocID="{ED1827AF-589D-4F90-84B8-D59F4AD95DB8}" presName="sibSpaceTwo" presStyleCnt="0"/>
      <dgm:spPr/>
      <dgm:t>
        <a:bodyPr/>
        <a:lstStyle/>
        <a:p>
          <a:endParaRPr lang="en-GB"/>
        </a:p>
      </dgm:t>
    </dgm:pt>
    <dgm:pt modelId="{639C59FD-D319-473D-8771-57EA9C1F06E9}" type="pres">
      <dgm:prSet presAssocID="{82192F3F-7B4F-4D45-BEF0-F00801748428}" presName="vertTwo" presStyleCnt="0"/>
      <dgm:spPr/>
      <dgm:t>
        <a:bodyPr/>
        <a:lstStyle/>
        <a:p>
          <a:endParaRPr lang="en-GB"/>
        </a:p>
      </dgm:t>
    </dgm:pt>
    <dgm:pt modelId="{DC5D0AB0-777C-4F6A-A97A-1B766D89F5C9}" type="pres">
      <dgm:prSet presAssocID="{82192F3F-7B4F-4D45-BEF0-F00801748428}" presName="txTwo" presStyleLbl="node2" presStyleIdx="3" presStyleCnt="5" custScaleX="90909" custScaleY="9090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A173DCC-47DE-42CF-9A2B-945D659A51D5}" type="pres">
      <dgm:prSet presAssocID="{82192F3F-7B4F-4D45-BEF0-F00801748428}" presName="horzTwo" presStyleCnt="0"/>
      <dgm:spPr/>
      <dgm:t>
        <a:bodyPr/>
        <a:lstStyle/>
        <a:p>
          <a:endParaRPr lang="en-GB"/>
        </a:p>
      </dgm:t>
    </dgm:pt>
    <dgm:pt modelId="{2FAA54DC-8E01-403F-8C13-F5FB14AC894A}" type="pres">
      <dgm:prSet presAssocID="{DCC896F9-B0D9-4411-B222-90AF753EF439}" presName="sibSpaceTwo" presStyleCnt="0"/>
      <dgm:spPr/>
      <dgm:t>
        <a:bodyPr/>
        <a:lstStyle/>
        <a:p>
          <a:endParaRPr lang="en-GB"/>
        </a:p>
      </dgm:t>
    </dgm:pt>
    <dgm:pt modelId="{4B2373F4-43C2-422F-87C4-627CB52DFCE6}" type="pres">
      <dgm:prSet presAssocID="{A7F8559F-33E1-4FB1-BFDE-BF1FF00FDF22}" presName="vertTwo" presStyleCnt="0"/>
      <dgm:spPr/>
      <dgm:t>
        <a:bodyPr/>
        <a:lstStyle/>
        <a:p>
          <a:endParaRPr lang="en-GB"/>
        </a:p>
      </dgm:t>
    </dgm:pt>
    <dgm:pt modelId="{FE56A62A-E1D9-4E2D-9046-4CA2833BF60C}" type="pres">
      <dgm:prSet presAssocID="{A7F8559F-33E1-4FB1-BFDE-BF1FF00FDF22}" presName="txTwo" presStyleLbl="node2" presStyleIdx="4" presStyleCnt="5" custScaleX="90909" custScaleY="9090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EA97254-77BA-4C7F-ABA4-BC8CD6B29F28}" type="pres">
      <dgm:prSet presAssocID="{A7F8559F-33E1-4FB1-BFDE-BF1FF00FDF22}" presName="horzTwo" presStyleCnt="0"/>
      <dgm:spPr/>
      <dgm:t>
        <a:bodyPr/>
        <a:lstStyle/>
        <a:p>
          <a:endParaRPr lang="en-GB"/>
        </a:p>
      </dgm:t>
    </dgm:pt>
  </dgm:ptLst>
  <dgm:cxnLst>
    <dgm:cxn modelId="{2DF17810-CFE5-45A7-B9B5-7105F9796525}" srcId="{7F4EB9DB-48A4-4E60-A9B4-5C5AC4785B02}" destId="{EB2C038D-3312-4AA4-89ED-442FA0B99EFF}" srcOrd="2" destOrd="0" parTransId="{53123892-1794-4A90-919E-7C3466656D56}" sibTransId="{ED1827AF-589D-4F90-84B8-D59F4AD95DB8}"/>
    <dgm:cxn modelId="{52A1FFFF-93F8-439E-A452-BC5D574064CF}" type="presOf" srcId="{206F3DCC-D039-428D-B4A8-7B066A5B8CE7}" destId="{4BB96D29-5FCA-4EB8-ABF2-D6CCE9D2031E}" srcOrd="0" destOrd="0" presId="urn:microsoft.com/office/officeart/2005/8/layout/hierarchy4"/>
    <dgm:cxn modelId="{80A18AF9-4F15-4A6D-9608-1E9837EDAC22}" type="presOf" srcId="{01783D3A-7891-4791-A1FB-C643906C2719}" destId="{B075EEAB-84E5-40A5-A606-CE5C66610C40}" srcOrd="0" destOrd="0" presId="urn:microsoft.com/office/officeart/2005/8/layout/hierarchy4"/>
    <dgm:cxn modelId="{C5E762D4-D3BE-4CA0-8B4F-0E7FF579E4B9}" type="presOf" srcId="{A7F8559F-33E1-4FB1-BFDE-BF1FF00FDF22}" destId="{FE56A62A-E1D9-4E2D-9046-4CA2833BF60C}" srcOrd="0" destOrd="0" presId="urn:microsoft.com/office/officeart/2005/8/layout/hierarchy4"/>
    <dgm:cxn modelId="{07B76CF4-206C-49A1-BAA2-34B7A498914B}" srcId="{0EBCA1A4-5BDC-4755-A238-C14C86F390B4}" destId="{7F4EB9DB-48A4-4E60-A9B4-5C5AC4785B02}" srcOrd="0" destOrd="0" parTransId="{5FB3AD52-BE1B-43AA-9E14-1EBDF711D211}" sibTransId="{AFF153C2-9D19-4F48-A1A1-F4441AD211C4}"/>
    <dgm:cxn modelId="{57412FE1-C1DF-4DEB-841D-9B005758F883}" type="presOf" srcId="{7F4EB9DB-48A4-4E60-A9B4-5C5AC4785B02}" destId="{629AF412-6068-4813-8404-88B38EFC8618}" srcOrd="0" destOrd="0" presId="urn:microsoft.com/office/officeart/2005/8/layout/hierarchy4"/>
    <dgm:cxn modelId="{43B6D0C5-A6DD-46E0-8A7D-A2F2A4F58AFC}" srcId="{7F4EB9DB-48A4-4E60-A9B4-5C5AC4785B02}" destId="{82192F3F-7B4F-4D45-BEF0-F00801748428}" srcOrd="3" destOrd="0" parTransId="{EC7CBB55-323D-4674-A0F2-7AE88F8EB02A}" sibTransId="{DCC896F9-B0D9-4411-B222-90AF753EF439}"/>
    <dgm:cxn modelId="{BBEC8356-0A6A-4F29-AAA2-559ECBB7662C}" srcId="{7F4EB9DB-48A4-4E60-A9B4-5C5AC4785B02}" destId="{A7F8559F-33E1-4FB1-BFDE-BF1FF00FDF22}" srcOrd="4" destOrd="0" parTransId="{2749A747-00CE-4790-9473-5D7D29ABC37C}" sibTransId="{579EA7F5-D734-4328-BC8B-F57756CEBB87}"/>
    <dgm:cxn modelId="{2F1EA058-EF50-4EEF-BCED-8247B2AA2809}" type="presOf" srcId="{EB2C038D-3312-4AA4-89ED-442FA0B99EFF}" destId="{096096CD-D261-4FE0-AA47-1D04825E4230}" srcOrd="0" destOrd="0" presId="urn:microsoft.com/office/officeart/2005/8/layout/hierarchy4"/>
    <dgm:cxn modelId="{DBC83EDD-7407-4371-BC3E-8D8EC819FD14}" type="presOf" srcId="{0EBCA1A4-5BDC-4755-A238-C14C86F390B4}" destId="{34842F18-9723-444D-8F29-4CC7F870093B}" srcOrd="0" destOrd="0" presId="urn:microsoft.com/office/officeart/2005/8/layout/hierarchy4"/>
    <dgm:cxn modelId="{CB771490-5447-4229-9AE8-FEB7E1DFB6BF}" type="presOf" srcId="{82192F3F-7B4F-4D45-BEF0-F00801748428}" destId="{DC5D0AB0-777C-4F6A-A97A-1B766D89F5C9}" srcOrd="0" destOrd="0" presId="urn:microsoft.com/office/officeart/2005/8/layout/hierarchy4"/>
    <dgm:cxn modelId="{ABB4749E-C96E-4EB2-84D9-2136ED1CA694}" srcId="{7F4EB9DB-48A4-4E60-A9B4-5C5AC4785B02}" destId="{206F3DCC-D039-428D-B4A8-7B066A5B8CE7}" srcOrd="0" destOrd="0" parTransId="{58CFD176-3008-4C4E-8993-DFA5E4CDB992}" sibTransId="{77AABC52-544F-4362-A554-E99E610C44EE}"/>
    <dgm:cxn modelId="{DCDBE8DA-9BA6-4A13-B52A-B7050D674C00}" srcId="{7F4EB9DB-48A4-4E60-A9B4-5C5AC4785B02}" destId="{01783D3A-7891-4791-A1FB-C643906C2719}" srcOrd="1" destOrd="0" parTransId="{9DD63FBF-0B71-4D0E-A5AE-EC8E44B3B258}" sibTransId="{70A09F75-A30F-4B10-B099-8B8602513164}"/>
    <dgm:cxn modelId="{62C965F4-E292-4D32-A2E9-6A85E79A5F92}" type="presParOf" srcId="{34842F18-9723-444D-8F29-4CC7F870093B}" destId="{A8D354F5-A91C-4893-8773-C9F559CB0399}" srcOrd="0" destOrd="0" presId="urn:microsoft.com/office/officeart/2005/8/layout/hierarchy4"/>
    <dgm:cxn modelId="{9AEA4E7F-7BD0-4EB1-86BC-6C0439558442}" type="presParOf" srcId="{A8D354F5-A91C-4893-8773-C9F559CB0399}" destId="{629AF412-6068-4813-8404-88B38EFC8618}" srcOrd="0" destOrd="0" presId="urn:microsoft.com/office/officeart/2005/8/layout/hierarchy4"/>
    <dgm:cxn modelId="{B56799FA-3E8D-428E-B7C9-498CC4EA9844}" type="presParOf" srcId="{A8D354F5-A91C-4893-8773-C9F559CB0399}" destId="{372DA23B-6057-4FF1-AF24-958BB9B556A1}" srcOrd="1" destOrd="0" presId="urn:microsoft.com/office/officeart/2005/8/layout/hierarchy4"/>
    <dgm:cxn modelId="{8BC4CE8B-F457-43CD-A0D3-0BF03C15413E}" type="presParOf" srcId="{A8D354F5-A91C-4893-8773-C9F559CB0399}" destId="{B11E54FE-06F5-44B1-8E6A-929BE19836DA}" srcOrd="2" destOrd="0" presId="urn:microsoft.com/office/officeart/2005/8/layout/hierarchy4"/>
    <dgm:cxn modelId="{7B77513D-3ECF-4DEF-8A3D-B9C1691FF6A9}" type="presParOf" srcId="{B11E54FE-06F5-44B1-8E6A-929BE19836DA}" destId="{A717DD44-A92C-4678-A503-8D03C5C95D89}" srcOrd="0" destOrd="0" presId="urn:microsoft.com/office/officeart/2005/8/layout/hierarchy4"/>
    <dgm:cxn modelId="{AE04AE44-C6E4-4349-9C4E-717C4C3CA424}" type="presParOf" srcId="{A717DD44-A92C-4678-A503-8D03C5C95D89}" destId="{4BB96D29-5FCA-4EB8-ABF2-D6CCE9D2031E}" srcOrd="0" destOrd="0" presId="urn:microsoft.com/office/officeart/2005/8/layout/hierarchy4"/>
    <dgm:cxn modelId="{23340F41-C315-49CF-9260-EB419F2E01FA}" type="presParOf" srcId="{A717DD44-A92C-4678-A503-8D03C5C95D89}" destId="{B9167C79-A519-47BB-A467-0C0818B424FE}" srcOrd="1" destOrd="0" presId="urn:microsoft.com/office/officeart/2005/8/layout/hierarchy4"/>
    <dgm:cxn modelId="{C73F3B75-60C2-4DD6-AD78-121914AD6021}" type="presParOf" srcId="{B11E54FE-06F5-44B1-8E6A-929BE19836DA}" destId="{3517623A-E98B-4A3F-B8E3-36D9D86BB684}" srcOrd="1" destOrd="0" presId="urn:microsoft.com/office/officeart/2005/8/layout/hierarchy4"/>
    <dgm:cxn modelId="{108C3414-9C4A-421A-BF3C-3E3820FAFED6}" type="presParOf" srcId="{B11E54FE-06F5-44B1-8E6A-929BE19836DA}" destId="{CE38359B-0BDE-440F-B06F-6A87DD318736}" srcOrd="2" destOrd="0" presId="urn:microsoft.com/office/officeart/2005/8/layout/hierarchy4"/>
    <dgm:cxn modelId="{A717B284-C51F-45FA-BDAA-AFF2F67717D7}" type="presParOf" srcId="{CE38359B-0BDE-440F-B06F-6A87DD318736}" destId="{B075EEAB-84E5-40A5-A606-CE5C66610C40}" srcOrd="0" destOrd="0" presId="urn:microsoft.com/office/officeart/2005/8/layout/hierarchy4"/>
    <dgm:cxn modelId="{1F1D14C9-68C6-42E7-8158-BD1FBEED418E}" type="presParOf" srcId="{CE38359B-0BDE-440F-B06F-6A87DD318736}" destId="{6898E5E4-F5F4-4CE5-B8C0-E2649168E8A7}" srcOrd="1" destOrd="0" presId="urn:microsoft.com/office/officeart/2005/8/layout/hierarchy4"/>
    <dgm:cxn modelId="{5AE016A5-7BAD-4182-A58B-0C70A22722D0}" type="presParOf" srcId="{B11E54FE-06F5-44B1-8E6A-929BE19836DA}" destId="{35036BDE-EE26-4D80-A84E-003C82E58F54}" srcOrd="3" destOrd="0" presId="urn:microsoft.com/office/officeart/2005/8/layout/hierarchy4"/>
    <dgm:cxn modelId="{5EEBCD43-58C5-484A-8B5D-F8A8AC849DC1}" type="presParOf" srcId="{B11E54FE-06F5-44B1-8E6A-929BE19836DA}" destId="{231A9390-E049-4990-AC18-9D4A843A8447}" srcOrd="4" destOrd="0" presId="urn:microsoft.com/office/officeart/2005/8/layout/hierarchy4"/>
    <dgm:cxn modelId="{0D23048D-480B-4FB8-ABD5-F7ACA3490D28}" type="presParOf" srcId="{231A9390-E049-4990-AC18-9D4A843A8447}" destId="{096096CD-D261-4FE0-AA47-1D04825E4230}" srcOrd="0" destOrd="0" presId="urn:microsoft.com/office/officeart/2005/8/layout/hierarchy4"/>
    <dgm:cxn modelId="{5EF626CA-3F7D-4156-96FE-BF749B03790B}" type="presParOf" srcId="{231A9390-E049-4990-AC18-9D4A843A8447}" destId="{67879D9D-CA32-447A-8E2A-A0066C07660C}" srcOrd="1" destOrd="0" presId="urn:microsoft.com/office/officeart/2005/8/layout/hierarchy4"/>
    <dgm:cxn modelId="{508CF22E-0631-4564-A82F-B51355616B66}" type="presParOf" srcId="{B11E54FE-06F5-44B1-8E6A-929BE19836DA}" destId="{B0C30A66-9FE3-4926-8D43-2C41F2D08A2C}" srcOrd="5" destOrd="0" presId="urn:microsoft.com/office/officeart/2005/8/layout/hierarchy4"/>
    <dgm:cxn modelId="{D3B8317E-E7B3-4F27-B065-E8C381D1A467}" type="presParOf" srcId="{B11E54FE-06F5-44B1-8E6A-929BE19836DA}" destId="{639C59FD-D319-473D-8771-57EA9C1F06E9}" srcOrd="6" destOrd="0" presId="urn:microsoft.com/office/officeart/2005/8/layout/hierarchy4"/>
    <dgm:cxn modelId="{C82EDEA1-C700-47A8-A57A-479ECFFB5C00}" type="presParOf" srcId="{639C59FD-D319-473D-8771-57EA9C1F06E9}" destId="{DC5D0AB0-777C-4F6A-A97A-1B766D89F5C9}" srcOrd="0" destOrd="0" presId="urn:microsoft.com/office/officeart/2005/8/layout/hierarchy4"/>
    <dgm:cxn modelId="{C483D872-3A96-426D-96AB-CD30201B0C15}" type="presParOf" srcId="{639C59FD-D319-473D-8771-57EA9C1F06E9}" destId="{BA173DCC-47DE-42CF-9A2B-945D659A51D5}" srcOrd="1" destOrd="0" presId="urn:microsoft.com/office/officeart/2005/8/layout/hierarchy4"/>
    <dgm:cxn modelId="{5567B68E-68F9-45FE-A166-E77BA72F31EA}" type="presParOf" srcId="{B11E54FE-06F5-44B1-8E6A-929BE19836DA}" destId="{2FAA54DC-8E01-403F-8C13-F5FB14AC894A}" srcOrd="7" destOrd="0" presId="urn:microsoft.com/office/officeart/2005/8/layout/hierarchy4"/>
    <dgm:cxn modelId="{ECFCBCD8-D287-4415-B1F1-7264AC691CFE}" type="presParOf" srcId="{B11E54FE-06F5-44B1-8E6A-929BE19836DA}" destId="{4B2373F4-43C2-422F-87C4-627CB52DFCE6}" srcOrd="8" destOrd="0" presId="urn:microsoft.com/office/officeart/2005/8/layout/hierarchy4"/>
    <dgm:cxn modelId="{47C90081-62CC-44AF-8FF6-57C96D9FEF09}" type="presParOf" srcId="{4B2373F4-43C2-422F-87C4-627CB52DFCE6}" destId="{FE56A62A-E1D9-4E2D-9046-4CA2833BF60C}" srcOrd="0" destOrd="0" presId="urn:microsoft.com/office/officeart/2005/8/layout/hierarchy4"/>
    <dgm:cxn modelId="{CE270496-8613-486C-A7E8-BC2F2F5FFF87}" type="presParOf" srcId="{4B2373F4-43C2-422F-87C4-627CB52DFCE6}" destId="{2EA97254-77BA-4C7F-ABA4-BC8CD6B29F2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BCA1A4-5BDC-4755-A238-C14C86F390B4}" type="doc">
      <dgm:prSet loTypeId="urn:microsoft.com/office/officeart/2005/8/layout/hierarchy4" loCatId="list" qsTypeId="urn:microsoft.com/office/officeart/2005/8/quickstyle/3d6" qsCatId="3D" csTypeId="urn:microsoft.com/office/officeart/2005/8/colors/accent2_2" csCatId="accent2" phldr="1"/>
      <dgm:spPr>
        <a:scene3d>
          <a:camera prst="perspectiveAbove" zoom="92000"/>
          <a:lightRig rig="balanced" dir="t">
            <a:rot lat="0" lon="0" rev="12700000"/>
          </a:lightRig>
        </a:scene3d>
      </dgm:spPr>
      <dgm:t>
        <a:bodyPr/>
        <a:lstStyle/>
        <a:p>
          <a:endParaRPr lang="en-GB"/>
        </a:p>
      </dgm:t>
    </dgm:pt>
    <dgm:pt modelId="{7F4EB9DB-48A4-4E60-A9B4-5C5AC4785B02}">
      <dgm:prSet custT="1"/>
      <dgm:spPr>
        <a:solidFill>
          <a:srgbClr val="002060"/>
        </a:solidFill>
        <a:ln>
          <a:solidFill>
            <a:srgbClr val="92D050"/>
          </a:solidFill>
        </a:ln>
      </dgm:spPr>
      <dgm:t>
        <a:bodyPr/>
        <a:lstStyle/>
        <a:p>
          <a:pPr rtl="0"/>
          <a:r>
            <a:rPr lang="en-US" sz="2800" b="1" u="none" dirty="0" smtClean="0"/>
            <a:t>Horizontal principles</a:t>
          </a:r>
          <a:r>
            <a:rPr lang="en-US" sz="2800" b="1" dirty="0" smtClean="0"/>
            <a:t>: Liability; Supervision; International aspects; Security requirements; Data protection; Qualified services; Prior authorization; Trusted lists; EU trust mark</a:t>
          </a:r>
          <a:endParaRPr lang="en-GB" sz="2800" b="1" dirty="0"/>
        </a:p>
      </dgm:t>
    </dgm:pt>
    <dgm:pt modelId="{5FB3AD52-BE1B-43AA-9E14-1EBDF711D211}" type="parTrans" cxnId="{07B76CF4-206C-49A1-BAA2-34B7A498914B}">
      <dgm:prSet/>
      <dgm:spPr/>
      <dgm:t>
        <a:bodyPr/>
        <a:lstStyle/>
        <a:p>
          <a:endParaRPr lang="en-GB"/>
        </a:p>
      </dgm:t>
    </dgm:pt>
    <dgm:pt modelId="{AFF153C2-9D19-4F48-A1A1-F4441AD211C4}" type="sibTrans" cxnId="{07B76CF4-206C-49A1-BAA2-34B7A498914B}">
      <dgm:prSet/>
      <dgm:spPr/>
      <dgm:t>
        <a:bodyPr/>
        <a:lstStyle/>
        <a:p>
          <a:endParaRPr lang="en-GB"/>
        </a:p>
      </dgm:t>
    </dgm:pt>
    <dgm:pt modelId="{206F3DCC-D039-428D-B4A8-7B066A5B8CE7}">
      <dgm:prSet custT="1"/>
      <dgm:spPr>
        <a:solidFill>
          <a:srgbClr val="0F5494"/>
        </a:solidFill>
        <a:sp3d prstMaterial="plastic">
          <a:bevelT w="50800" h="50800"/>
          <a:bevelB w="50800" h="50800"/>
        </a:sp3d>
      </dgm:spPr>
      <dgm:t>
        <a:bodyPr/>
        <a:lstStyle/>
        <a:p>
          <a:pPr rtl="0"/>
          <a:r>
            <a:rPr lang="en-US" sz="18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Electronic signatures, including validation and preservation      services</a:t>
          </a:r>
          <a:endParaRPr lang="en-GB" sz="18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CFD176-3008-4C4E-8993-DFA5E4CDB992}" type="parTrans" cxnId="{ABB4749E-C96E-4EB2-84D9-2136ED1CA694}">
      <dgm:prSet/>
      <dgm:spPr/>
      <dgm:t>
        <a:bodyPr/>
        <a:lstStyle/>
        <a:p>
          <a:endParaRPr lang="en-GB"/>
        </a:p>
      </dgm:t>
    </dgm:pt>
    <dgm:pt modelId="{77AABC52-544F-4362-A554-E99E610C44EE}" type="sibTrans" cxnId="{ABB4749E-C96E-4EB2-84D9-2136ED1CA694}">
      <dgm:prSet/>
      <dgm:spPr/>
      <dgm:t>
        <a:bodyPr/>
        <a:lstStyle/>
        <a:p>
          <a:endParaRPr lang="en-GB"/>
        </a:p>
      </dgm:t>
    </dgm:pt>
    <dgm:pt modelId="{82192F3F-7B4F-4D45-BEF0-F00801748428}">
      <dgm:prSet custT="1"/>
      <dgm:spPr>
        <a:solidFill>
          <a:srgbClr val="0F5494"/>
        </a:solidFill>
        <a:sp3d prstMaterial="plastic">
          <a:bevelT w="50800" h="50800"/>
          <a:bevelB w="50800" h="50800"/>
        </a:sp3d>
      </dgm:spPr>
      <dgm:t>
        <a:bodyPr/>
        <a:lstStyle/>
        <a:p>
          <a:pPr rtl="0"/>
          <a:r>
            <a:rPr lang="en-US" sz="18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Electronic registered delivery service</a:t>
          </a:r>
          <a:endParaRPr lang="en-GB" sz="18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CC896F9-B0D9-4411-B222-90AF753EF439}" type="sibTrans" cxnId="{43B6D0C5-A6DD-46E0-8A7D-A2F2A4F58AFC}">
      <dgm:prSet/>
      <dgm:spPr/>
      <dgm:t>
        <a:bodyPr/>
        <a:lstStyle/>
        <a:p>
          <a:endParaRPr lang="en-GB"/>
        </a:p>
      </dgm:t>
    </dgm:pt>
    <dgm:pt modelId="{EC7CBB55-323D-4674-A0F2-7AE88F8EB02A}" type="parTrans" cxnId="{43B6D0C5-A6DD-46E0-8A7D-A2F2A4F58AFC}">
      <dgm:prSet/>
      <dgm:spPr/>
      <dgm:t>
        <a:bodyPr/>
        <a:lstStyle/>
        <a:p>
          <a:endParaRPr lang="en-GB"/>
        </a:p>
      </dgm:t>
    </dgm:pt>
    <dgm:pt modelId="{01783D3A-7891-4791-A1FB-C643906C2719}">
      <dgm:prSet custT="1"/>
      <dgm:spPr>
        <a:solidFill>
          <a:srgbClr val="0F5494"/>
        </a:solidFill>
        <a:sp3d prstMaterial="plastic">
          <a:bevelT w="50800" h="50800"/>
          <a:bevelB w="50800" h="50800"/>
        </a:sp3d>
      </dgm:spPr>
      <dgm:t>
        <a:bodyPr/>
        <a:lstStyle/>
        <a:p>
          <a:pPr rtl="0"/>
          <a:r>
            <a:rPr lang="en-US" sz="18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Electronic seals including validation and preservation services</a:t>
          </a:r>
          <a:endParaRPr lang="en-GB" sz="18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DD63FBF-0B71-4D0E-A5AE-EC8E44B3B258}" type="parTrans" cxnId="{DCDBE8DA-9BA6-4A13-B52A-B7050D674C00}">
      <dgm:prSet/>
      <dgm:spPr/>
      <dgm:t>
        <a:bodyPr/>
        <a:lstStyle/>
        <a:p>
          <a:endParaRPr lang="en-GB"/>
        </a:p>
      </dgm:t>
    </dgm:pt>
    <dgm:pt modelId="{70A09F75-A30F-4B10-B099-8B8602513164}" type="sibTrans" cxnId="{DCDBE8DA-9BA6-4A13-B52A-B7050D674C00}">
      <dgm:prSet/>
      <dgm:spPr/>
      <dgm:t>
        <a:bodyPr/>
        <a:lstStyle/>
        <a:p>
          <a:endParaRPr lang="en-GB"/>
        </a:p>
      </dgm:t>
    </dgm:pt>
    <dgm:pt modelId="{EB2C038D-3312-4AA4-89ED-442FA0B99EFF}">
      <dgm:prSet custT="1"/>
      <dgm:spPr>
        <a:solidFill>
          <a:srgbClr val="0F5494"/>
        </a:solidFill>
        <a:sp3d prstMaterial="plastic">
          <a:bevelT w="50800" h="50800"/>
          <a:bevelB w="50800" h="50800"/>
        </a:sp3d>
      </dgm:spPr>
      <dgm:t>
        <a:bodyPr/>
        <a:lstStyle/>
        <a:p>
          <a:pPr rtl="0"/>
          <a:r>
            <a:rPr lang="en-GB" sz="18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Time stamping</a:t>
          </a:r>
          <a:endParaRPr lang="en-GB" sz="18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123892-1794-4A90-919E-7C3466656D56}" type="parTrans" cxnId="{2DF17810-CFE5-45A7-B9B5-7105F9796525}">
      <dgm:prSet/>
      <dgm:spPr/>
      <dgm:t>
        <a:bodyPr/>
        <a:lstStyle/>
        <a:p>
          <a:endParaRPr lang="en-GB"/>
        </a:p>
      </dgm:t>
    </dgm:pt>
    <dgm:pt modelId="{ED1827AF-589D-4F90-84B8-D59F4AD95DB8}" type="sibTrans" cxnId="{2DF17810-CFE5-45A7-B9B5-7105F9796525}">
      <dgm:prSet/>
      <dgm:spPr/>
      <dgm:t>
        <a:bodyPr/>
        <a:lstStyle/>
        <a:p>
          <a:endParaRPr lang="en-GB"/>
        </a:p>
      </dgm:t>
    </dgm:pt>
    <dgm:pt modelId="{A7F8559F-33E1-4FB1-BFDE-BF1FF00FDF22}">
      <dgm:prSet custT="1"/>
      <dgm:spPr>
        <a:solidFill>
          <a:srgbClr val="0F5494"/>
        </a:solidFill>
        <a:sp3d prstMaterial="plastic">
          <a:bevelT w="50800" h="50800"/>
          <a:bevelB w="50800" h="50800"/>
        </a:sp3d>
      </dgm:spPr>
      <dgm:t>
        <a:bodyPr/>
        <a:lstStyle/>
        <a:p>
          <a:pPr rtl="0"/>
          <a:r>
            <a:rPr lang="en-US" sz="18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Website </a:t>
          </a:r>
          <a:r>
            <a:rPr lang="en-US" sz="1800" b="1" u="none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authenti-cation</a:t>
          </a:r>
          <a:endParaRPr lang="en-GB" sz="18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749A747-00CE-4790-9473-5D7D29ABC37C}" type="parTrans" cxnId="{BBEC8356-0A6A-4F29-AAA2-559ECBB7662C}">
      <dgm:prSet/>
      <dgm:spPr/>
      <dgm:t>
        <a:bodyPr/>
        <a:lstStyle/>
        <a:p>
          <a:endParaRPr lang="en-GB"/>
        </a:p>
      </dgm:t>
    </dgm:pt>
    <dgm:pt modelId="{579EA7F5-D734-4328-BC8B-F57756CEBB87}" type="sibTrans" cxnId="{BBEC8356-0A6A-4F29-AAA2-559ECBB7662C}">
      <dgm:prSet/>
      <dgm:spPr/>
      <dgm:t>
        <a:bodyPr/>
        <a:lstStyle/>
        <a:p>
          <a:endParaRPr lang="en-GB"/>
        </a:p>
      </dgm:t>
    </dgm:pt>
    <dgm:pt modelId="{34842F18-9723-444D-8F29-4CC7F870093B}" type="pres">
      <dgm:prSet presAssocID="{0EBCA1A4-5BDC-4755-A238-C14C86F390B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A8D354F5-A91C-4893-8773-C9F559CB0399}" type="pres">
      <dgm:prSet presAssocID="{7F4EB9DB-48A4-4E60-A9B4-5C5AC4785B02}" presName="vertOne" presStyleCnt="0"/>
      <dgm:spPr/>
      <dgm:t>
        <a:bodyPr/>
        <a:lstStyle/>
        <a:p>
          <a:endParaRPr lang="en-GB"/>
        </a:p>
      </dgm:t>
    </dgm:pt>
    <dgm:pt modelId="{629AF412-6068-4813-8404-88B38EFC8618}" type="pres">
      <dgm:prSet presAssocID="{7F4EB9DB-48A4-4E60-A9B4-5C5AC4785B02}" presName="txOne" presStyleLbl="node0" presStyleIdx="0" presStyleCnt="1" custScaleX="100080" custScaleY="52247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72DA23B-6057-4FF1-AF24-958BB9B556A1}" type="pres">
      <dgm:prSet presAssocID="{7F4EB9DB-48A4-4E60-A9B4-5C5AC4785B02}" presName="parTransOne" presStyleCnt="0"/>
      <dgm:spPr/>
      <dgm:t>
        <a:bodyPr/>
        <a:lstStyle/>
        <a:p>
          <a:endParaRPr lang="en-GB"/>
        </a:p>
      </dgm:t>
    </dgm:pt>
    <dgm:pt modelId="{B11E54FE-06F5-44B1-8E6A-929BE19836DA}" type="pres">
      <dgm:prSet presAssocID="{7F4EB9DB-48A4-4E60-A9B4-5C5AC4785B02}" presName="horzOne" presStyleCnt="0"/>
      <dgm:spPr/>
      <dgm:t>
        <a:bodyPr/>
        <a:lstStyle/>
        <a:p>
          <a:endParaRPr lang="en-GB"/>
        </a:p>
      </dgm:t>
    </dgm:pt>
    <dgm:pt modelId="{A717DD44-A92C-4678-A503-8D03C5C95D89}" type="pres">
      <dgm:prSet presAssocID="{206F3DCC-D039-428D-B4A8-7B066A5B8CE7}" presName="vertTwo" presStyleCnt="0"/>
      <dgm:spPr/>
      <dgm:t>
        <a:bodyPr/>
        <a:lstStyle/>
        <a:p>
          <a:endParaRPr lang="en-GB"/>
        </a:p>
      </dgm:t>
    </dgm:pt>
    <dgm:pt modelId="{4BB96D29-5FCA-4EB8-ABF2-D6CCE9D2031E}" type="pres">
      <dgm:prSet presAssocID="{206F3DCC-D039-428D-B4A8-7B066A5B8CE7}" presName="txTwo" presStyleLbl="node2" presStyleIdx="0" presStyleCnt="5" custScaleX="90909" custScaleY="9090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9167C79-A519-47BB-A467-0C0818B424FE}" type="pres">
      <dgm:prSet presAssocID="{206F3DCC-D039-428D-B4A8-7B066A5B8CE7}" presName="horzTwo" presStyleCnt="0"/>
      <dgm:spPr/>
      <dgm:t>
        <a:bodyPr/>
        <a:lstStyle/>
        <a:p>
          <a:endParaRPr lang="en-GB"/>
        </a:p>
      </dgm:t>
    </dgm:pt>
    <dgm:pt modelId="{3517623A-E98B-4A3F-B8E3-36D9D86BB684}" type="pres">
      <dgm:prSet presAssocID="{77AABC52-544F-4362-A554-E99E610C44EE}" presName="sibSpaceTwo" presStyleCnt="0"/>
      <dgm:spPr/>
      <dgm:t>
        <a:bodyPr/>
        <a:lstStyle/>
        <a:p>
          <a:endParaRPr lang="en-GB"/>
        </a:p>
      </dgm:t>
    </dgm:pt>
    <dgm:pt modelId="{CE38359B-0BDE-440F-B06F-6A87DD318736}" type="pres">
      <dgm:prSet presAssocID="{01783D3A-7891-4791-A1FB-C643906C2719}" presName="vertTwo" presStyleCnt="0"/>
      <dgm:spPr/>
      <dgm:t>
        <a:bodyPr/>
        <a:lstStyle/>
        <a:p>
          <a:endParaRPr lang="en-GB"/>
        </a:p>
      </dgm:t>
    </dgm:pt>
    <dgm:pt modelId="{B075EEAB-84E5-40A5-A606-CE5C66610C40}" type="pres">
      <dgm:prSet presAssocID="{01783D3A-7891-4791-A1FB-C643906C2719}" presName="txTwo" presStyleLbl="node2" presStyleIdx="1" presStyleCnt="5" custScaleX="90910" custScaleY="90910" custLinFactNeighborY="-14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6898E5E4-F5F4-4CE5-B8C0-E2649168E8A7}" type="pres">
      <dgm:prSet presAssocID="{01783D3A-7891-4791-A1FB-C643906C2719}" presName="horzTwo" presStyleCnt="0"/>
      <dgm:spPr/>
      <dgm:t>
        <a:bodyPr/>
        <a:lstStyle/>
        <a:p>
          <a:endParaRPr lang="en-GB"/>
        </a:p>
      </dgm:t>
    </dgm:pt>
    <dgm:pt modelId="{35036BDE-EE26-4D80-A84E-003C82E58F54}" type="pres">
      <dgm:prSet presAssocID="{70A09F75-A30F-4B10-B099-8B8602513164}" presName="sibSpaceTwo" presStyleCnt="0"/>
      <dgm:spPr/>
      <dgm:t>
        <a:bodyPr/>
        <a:lstStyle/>
        <a:p>
          <a:endParaRPr lang="en-GB"/>
        </a:p>
      </dgm:t>
    </dgm:pt>
    <dgm:pt modelId="{231A9390-E049-4990-AC18-9D4A843A8447}" type="pres">
      <dgm:prSet presAssocID="{EB2C038D-3312-4AA4-89ED-442FA0B99EFF}" presName="vertTwo" presStyleCnt="0"/>
      <dgm:spPr/>
      <dgm:t>
        <a:bodyPr/>
        <a:lstStyle/>
        <a:p>
          <a:endParaRPr lang="en-GB"/>
        </a:p>
      </dgm:t>
    </dgm:pt>
    <dgm:pt modelId="{096096CD-D261-4FE0-AA47-1D04825E4230}" type="pres">
      <dgm:prSet presAssocID="{EB2C038D-3312-4AA4-89ED-442FA0B99EFF}" presName="txTwo" presStyleLbl="node2" presStyleIdx="2" presStyleCnt="5" custScaleX="90909" custScaleY="9090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67879D9D-CA32-447A-8E2A-A0066C07660C}" type="pres">
      <dgm:prSet presAssocID="{EB2C038D-3312-4AA4-89ED-442FA0B99EFF}" presName="horzTwo" presStyleCnt="0"/>
      <dgm:spPr/>
      <dgm:t>
        <a:bodyPr/>
        <a:lstStyle/>
        <a:p>
          <a:endParaRPr lang="en-GB"/>
        </a:p>
      </dgm:t>
    </dgm:pt>
    <dgm:pt modelId="{B0C30A66-9FE3-4926-8D43-2C41F2D08A2C}" type="pres">
      <dgm:prSet presAssocID="{ED1827AF-589D-4F90-84B8-D59F4AD95DB8}" presName="sibSpaceTwo" presStyleCnt="0"/>
      <dgm:spPr/>
      <dgm:t>
        <a:bodyPr/>
        <a:lstStyle/>
        <a:p>
          <a:endParaRPr lang="en-GB"/>
        </a:p>
      </dgm:t>
    </dgm:pt>
    <dgm:pt modelId="{639C59FD-D319-473D-8771-57EA9C1F06E9}" type="pres">
      <dgm:prSet presAssocID="{82192F3F-7B4F-4D45-BEF0-F00801748428}" presName="vertTwo" presStyleCnt="0"/>
      <dgm:spPr/>
      <dgm:t>
        <a:bodyPr/>
        <a:lstStyle/>
        <a:p>
          <a:endParaRPr lang="en-GB"/>
        </a:p>
      </dgm:t>
    </dgm:pt>
    <dgm:pt modelId="{DC5D0AB0-777C-4F6A-A97A-1B766D89F5C9}" type="pres">
      <dgm:prSet presAssocID="{82192F3F-7B4F-4D45-BEF0-F00801748428}" presName="txTwo" presStyleLbl="node2" presStyleIdx="3" presStyleCnt="5" custScaleX="90909" custScaleY="9090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A173DCC-47DE-42CF-9A2B-945D659A51D5}" type="pres">
      <dgm:prSet presAssocID="{82192F3F-7B4F-4D45-BEF0-F00801748428}" presName="horzTwo" presStyleCnt="0"/>
      <dgm:spPr/>
      <dgm:t>
        <a:bodyPr/>
        <a:lstStyle/>
        <a:p>
          <a:endParaRPr lang="en-GB"/>
        </a:p>
      </dgm:t>
    </dgm:pt>
    <dgm:pt modelId="{2FAA54DC-8E01-403F-8C13-F5FB14AC894A}" type="pres">
      <dgm:prSet presAssocID="{DCC896F9-B0D9-4411-B222-90AF753EF439}" presName="sibSpaceTwo" presStyleCnt="0"/>
      <dgm:spPr/>
      <dgm:t>
        <a:bodyPr/>
        <a:lstStyle/>
        <a:p>
          <a:endParaRPr lang="en-GB"/>
        </a:p>
      </dgm:t>
    </dgm:pt>
    <dgm:pt modelId="{4B2373F4-43C2-422F-87C4-627CB52DFCE6}" type="pres">
      <dgm:prSet presAssocID="{A7F8559F-33E1-4FB1-BFDE-BF1FF00FDF22}" presName="vertTwo" presStyleCnt="0"/>
      <dgm:spPr/>
      <dgm:t>
        <a:bodyPr/>
        <a:lstStyle/>
        <a:p>
          <a:endParaRPr lang="en-GB"/>
        </a:p>
      </dgm:t>
    </dgm:pt>
    <dgm:pt modelId="{FE56A62A-E1D9-4E2D-9046-4CA2833BF60C}" type="pres">
      <dgm:prSet presAssocID="{A7F8559F-33E1-4FB1-BFDE-BF1FF00FDF22}" presName="txTwo" presStyleLbl="node2" presStyleIdx="4" presStyleCnt="5" custScaleX="90909" custScaleY="9090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EA97254-77BA-4C7F-ABA4-BC8CD6B29F28}" type="pres">
      <dgm:prSet presAssocID="{A7F8559F-33E1-4FB1-BFDE-BF1FF00FDF22}" presName="horzTwo" presStyleCnt="0"/>
      <dgm:spPr/>
      <dgm:t>
        <a:bodyPr/>
        <a:lstStyle/>
        <a:p>
          <a:endParaRPr lang="en-GB"/>
        </a:p>
      </dgm:t>
    </dgm:pt>
  </dgm:ptLst>
  <dgm:cxnLst>
    <dgm:cxn modelId="{6048C9A0-690E-4B8A-A096-1A2250063F65}" type="presOf" srcId="{A7F8559F-33E1-4FB1-BFDE-BF1FF00FDF22}" destId="{FE56A62A-E1D9-4E2D-9046-4CA2833BF60C}" srcOrd="0" destOrd="0" presId="urn:microsoft.com/office/officeart/2005/8/layout/hierarchy4"/>
    <dgm:cxn modelId="{2DF17810-CFE5-45A7-B9B5-7105F9796525}" srcId="{7F4EB9DB-48A4-4E60-A9B4-5C5AC4785B02}" destId="{EB2C038D-3312-4AA4-89ED-442FA0B99EFF}" srcOrd="2" destOrd="0" parTransId="{53123892-1794-4A90-919E-7C3466656D56}" sibTransId="{ED1827AF-589D-4F90-84B8-D59F4AD95DB8}"/>
    <dgm:cxn modelId="{83324D85-8578-449A-9347-9742A91C2320}" type="presOf" srcId="{206F3DCC-D039-428D-B4A8-7B066A5B8CE7}" destId="{4BB96D29-5FCA-4EB8-ABF2-D6CCE9D2031E}" srcOrd="0" destOrd="0" presId="urn:microsoft.com/office/officeart/2005/8/layout/hierarchy4"/>
    <dgm:cxn modelId="{EC6B82B1-D121-43CD-BB73-7CBE061E32EB}" type="presOf" srcId="{01783D3A-7891-4791-A1FB-C643906C2719}" destId="{B075EEAB-84E5-40A5-A606-CE5C66610C40}" srcOrd="0" destOrd="0" presId="urn:microsoft.com/office/officeart/2005/8/layout/hierarchy4"/>
    <dgm:cxn modelId="{C6BC9D33-E10E-465C-9ACC-BF754F554DD4}" type="presOf" srcId="{EB2C038D-3312-4AA4-89ED-442FA0B99EFF}" destId="{096096CD-D261-4FE0-AA47-1D04825E4230}" srcOrd="0" destOrd="0" presId="urn:microsoft.com/office/officeart/2005/8/layout/hierarchy4"/>
    <dgm:cxn modelId="{07B76CF4-206C-49A1-BAA2-34B7A498914B}" srcId="{0EBCA1A4-5BDC-4755-A238-C14C86F390B4}" destId="{7F4EB9DB-48A4-4E60-A9B4-5C5AC4785B02}" srcOrd="0" destOrd="0" parTransId="{5FB3AD52-BE1B-43AA-9E14-1EBDF711D211}" sibTransId="{AFF153C2-9D19-4F48-A1A1-F4441AD211C4}"/>
    <dgm:cxn modelId="{43B6D0C5-A6DD-46E0-8A7D-A2F2A4F58AFC}" srcId="{7F4EB9DB-48A4-4E60-A9B4-5C5AC4785B02}" destId="{82192F3F-7B4F-4D45-BEF0-F00801748428}" srcOrd="3" destOrd="0" parTransId="{EC7CBB55-323D-4674-A0F2-7AE88F8EB02A}" sibTransId="{DCC896F9-B0D9-4411-B222-90AF753EF439}"/>
    <dgm:cxn modelId="{C3C42F00-1489-481C-B58B-57DBFE4060BB}" type="presOf" srcId="{0EBCA1A4-5BDC-4755-A238-C14C86F390B4}" destId="{34842F18-9723-444D-8F29-4CC7F870093B}" srcOrd="0" destOrd="0" presId="urn:microsoft.com/office/officeart/2005/8/layout/hierarchy4"/>
    <dgm:cxn modelId="{BBEC8356-0A6A-4F29-AAA2-559ECBB7662C}" srcId="{7F4EB9DB-48A4-4E60-A9B4-5C5AC4785B02}" destId="{A7F8559F-33E1-4FB1-BFDE-BF1FF00FDF22}" srcOrd="4" destOrd="0" parTransId="{2749A747-00CE-4790-9473-5D7D29ABC37C}" sibTransId="{579EA7F5-D734-4328-BC8B-F57756CEBB87}"/>
    <dgm:cxn modelId="{218D9079-D67D-4847-8B34-1B80D39E4F56}" type="presOf" srcId="{82192F3F-7B4F-4D45-BEF0-F00801748428}" destId="{DC5D0AB0-777C-4F6A-A97A-1B766D89F5C9}" srcOrd="0" destOrd="0" presId="urn:microsoft.com/office/officeart/2005/8/layout/hierarchy4"/>
    <dgm:cxn modelId="{ABB4749E-C96E-4EB2-84D9-2136ED1CA694}" srcId="{7F4EB9DB-48A4-4E60-A9B4-5C5AC4785B02}" destId="{206F3DCC-D039-428D-B4A8-7B066A5B8CE7}" srcOrd="0" destOrd="0" parTransId="{58CFD176-3008-4C4E-8993-DFA5E4CDB992}" sibTransId="{77AABC52-544F-4362-A554-E99E610C44EE}"/>
    <dgm:cxn modelId="{DCDBE8DA-9BA6-4A13-B52A-B7050D674C00}" srcId="{7F4EB9DB-48A4-4E60-A9B4-5C5AC4785B02}" destId="{01783D3A-7891-4791-A1FB-C643906C2719}" srcOrd="1" destOrd="0" parTransId="{9DD63FBF-0B71-4D0E-A5AE-EC8E44B3B258}" sibTransId="{70A09F75-A30F-4B10-B099-8B8602513164}"/>
    <dgm:cxn modelId="{DC366802-DD35-4EBE-833A-01DD7AE4B978}" type="presOf" srcId="{7F4EB9DB-48A4-4E60-A9B4-5C5AC4785B02}" destId="{629AF412-6068-4813-8404-88B38EFC8618}" srcOrd="0" destOrd="0" presId="urn:microsoft.com/office/officeart/2005/8/layout/hierarchy4"/>
    <dgm:cxn modelId="{2F5DB34B-24BF-4B6F-84B3-6E40D1EC910C}" type="presParOf" srcId="{34842F18-9723-444D-8F29-4CC7F870093B}" destId="{A8D354F5-A91C-4893-8773-C9F559CB0399}" srcOrd="0" destOrd="0" presId="urn:microsoft.com/office/officeart/2005/8/layout/hierarchy4"/>
    <dgm:cxn modelId="{7D320150-9BF2-4222-9843-EBAA5A57B586}" type="presParOf" srcId="{A8D354F5-A91C-4893-8773-C9F559CB0399}" destId="{629AF412-6068-4813-8404-88B38EFC8618}" srcOrd="0" destOrd="0" presId="urn:microsoft.com/office/officeart/2005/8/layout/hierarchy4"/>
    <dgm:cxn modelId="{71082D8B-F775-4DB7-95FC-A6F3D49C4DA1}" type="presParOf" srcId="{A8D354F5-A91C-4893-8773-C9F559CB0399}" destId="{372DA23B-6057-4FF1-AF24-958BB9B556A1}" srcOrd="1" destOrd="0" presId="urn:microsoft.com/office/officeart/2005/8/layout/hierarchy4"/>
    <dgm:cxn modelId="{F90460A4-9769-47CA-9FB5-1B9983AE89CD}" type="presParOf" srcId="{A8D354F5-A91C-4893-8773-C9F559CB0399}" destId="{B11E54FE-06F5-44B1-8E6A-929BE19836DA}" srcOrd="2" destOrd="0" presId="urn:microsoft.com/office/officeart/2005/8/layout/hierarchy4"/>
    <dgm:cxn modelId="{62058BAC-4041-4DFF-BB9B-6BC98489D62D}" type="presParOf" srcId="{B11E54FE-06F5-44B1-8E6A-929BE19836DA}" destId="{A717DD44-A92C-4678-A503-8D03C5C95D89}" srcOrd="0" destOrd="0" presId="urn:microsoft.com/office/officeart/2005/8/layout/hierarchy4"/>
    <dgm:cxn modelId="{94057A48-84AE-4E99-8778-996723A6622F}" type="presParOf" srcId="{A717DD44-A92C-4678-A503-8D03C5C95D89}" destId="{4BB96D29-5FCA-4EB8-ABF2-D6CCE9D2031E}" srcOrd="0" destOrd="0" presId="urn:microsoft.com/office/officeart/2005/8/layout/hierarchy4"/>
    <dgm:cxn modelId="{6AB90631-AC9D-425B-BC94-8949A57B93BB}" type="presParOf" srcId="{A717DD44-A92C-4678-A503-8D03C5C95D89}" destId="{B9167C79-A519-47BB-A467-0C0818B424FE}" srcOrd="1" destOrd="0" presId="urn:microsoft.com/office/officeart/2005/8/layout/hierarchy4"/>
    <dgm:cxn modelId="{99243C7A-9D4C-44D8-86D1-F959CA9C9D86}" type="presParOf" srcId="{B11E54FE-06F5-44B1-8E6A-929BE19836DA}" destId="{3517623A-E98B-4A3F-B8E3-36D9D86BB684}" srcOrd="1" destOrd="0" presId="urn:microsoft.com/office/officeart/2005/8/layout/hierarchy4"/>
    <dgm:cxn modelId="{CB783CD6-5FA3-466C-90CE-1926A93E2844}" type="presParOf" srcId="{B11E54FE-06F5-44B1-8E6A-929BE19836DA}" destId="{CE38359B-0BDE-440F-B06F-6A87DD318736}" srcOrd="2" destOrd="0" presId="urn:microsoft.com/office/officeart/2005/8/layout/hierarchy4"/>
    <dgm:cxn modelId="{D789D286-53E1-4719-A6F4-FA88AF37CABF}" type="presParOf" srcId="{CE38359B-0BDE-440F-B06F-6A87DD318736}" destId="{B075EEAB-84E5-40A5-A606-CE5C66610C40}" srcOrd="0" destOrd="0" presId="urn:microsoft.com/office/officeart/2005/8/layout/hierarchy4"/>
    <dgm:cxn modelId="{620A425C-E0C7-49E1-AE35-1E9F44B8016E}" type="presParOf" srcId="{CE38359B-0BDE-440F-B06F-6A87DD318736}" destId="{6898E5E4-F5F4-4CE5-B8C0-E2649168E8A7}" srcOrd="1" destOrd="0" presId="urn:microsoft.com/office/officeart/2005/8/layout/hierarchy4"/>
    <dgm:cxn modelId="{1FA6BE4E-8959-45CB-9DC1-B9076312AD86}" type="presParOf" srcId="{B11E54FE-06F5-44B1-8E6A-929BE19836DA}" destId="{35036BDE-EE26-4D80-A84E-003C82E58F54}" srcOrd="3" destOrd="0" presId="urn:microsoft.com/office/officeart/2005/8/layout/hierarchy4"/>
    <dgm:cxn modelId="{99D8DB2F-E95B-45B5-AE4D-B949C181D746}" type="presParOf" srcId="{B11E54FE-06F5-44B1-8E6A-929BE19836DA}" destId="{231A9390-E049-4990-AC18-9D4A843A8447}" srcOrd="4" destOrd="0" presId="urn:microsoft.com/office/officeart/2005/8/layout/hierarchy4"/>
    <dgm:cxn modelId="{E8A4329A-BC75-4751-99E5-A778959DA746}" type="presParOf" srcId="{231A9390-E049-4990-AC18-9D4A843A8447}" destId="{096096CD-D261-4FE0-AA47-1D04825E4230}" srcOrd="0" destOrd="0" presId="urn:microsoft.com/office/officeart/2005/8/layout/hierarchy4"/>
    <dgm:cxn modelId="{7BBB8C46-2987-4E2F-A2C9-0C883C1FA5A6}" type="presParOf" srcId="{231A9390-E049-4990-AC18-9D4A843A8447}" destId="{67879D9D-CA32-447A-8E2A-A0066C07660C}" srcOrd="1" destOrd="0" presId="urn:microsoft.com/office/officeart/2005/8/layout/hierarchy4"/>
    <dgm:cxn modelId="{1E7D8D88-4C6E-45A2-81D4-BCD4F6CA9E30}" type="presParOf" srcId="{B11E54FE-06F5-44B1-8E6A-929BE19836DA}" destId="{B0C30A66-9FE3-4926-8D43-2C41F2D08A2C}" srcOrd="5" destOrd="0" presId="urn:microsoft.com/office/officeart/2005/8/layout/hierarchy4"/>
    <dgm:cxn modelId="{D26BF66E-FCF9-4EE3-A473-95800DDDF78F}" type="presParOf" srcId="{B11E54FE-06F5-44B1-8E6A-929BE19836DA}" destId="{639C59FD-D319-473D-8771-57EA9C1F06E9}" srcOrd="6" destOrd="0" presId="urn:microsoft.com/office/officeart/2005/8/layout/hierarchy4"/>
    <dgm:cxn modelId="{F1C62D2D-3320-4BAB-A24F-F87E114E5A6F}" type="presParOf" srcId="{639C59FD-D319-473D-8771-57EA9C1F06E9}" destId="{DC5D0AB0-777C-4F6A-A97A-1B766D89F5C9}" srcOrd="0" destOrd="0" presId="urn:microsoft.com/office/officeart/2005/8/layout/hierarchy4"/>
    <dgm:cxn modelId="{56584DD2-3225-4524-9576-C4444B14DD47}" type="presParOf" srcId="{639C59FD-D319-473D-8771-57EA9C1F06E9}" destId="{BA173DCC-47DE-42CF-9A2B-945D659A51D5}" srcOrd="1" destOrd="0" presId="urn:microsoft.com/office/officeart/2005/8/layout/hierarchy4"/>
    <dgm:cxn modelId="{F3A20A4D-3B1B-4350-A13A-B84F0F03199D}" type="presParOf" srcId="{B11E54FE-06F5-44B1-8E6A-929BE19836DA}" destId="{2FAA54DC-8E01-403F-8C13-F5FB14AC894A}" srcOrd="7" destOrd="0" presId="urn:microsoft.com/office/officeart/2005/8/layout/hierarchy4"/>
    <dgm:cxn modelId="{573968D5-9495-4F2B-9D7E-56D58076FC16}" type="presParOf" srcId="{B11E54FE-06F5-44B1-8E6A-929BE19836DA}" destId="{4B2373F4-43C2-422F-87C4-627CB52DFCE6}" srcOrd="8" destOrd="0" presId="urn:microsoft.com/office/officeart/2005/8/layout/hierarchy4"/>
    <dgm:cxn modelId="{B469434D-FBA1-4573-9F32-CB472EF7FB4C}" type="presParOf" srcId="{4B2373F4-43C2-422F-87C4-627CB52DFCE6}" destId="{FE56A62A-E1D9-4E2D-9046-4CA2833BF60C}" srcOrd="0" destOrd="0" presId="urn:microsoft.com/office/officeart/2005/8/layout/hierarchy4"/>
    <dgm:cxn modelId="{409BCEEF-9DB2-483E-95DD-38C485F58B36}" type="presParOf" srcId="{4B2373F4-43C2-422F-87C4-627CB52DFCE6}" destId="{2EA97254-77BA-4C7F-ABA4-BC8CD6B29F2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29AF412-6068-4813-8404-88B38EFC8618}">
      <dsp:nvSpPr>
        <dsp:cNvPr id="0" name=""/>
        <dsp:cNvSpPr/>
      </dsp:nvSpPr>
      <dsp:spPr>
        <a:xfrm>
          <a:off x="2140" y="182"/>
          <a:ext cx="8492662" cy="1725689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solidFill>
            <a:srgbClr val="92D05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perspectiveAbove" zoom="92000"/>
          <a:lightRig rig="balanced" dir="t">
            <a:rot lat="0" lon="0" rev="12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Mandatory recognition of electronic identification</a:t>
          </a:r>
          <a:endParaRPr lang="en-GB" sz="2800" b="1" kern="1200" dirty="0"/>
        </a:p>
      </dsp:txBody>
      <dsp:txXfrm>
        <a:off x="2140" y="182"/>
        <a:ext cx="8492662" cy="1725689"/>
      </dsp:txXfrm>
    </dsp:sp>
    <dsp:sp modelId="{4BB96D29-5FCA-4EB8-ABF2-D6CCE9D2031E}">
      <dsp:nvSpPr>
        <dsp:cNvPr id="0" name=""/>
        <dsp:cNvSpPr/>
      </dsp:nvSpPr>
      <dsp:spPr>
        <a:xfrm>
          <a:off x="5535" y="2037669"/>
          <a:ext cx="1580351" cy="3002673"/>
        </a:xfrm>
        <a:prstGeom prst="roundRect">
          <a:avLst>
            <a:gd name="adj" fmla="val 10000"/>
          </a:avLst>
        </a:prstGeom>
        <a:solidFill>
          <a:srgbClr val="0F549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perspectiveAbove" zoom="92000"/>
          <a:lightRig rig="balanced" dir="t">
            <a:rot lat="0" lon="0" rev="12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none" kern="1200" dirty="0" smtClean="0"/>
            <a:t>Voluntary notification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none" kern="1200" dirty="0" smtClean="0"/>
            <a:t>of </a:t>
          </a:r>
          <a:r>
            <a:rPr lang="en-US" sz="1800" b="1" u="none" kern="1200" dirty="0" err="1" smtClean="0"/>
            <a:t>eID</a:t>
          </a:r>
          <a:r>
            <a:rPr lang="en-US" sz="1800" b="1" u="none" kern="1200" dirty="0" smtClean="0"/>
            <a:t> schemes</a:t>
          </a:r>
          <a:endParaRPr lang="en-GB" sz="18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535" y="2037669"/>
        <a:ext cx="1580351" cy="3002673"/>
      </dsp:txXfrm>
    </dsp:sp>
    <dsp:sp modelId="{B075EEAB-84E5-40A5-A606-CE5C66610C40}">
      <dsp:nvSpPr>
        <dsp:cNvPr id="0" name=""/>
        <dsp:cNvSpPr/>
      </dsp:nvSpPr>
      <dsp:spPr>
        <a:xfrm>
          <a:off x="1731911" y="2032847"/>
          <a:ext cx="1580368" cy="3002706"/>
        </a:xfrm>
        <a:prstGeom prst="roundRect">
          <a:avLst>
            <a:gd name="adj" fmla="val 10000"/>
          </a:avLst>
        </a:prstGeom>
        <a:solidFill>
          <a:srgbClr val="0F549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perspectiveAbove" zoom="92000"/>
          <a:lightRig rig="balanced" dir="t">
            <a:rot lat="0" lon="0" rev="12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none" kern="1200" dirty="0" smtClean="0"/>
            <a:t>"Cooperation and inter-</a:t>
          </a:r>
          <a:r>
            <a:rPr lang="ru-RU" sz="1800" b="1" u="none" kern="1200" dirty="0" smtClean="0"/>
            <a:t> </a:t>
          </a:r>
          <a:r>
            <a:rPr lang="en-US" sz="1800" b="1" u="none" kern="1200" dirty="0" smtClean="0"/>
            <a:t>operability" mechanism</a:t>
          </a:r>
          <a:endParaRPr lang="en-GB" sz="18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31911" y="2032847"/>
        <a:ext cx="1580368" cy="3002706"/>
      </dsp:txXfrm>
    </dsp:sp>
    <dsp:sp modelId="{096096CD-D261-4FE0-AA47-1D04825E4230}">
      <dsp:nvSpPr>
        <dsp:cNvPr id="0" name=""/>
        <dsp:cNvSpPr/>
      </dsp:nvSpPr>
      <dsp:spPr>
        <a:xfrm>
          <a:off x="3458304" y="2037669"/>
          <a:ext cx="1580351" cy="3002673"/>
        </a:xfrm>
        <a:prstGeom prst="roundRect">
          <a:avLst>
            <a:gd name="adj" fmla="val 10000"/>
          </a:avLst>
        </a:prstGeom>
        <a:solidFill>
          <a:srgbClr val="0F549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perspectiveAbove" zoom="92000"/>
          <a:lightRig rig="balanced" dir="t">
            <a:rot lat="0" lon="0" rev="12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none" kern="1200" dirty="0" smtClean="0"/>
            <a:t>Assurance Levels: "high" and "substantial" </a:t>
          </a:r>
          <a:r>
            <a:rPr lang="en-US" sz="1800" b="0" i="1" u="none" kern="1200" dirty="0" smtClean="0"/>
            <a:t>(and "low")</a:t>
          </a:r>
          <a:endParaRPr lang="en-GB" sz="18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58304" y="2037669"/>
        <a:ext cx="1580351" cy="3002673"/>
      </dsp:txXfrm>
    </dsp:sp>
    <dsp:sp modelId="{DC5D0AB0-777C-4F6A-A97A-1B766D89F5C9}">
      <dsp:nvSpPr>
        <dsp:cNvPr id="0" name=""/>
        <dsp:cNvSpPr/>
      </dsp:nvSpPr>
      <dsp:spPr>
        <a:xfrm>
          <a:off x="5184681" y="2037669"/>
          <a:ext cx="1580351" cy="3002673"/>
        </a:xfrm>
        <a:prstGeom prst="roundRect">
          <a:avLst>
            <a:gd name="adj" fmla="val 10000"/>
          </a:avLst>
        </a:prstGeom>
        <a:solidFill>
          <a:srgbClr val="0F549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perspectiveAbove" zoom="92000"/>
          <a:lightRig rig="balanced" dir="t">
            <a:rot lat="0" lon="0" rev="12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none" kern="1200" dirty="0" smtClean="0"/>
            <a:t>Inter</a:t>
          </a:r>
          <a:r>
            <a:rPr lang="ru-RU" sz="1800" b="1" u="none" kern="1200" dirty="0" smtClean="0"/>
            <a:t>-</a:t>
          </a:r>
          <a:r>
            <a:rPr lang="en-US" sz="1800" b="1" u="none" kern="1200" dirty="0" smtClean="0"/>
            <a:t>operability framework</a:t>
          </a:r>
          <a:endParaRPr lang="en-GB" sz="18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184681" y="2037669"/>
        <a:ext cx="1580351" cy="3002673"/>
      </dsp:txXfrm>
    </dsp:sp>
    <dsp:sp modelId="{FE56A62A-E1D9-4E2D-9046-4CA2833BF60C}">
      <dsp:nvSpPr>
        <dsp:cNvPr id="0" name=""/>
        <dsp:cNvSpPr/>
      </dsp:nvSpPr>
      <dsp:spPr>
        <a:xfrm>
          <a:off x="6911057" y="2037669"/>
          <a:ext cx="1580351" cy="3002673"/>
        </a:xfrm>
        <a:prstGeom prst="roundRect">
          <a:avLst>
            <a:gd name="adj" fmla="val 10000"/>
          </a:avLst>
        </a:prstGeom>
        <a:solidFill>
          <a:srgbClr val="0F549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perspectiveAbove" zoom="92000"/>
          <a:lightRig rig="balanced" dir="t">
            <a:rot lat="0" lon="0" rev="12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u="none" kern="1200" dirty="0" smtClean="0"/>
            <a:t>Access to authentication capabilities: free of charge for public sector bodies &amp;  according to national rules for private sector relying parties</a:t>
          </a:r>
          <a:endParaRPr lang="en-GB" sz="17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11057" y="2037669"/>
        <a:ext cx="1580351" cy="300267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29AF412-6068-4813-8404-88B38EFC8618}">
      <dsp:nvSpPr>
        <dsp:cNvPr id="0" name=""/>
        <dsp:cNvSpPr/>
      </dsp:nvSpPr>
      <dsp:spPr>
        <a:xfrm>
          <a:off x="2140" y="182"/>
          <a:ext cx="8492662" cy="1725689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solidFill>
            <a:srgbClr val="92D05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perspectiveAbove" zoom="92000"/>
          <a:lightRig rig="balanced" dir="t">
            <a:rot lat="0" lon="0" rev="12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u="none" kern="1200" dirty="0" smtClean="0"/>
            <a:t>Horizontal principles</a:t>
          </a:r>
          <a:r>
            <a:rPr lang="en-US" sz="2800" b="1" kern="1200" dirty="0" smtClean="0"/>
            <a:t>: Liability; Supervision; International aspects; Security requirements; Data protection; Qualified services; Prior authorization; Trusted lists; EU trust mark</a:t>
          </a:r>
          <a:endParaRPr lang="en-GB" sz="2800" b="1" kern="1200" dirty="0"/>
        </a:p>
      </dsp:txBody>
      <dsp:txXfrm>
        <a:off x="2140" y="182"/>
        <a:ext cx="8492662" cy="1725689"/>
      </dsp:txXfrm>
    </dsp:sp>
    <dsp:sp modelId="{4BB96D29-5FCA-4EB8-ABF2-D6CCE9D2031E}">
      <dsp:nvSpPr>
        <dsp:cNvPr id="0" name=""/>
        <dsp:cNvSpPr/>
      </dsp:nvSpPr>
      <dsp:spPr>
        <a:xfrm>
          <a:off x="5535" y="2037669"/>
          <a:ext cx="1580351" cy="3002673"/>
        </a:xfrm>
        <a:prstGeom prst="roundRect">
          <a:avLst>
            <a:gd name="adj" fmla="val 10000"/>
          </a:avLst>
        </a:prstGeom>
        <a:solidFill>
          <a:srgbClr val="0F549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perspectiveAbove" zoom="92000"/>
          <a:lightRig rig="balanced" dir="t">
            <a:rot lat="0" lon="0" rev="12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Electronic signatures, including validation and preservation      services</a:t>
          </a:r>
          <a:endParaRPr lang="en-GB" sz="18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535" y="2037669"/>
        <a:ext cx="1580351" cy="3002673"/>
      </dsp:txXfrm>
    </dsp:sp>
    <dsp:sp modelId="{B075EEAB-84E5-40A5-A606-CE5C66610C40}">
      <dsp:nvSpPr>
        <dsp:cNvPr id="0" name=""/>
        <dsp:cNvSpPr/>
      </dsp:nvSpPr>
      <dsp:spPr>
        <a:xfrm>
          <a:off x="1731911" y="2032847"/>
          <a:ext cx="1580368" cy="3002706"/>
        </a:xfrm>
        <a:prstGeom prst="roundRect">
          <a:avLst>
            <a:gd name="adj" fmla="val 10000"/>
          </a:avLst>
        </a:prstGeom>
        <a:solidFill>
          <a:srgbClr val="0F549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perspectiveAbove" zoom="92000"/>
          <a:lightRig rig="balanced" dir="t">
            <a:rot lat="0" lon="0" rev="12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Electronic seals including validation and preservation services</a:t>
          </a:r>
          <a:endParaRPr lang="en-GB" sz="18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31911" y="2032847"/>
        <a:ext cx="1580368" cy="3002706"/>
      </dsp:txXfrm>
    </dsp:sp>
    <dsp:sp modelId="{096096CD-D261-4FE0-AA47-1D04825E4230}">
      <dsp:nvSpPr>
        <dsp:cNvPr id="0" name=""/>
        <dsp:cNvSpPr/>
      </dsp:nvSpPr>
      <dsp:spPr>
        <a:xfrm>
          <a:off x="3458304" y="2037669"/>
          <a:ext cx="1580351" cy="3002673"/>
        </a:xfrm>
        <a:prstGeom prst="roundRect">
          <a:avLst>
            <a:gd name="adj" fmla="val 10000"/>
          </a:avLst>
        </a:prstGeom>
        <a:solidFill>
          <a:srgbClr val="0F549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perspectiveAbove" zoom="92000"/>
          <a:lightRig rig="balanced" dir="t">
            <a:rot lat="0" lon="0" rev="12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Time stamping</a:t>
          </a:r>
          <a:endParaRPr lang="en-GB" sz="18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58304" y="2037669"/>
        <a:ext cx="1580351" cy="3002673"/>
      </dsp:txXfrm>
    </dsp:sp>
    <dsp:sp modelId="{DC5D0AB0-777C-4F6A-A97A-1B766D89F5C9}">
      <dsp:nvSpPr>
        <dsp:cNvPr id="0" name=""/>
        <dsp:cNvSpPr/>
      </dsp:nvSpPr>
      <dsp:spPr>
        <a:xfrm>
          <a:off x="5184681" y="2037669"/>
          <a:ext cx="1580351" cy="3002673"/>
        </a:xfrm>
        <a:prstGeom prst="roundRect">
          <a:avLst>
            <a:gd name="adj" fmla="val 10000"/>
          </a:avLst>
        </a:prstGeom>
        <a:solidFill>
          <a:srgbClr val="0F549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perspectiveAbove" zoom="92000"/>
          <a:lightRig rig="balanced" dir="t">
            <a:rot lat="0" lon="0" rev="12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Electronic registered delivery service</a:t>
          </a:r>
          <a:endParaRPr lang="en-GB" sz="18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184681" y="2037669"/>
        <a:ext cx="1580351" cy="3002673"/>
      </dsp:txXfrm>
    </dsp:sp>
    <dsp:sp modelId="{FE56A62A-E1D9-4E2D-9046-4CA2833BF60C}">
      <dsp:nvSpPr>
        <dsp:cNvPr id="0" name=""/>
        <dsp:cNvSpPr/>
      </dsp:nvSpPr>
      <dsp:spPr>
        <a:xfrm>
          <a:off x="6911057" y="2037669"/>
          <a:ext cx="1580351" cy="3002673"/>
        </a:xfrm>
        <a:prstGeom prst="roundRect">
          <a:avLst>
            <a:gd name="adj" fmla="val 10000"/>
          </a:avLst>
        </a:prstGeom>
        <a:solidFill>
          <a:srgbClr val="0F549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perspectiveAbove" zoom="92000"/>
          <a:lightRig rig="balanced" dir="t">
            <a:rot lat="0" lon="0" rev="12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Website </a:t>
          </a:r>
          <a:r>
            <a:rPr lang="en-US" sz="1800" b="1" u="none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authenti-cation</a:t>
          </a:r>
          <a:endParaRPr lang="en-GB" sz="18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11057" y="2037669"/>
        <a:ext cx="1580351" cy="30026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0C084-ECF8-4DCE-A0AB-2E57C0B2FCA0}" type="datetimeFigureOut">
              <a:rPr lang="uk-UA" smtClean="0"/>
              <a:pPr/>
              <a:t>03.10.2014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9FA3FB-3936-45FB-A7B5-47984F8CA0B9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6627431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9E7E5F-F1CD-44B4-ABA0-F0EA4DE07A63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C88D13-CC0E-456F-9833-88B07FCFFB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7617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C88D13-CC0E-456F-9833-88B07FCFFB22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uk-UA" smtClean="0"/>
              <a:t>05.09.2014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 International Forum INNOVATIONS. INVESTMENTS. KHARKIV INITIATIVES!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51AD6-E50F-40F3-912C-3A07DC76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12138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uk-UA" smtClean="0"/>
              <a:t>05.09.2014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 International Forum INNOVATIONS. INVESTMENTS. KHARKIV INITIATIVES!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51AD6-E50F-40F3-912C-3A07DC76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7767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uk-UA" smtClean="0"/>
              <a:t>05.09.2014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 International Forum INNOVATIONS. INVESTMENTS. KHARKIV INITIATIVES!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51AD6-E50F-40F3-912C-3A07DC76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251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uk-UA" smtClean="0"/>
              <a:t>05.09.2014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 International Forum INNOVATIONS. INVESTMENTS. KHARKIV INITIATIVES!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51AD6-E50F-40F3-912C-3A07DC76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0031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uk-UA" smtClean="0"/>
              <a:t>05.09.2014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 International Forum INNOVATIONS. INVESTMENTS. KHARKIV INITIATIVES!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51AD6-E50F-40F3-912C-3A07DC76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3101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uk-UA" smtClean="0"/>
              <a:t>05.09.2014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 International Forum INNOVATIONS. INVESTMENTS. KHARKIV INITIATIVES!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51AD6-E50F-40F3-912C-3A07DC76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6184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uk-UA" smtClean="0"/>
              <a:t>05.09.2014</a:t>
            </a: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 International Forum INNOVATIONS. INVESTMENTS. KHARKIV INITIATIVES!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51AD6-E50F-40F3-912C-3A07DC76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1362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uk-UA" smtClean="0"/>
              <a:t>05.09.2014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 International Forum INNOVATIONS. INVESTMENTS. KHARKIV INITIATIVES!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51AD6-E50F-40F3-912C-3A07DC76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5967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uk-UA" smtClean="0"/>
              <a:t>05.09.2014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 International Forum INNOVATIONS. INVESTMENTS. KHARKIV INITIATIVES!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51AD6-E50F-40F3-912C-3A07DC76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0861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uk-UA" smtClean="0"/>
              <a:t>05.09.2014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 International Forum INNOVATIONS. INVESTMENTS. KHARKIV INITIATIVES!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51AD6-E50F-40F3-912C-3A07DC76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852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uk-UA" smtClean="0"/>
              <a:t>05.09.2014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 International Forum INNOVATIONS. INVESTMENTS. KHARKIV INITIATIVES!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51AD6-E50F-40F3-912C-3A07DC76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8975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 smtClean="0"/>
              <a:t>05.09.2014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VI International Forum INNOVATIONS. INVESTMENTS. KHARKIV INITIATIVES!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51AD6-E50F-40F3-912C-3A07DC76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7450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6.jpe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3.png"/><Relationship Id="rId15" Type="http://schemas.openxmlformats.org/officeDocument/2006/relationships/image" Target="../media/image27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Relationship Id="rId1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6.png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36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3.gif"/><Relationship Id="rId7" Type="http://schemas.openxmlformats.org/officeDocument/2006/relationships/hyperlink" Target="https://www.eid-stork2.e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4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3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43.gif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4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.jpeg"/><Relationship Id="rId7" Type="http://schemas.openxmlformats.org/officeDocument/2006/relationships/image" Target="../media/image45.png"/><Relationship Id="rId12" Type="http://schemas.openxmlformats.org/officeDocument/2006/relationships/image" Target="../media/image5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8.png"/><Relationship Id="rId5" Type="http://schemas.openxmlformats.org/officeDocument/2006/relationships/image" Target="../media/image50.png"/><Relationship Id="rId10" Type="http://schemas.openxmlformats.org/officeDocument/2006/relationships/image" Target="../media/image46.png"/><Relationship Id="rId4" Type="http://schemas.openxmlformats.org/officeDocument/2006/relationships/image" Target="../media/image52.png"/><Relationship Id="rId9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43608" y="1916832"/>
            <a:ext cx="72728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Отдельные аспекты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электронной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идентификации и предоставления доверительных услуг</a:t>
            </a:r>
          </a:p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условиях процессов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евроинтеграции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Украины</a:t>
            </a:r>
            <a:endParaRPr lang="ru-RU" sz="3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96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716016" y="332656"/>
            <a:ext cx="2462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Новации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eIDAS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88640"/>
            <a:ext cx="909638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76672" y="2564904"/>
            <a:ext cx="84786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требования к процедурам подтверждения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проверки идентичности физических и юридических лиц, которые применяются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выдаче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 средств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выдачи запрашиваемых средств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механизмы аутентификации, в которых физическое или юридическое лицо использует средство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подтверждения своей идентичности перед доверяющей стороной;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требования к субъектам, выдающим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участвующим в выдаче средств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технические характеристики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безопасности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средств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184" y="1577700"/>
            <a:ext cx="9007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18.09.2015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Европейская Комиссия должна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установить: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498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716016" y="332656"/>
            <a:ext cx="2462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Новации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eIDAS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88640"/>
            <a:ext cx="909638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9184" y="1484784"/>
            <a:ext cx="9007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 гарантий средств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ключ к выбору технологии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2400" y="2039365"/>
            <a:ext cx="792088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«Различные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технические определения и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описания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уровней гарантий существуют как результат основанных в Европе крупномасштабных пилотных проектов, стандартизации и международной деятельности.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Так, крупномасштабный пилотный проект </a:t>
            </a:r>
            <a:r>
              <a:rPr lang="ru-RU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STORK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29115, отсылают, в частности, к уровням 2​​, 3 и 4, которые должны быть приняты во внимание при установлении минимальных технических требований, стандартов и процедур для уровней гарантий «низкий», «существенный» и «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высокий» в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соответствии с положениями настоящего Регламента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также при обеспечении последовательного применения положений Регламента, в частности, для достижения высокого уровня гарантий, связанного с обеспечением идентичности при выдаче квалифицированных сертификатов. Установленные требования должны быть технологически нейтральными.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Должна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также быть обеспечена возможность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достижения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необходимых требований безопасности с помощью различных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технологий.» </a:t>
            </a:r>
          </a:p>
          <a:p>
            <a:pPr algn="just"/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REGULATION (EU) No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910/2014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EUROPEAN PARLIAMENT AND OF THE COUNCIL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 July 2014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485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-540568" y="4369853"/>
            <a:ext cx="8229600" cy="3529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BE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Right Brace 5"/>
          <p:cNvSpPr>
            <a:spLocks/>
          </p:cNvSpPr>
          <p:nvPr/>
        </p:nvSpPr>
        <p:spPr bwMode="auto">
          <a:xfrm>
            <a:off x="6678519" y="3116779"/>
            <a:ext cx="503237" cy="1033462"/>
          </a:xfrm>
          <a:prstGeom prst="rightBrace">
            <a:avLst>
              <a:gd name="adj1" fmla="val 8348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 kern="0">
              <a:solidFill>
                <a:srgbClr val="000000"/>
              </a:solidFill>
            </a:endParaRPr>
          </a:p>
        </p:txBody>
      </p:sp>
      <p:sp>
        <p:nvSpPr>
          <p:cNvPr id="17" name="Right Brace 6"/>
          <p:cNvSpPr>
            <a:spLocks/>
          </p:cNvSpPr>
          <p:nvPr/>
        </p:nvSpPr>
        <p:spPr bwMode="auto">
          <a:xfrm>
            <a:off x="6534056" y="3116779"/>
            <a:ext cx="1008063" cy="1111250"/>
          </a:xfrm>
          <a:prstGeom prst="rightBrace">
            <a:avLst>
              <a:gd name="adj1" fmla="val 8329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 kern="0">
              <a:solidFill>
                <a:srgbClr val="000000"/>
              </a:solidFill>
            </a:endParaRPr>
          </a:p>
        </p:txBody>
      </p:sp>
      <p:sp>
        <p:nvSpPr>
          <p:cNvPr id="18" name="Right Brace 7"/>
          <p:cNvSpPr>
            <a:spLocks/>
          </p:cNvSpPr>
          <p:nvPr/>
        </p:nvSpPr>
        <p:spPr bwMode="auto">
          <a:xfrm>
            <a:off x="6678519" y="3116779"/>
            <a:ext cx="360362" cy="1208087"/>
          </a:xfrm>
          <a:prstGeom prst="rightBrace">
            <a:avLst>
              <a:gd name="adj1" fmla="val 8319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 kern="0">
              <a:solidFill>
                <a:srgbClr val="000000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02479" y="2027043"/>
            <a:ext cx="2170584" cy="1461410"/>
            <a:chOff x="457200" y="1823575"/>
            <a:chExt cx="2170584" cy="1461410"/>
          </a:xfrm>
        </p:grpSpPr>
        <p:sp>
          <p:nvSpPr>
            <p:cNvPr id="35" name="Rounded Rectangle 27"/>
            <p:cNvSpPr/>
            <p:nvPr/>
          </p:nvSpPr>
          <p:spPr>
            <a:xfrm>
              <a:off x="457200" y="1823575"/>
              <a:ext cx="2170584" cy="1461410"/>
            </a:xfrm>
            <a:prstGeom prst="roundRect">
              <a:avLst/>
            </a:prstGeom>
            <a:ln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600" b="1" dirty="0" smtClean="0">
                  <a:solidFill>
                    <a:schemeClr val="bg1"/>
                  </a:solidFill>
                </a:rPr>
                <a:t>Предъявитель</a:t>
              </a:r>
            </a:p>
            <a:p>
              <a:pPr algn="ctr">
                <a:defRPr/>
              </a:pPr>
              <a:endParaRPr lang="ru-RU" sz="1600" b="1" dirty="0">
                <a:solidFill>
                  <a:schemeClr val="bg1"/>
                </a:solidFill>
              </a:endParaRPr>
            </a:p>
            <a:p>
              <a:pPr algn="ctr">
                <a:defRPr/>
              </a:pPr>
              <a:endParaRPr lang="ru-RU" sz="1600" b="1" dirty="0" smtClean="0">
                <a:solidFill>
                  <a:schemeClr val="bg1"/>
                </a:solidFill>
              </a:endParaRPr>
            </a:p>
            <a:p>
              <a:pPr algn="ctr">
                <a:defRPr/>
              </a:pPr>
              <a:endParaRPr lang="ru-RU" sz="1600" b="1" dirty="0">
                <a:solidFill>
                  <a:schemeClr val="bg1"/>
                </a:solidFill>
              </a:endParaRPr>
            </a:p>
            <a:p>
              <a:pPr algn="ctr">
                <a:defRPr/>
              </a:pPr>
              <a:endParaRPr lang="en-GB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Rounded Rectangle 16"/>
            <p:cNvSpPr/>
            <p:nvPr/>
          </p:nvSpPr>
          <p:spPr>
            <a:xfrm>
              <a:off x="623600" y="2324779"/>
              <a:ext cx="1860168" cy="792000"/>
            </a:xfrm>
            <a:prstGeom prst="round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36000" r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dirty="0" smtClean="0">
                  <a:solidFill>
                    <a:schemeClr val="bg1"/>
                  </a:solidFill>
                </a:rPr>
                <a:t>Предъявляемая АИ</a:t>
              </a:r>
              <a:endParaRPr lang="en-GB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9" name="Прямоугольник 48"/>
          <p:cNvSpPr/>
          <p:nvPr/>
        </p:nvSpPr>
        <p:spPr>
          <a:xfrm>
            <a:off x="4716016" y="332656"/>
            <a:ext cx="3324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Немного технологии</a:t>
            </a:r>
          </a:p>
        </p:txBody>
      </p:sp>
      <p:pic>
        <p:nvPicPr>
          <p:cNvPr id="5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260648"/>
            <a:ext cx="57672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" name="Группа 3"/>
          <p:cNvGrpSpPr/>
          <p:nvPr/>
        </p:nvGrpSpPr>
        <p:grpSpPr>
          <a:xfrm>
            <a:off x="6343915" y="2067173"/>
            <a:ext cx="2170584" cy="1461410"/>
            <a:chOff x="5870317" y="1846073"/>
            <a:chExt cx="2170584" cy="1461410"/>
          </a:xfrm>
        </p:grpSpPr>
        <p:sp>
          <p:nvSpPr>
            <p:cNvPr id="39" name="Rounded Rectangle 27"/>
            <p:cNvSpPr/>
            <p:nvPr/>
          </p:nvSpPr>
          <p:spPr>
            <a:xfrm>
              <a:off x="5870317" y="1846073"/>
              <a:ext cx="2170584" cy="1461410"/>
            </a:xfrm>
            <a:prstGeom prst="roundRect">
              <a:avLst/>
            </a:prstGeom>
            <a:ln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600" b="1" dirty="0" smtClean="0">
                  <a:solidFill>
                    <a:schemeClr val="bg1"/>
                  </a:solidFill>
                </a:rPr>
                <a:t>Верификатор</a:t>
              </a:r>
            </a:p>
            <a:p>
              <a:pPr algn="ctr">
                <a:defRPr/>
              </a:pPr>
              <a:endParaRPr lang="ru-RU" sz="1600" b="1" dirty="0">
                <a:solidFill>
                  <a:schemeClr val="bg1"/>
                </a:solidFill>
              </a:endParaRPr>
            </a:p>
            <a:p>
              <a:pPr algn="ctr">
                <a:defRPr/>
              </a:pPr>
              <a:endParaRPr lang="ru-RU" sz="1600" b="1" dirty="0" smtClean="0">
                <a:solidFill>
                  <a:schemeClr val="bg1"/>
                </a:solidFill>
              </a:endParaRPr>
            </a:p>
            <a:p>
              <a:pPr algn="ctr">
                <a:defRPr/>
              </a:pPr>
              <a:endParaRPr lang="ru-RU" sz="1600" b="1" dirty="0">
                <a:solidFill>
                  <a:schemeClr val="bg1"/>
                </a:solidFill>
              </a:endParaRPr>
            </a:p>
            <a:p>
              <a:pPr algn="ctr">
                <a:defRPr/>
              </a:pPr>
              <a:endParaRPr lang="en-GB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40" name="Rounded Rectangle 16"/>
            <p:cNvSpPr/>
            <p:nvPr/>
          </p:nvSpPr>
          <p:spPr>
            <a:xfrm>
              <a:off x="6036717" y="2347277"/>
              <a:ext cx="1860168" cy="792000"/>
            </a:xfrm>
            <a:prstGeom prst="round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36000" r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dirty="0" smtClean="0">
                  <a:solidFill>
                    <a:srgbClr val="C00000"/>
                  </a:solidFill>
                </a:rPr>
                <a:t>АИ для верификации</a:t>
              </a:r>
              <a:endParaRPr lang="en-GB" sz="16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2477825" y="4818414"/>
            <a:ext cx="4200694" cy="1461410"/>
            <a:chOff x="2766107" y="4378634"/>
            <a:chExt cx="4200694" cy="1461410"/>
          </a:xfrm>
        </p:grpSpPr>
        <p:sp>
          <p:nvSpPr>
            <p:cNvPr id="48" name="Rounded Rectangle 27"/>
            <p:cNvSpPr/>
            <p:nvPr/>
          </p:nvSpPr>
          <p:spPr>
            <a:xfrm>
              <a:off x="2766107" y="4378634"/>
              <a:ext cx="4200694" cy="1461410"/>
            </a:xfrm>
            <a:prstGeom prst="roundRect">
              <a:avLst/>
            </a:prstGeom>
            <a:ln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600" b="1" dirty="0" smtClean="0">
                  <a:solidFill>
                    <a:schemeClr val="bg1"/>
                  </a:solidFill>
                </a:rPr>
                <a:t>Доверенная третья сторона</a:t>
              </a:r>
            </a:p>
            <a:p>
              <a:pPr algn="ctr">
                <a:defRPr/>
              </a:pPr>
              <a:endParaRPr lang="ru-RU" sz="1600" b="1" dirty="0">
                <a:solidFill>
                  <a:schemeClr val="bg1"/>
                </a:solidFill>
              </a:endParaRPr>
            </a:p>
            <a:p>
              <a:pPr algn="ctr">
                <a:defRPr/>
              </a:pPr>
              <a:endParaRPr lang="ru-RU" sz="1600" b="1" dirty="0" smtClean="0">
                <a:solidFill>
                  <a:schemeClr val="bg1"/>
                </a:solidFill>
              </a:endParaRPr>
            </a:p>
            <a:p>
              <a:pPr algn="ctr">
                <a:defRPr/>
              </a:pPr>
              <a:endParaRPr lang="ru-RU" sz="1600" b="1" dirty="0">
                <a:solidFill>
                  <a:schemeClr val="bg1"/>
                </a:solidFill>
              </a:endParaRPr>
            </a:p>
            <a:p>
              <a:pPr algn="ctr">
                <a:defRPr/>
              </a:pPr>
              <a:endParaRPr lang="en-GB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47" name="Right Arrow 7"/>
            <p:cNvSpPr/>
            <p:nvPr/>
          </p:nvSpPr>
          <p:spPr>
            <a:xfrm>
              <a:off x="6156176" y="5517232"/>
              <a:ext cx="431354" cy="288032"/>
            </a:xfrm>
            <a:prstGeom prst="rightArrow">
              <a:avLst/>
            </a:prstGeom>
            <a:solidFill>
              <a:srgbClr val="133176"/>
            </a:solidFill>
            <a:ln w="9525" cap="flat" cmpd="sng" algn="ctr">
              <a:solidFill>
                <a:srgbClr val="133176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rgbClr val="FFFFFF"/>
                </a:solidFill>
                <a:latin typeface=""/>
              </a:endParaRPr>
            </a:p>
          </p:txBody>
        </p:sp>
        <p:sp>
          <p:nvSpPr>
            <p:cNvPr id="55" name="Rounded Rectangle 16"/>
            <p:cNvSpPr/>
            <p:nvPr/>
          </p:nvSpPr>
          <p:spPr>
            <a:xfrm>
              <a:off x="4978534" y="4925676"/>
              <a:ext cx="1860168" cy="792000"/>
            </a:xfrm>
            <a:prstGeom prst="round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36000" r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dirty="0" smtClean="0">
                  <a:solidFill>
                    <a:srgbClr val="C00000"/>
                  </a:solidFill>
                </a:rPr>
                <a:t>АИ для верификации</a:t>
              </a:r>
              <a:endParaRPr lang="en-GB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54" name="Rounded Rectangle 16"/>
            <p:cNvSpPr/>
            <p:nvPr/>
          </p:nvSpPr>
          <p:spPr>
            <a:xfrm>
              <a:off x="2921836" y="4925676"/>
              <a:ext cx="1860168" cy="792000"/>
            </a:xfrm>
            <a:prstGeom prst="round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36000" r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dirty="0" smtClean="0">
                  <a:solidFill>
                    <a:schemeClr val="bg1"/>
                  </a:solidFill>
                </a:rPr>
                <a:t>Предъявляемая АИ</a:t>
              </a:r>
              <a:endParaRPr lang="en-GB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Двойная стрелка влево/вправо 5"/>
          <p:cNvSpPr/>
          <p:nvPr/>
        </p:nvSpPr>
        <p:spPr>
          <a:xfrm>
            <a:off x="3002373" y="2748186"/>
            <a:ext cx="3278154" cy="320104"/>
          </a:xfrm>
          <a:prstGeom prst="leftRightArrow">
            <a:avLst/>
          </a:prstGeom>
          <a:solidFill>
            <a:srgbClr val="133176"/>
          </a:solidFill>
          <a:ln w="9525" cap="flat" cmpd="sng" algn="ctr">
            <a:solidFill>
              <a:srgbClr val="133176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457200"/>
            <a:endParaRPr lang="ru-RU" kern="0">
              <a:solidFill>
                <a:srgbClr val="FFFFFF"/>
              </a:solidFill>
              <a:latin typeface=""/>
            </a:endParaRPr>
          </a:p>
        </p:txBody>
      </p:sp>
      <p:sp>
        <p:nvSpPr>
          <p:cNvPr id="56" name="Двойная стрелка влево/вправо 55"/>
          <p:cNvSpPr/>
          <p:nvPr/>
        </p:nvSpPr>
        <p:spPr>
          <a:xfrm rot="3088687">
            <a:off x="1540160" y="3990189"/>
            <a:ext cx="1423729" cy="320104"/>
          </a:xfrm>
          <a:prstGeom prst="leftRightArrow">
            <a:avLst/>
          </a:prstGeom>
          <a:solidFill>
            <a:srgbClr val="133176"/>
          </a:solidFill>
          <a:ln w="9525" cap="flat" cmpd="sng" algn="ctr">
            <a:solidFill>
              <a:srgbClr val="133176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457200"/>
            <a:endParaRPr lang="ru-RU" kern="0">
              <a:solidFill>
                <a:srgbClr val="FFFFFF"/>
              </a:solidFill>
              <a:latin typeface=""/>
            </a:endParaRPr>
          </a:p>
        </p:txBody>
      </p:sp>
      <p:sp>
        <p:nvSpPr>
          <p:cNvPr id="57" name="Двойная стрелка влево/вправо 56"/>
          <p:cNvSpPr/>
          <p:nvPr/>
        </p:nvSpPr>
        <p:spPr>
          <a:xfrm rot="18409475">
            <a:off x="6148945" y="4008747"/>
            <a:ext cx="1423729" cy="320104"/>
          </a:xfrm>
          <a:prstGeom prst="leftRightArrow">
            <a:avLst/>
          </a:prstGeom>
          <a:solidFill>
            <a:srgbClr val="133176"/>
          </a:solidFill>
          <a:ln w="9525" cap="flat" cmpd="sng" algn="ctr">
            <a:solidFill>
              <a:srgbClr val="133176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457200"/>
            <a:endParaRPr lang="ru-RU" kern="0">
              <a:solidFill>
                <a:srgbClr val="FFFFFF"/>
              </a:solidFill>
              <a:latin typeface="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943496" y="2320355"/>
            <a:ext cx="13548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обменная АИ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629623" y="4228029"/>
            <a:ext cx="13548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обменная АИ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6915986" y="4228029"/>
            <a:ext cx="21231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обменная АИ </a:t>
            </a:r>
          </a:p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 </a:t>
            </a:r>
          </a:p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АИ для верификации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0" y="126876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Базовый принцип аутентификации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662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-540568" y="4369853"/>
            <a:ext cx="8229600" cy="3529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BE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Right Brace 5"/>
          <p:cNvSpPr>
            <a:spLocks/>
          </p:cNvSpPr>
          <p:nvPr/>
        </p:nvSpPr>
        <p:spPr bwMode="auto">
          <a:xfrm>
            <a:off x="6660456" y="2913311"/>
            <a:ext cx="503237" cy="1033462"/>
          </a:xfrm>
          <a:prstGeom prst="rightBrace">
            <a:avLst>
              <a:gd name="adj1" fmla="val 8348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 kern="0">
              <a:solidFill>
                <a:srgbClr val="000000"/>
              </a:solidFill>
            </a:endParaRPr>
          </a:p>
        </p:txBody>
      </p:sp>
      <p:sp>
        <p:nvSpPr>
          <p:cNvPr id="17" name="Right Brace 6"/>
          <p:cNvSpPr>
            <a:spLocks/>
          </p:cNvSpPr>
          <p:nvPr/>
        </p:nvSpPr>
        <p:spPr bwMode="auto">
          <a:xfrm>
            <a:off x="6515993" y="2913311"/>
            <a:ext cx="1008063" cy="1111250"/>
          </a:xfrm>
          <a:prstGeom prst="rightBrace">
            <a:avLst>
              <a:gd name="adj1" fmla="val 8329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 kern="0">
              <a:solidFill>
                <a:srgbClr val="000000"/>
              </a:solidFill>
            </a:endParaRPr>
          </a:p>
        </p:txBody>
      </p:sp>
      <p:sp>
        <p:nvSpPr>
          <p:cNvPr id="18" name="Right Brace 7"/>
          <p:cNvSpPr>
            <a:spLocks/>
          </p:cNvSpPr>
          <p:nvPr/>
        </p:nvSpPr>
        <p:spPr bwMode="auto">
          <a:xfrm>
            <a:off x="6660456" y="2913311"/>
            <a:ext cx="360362" cy="1208087"/>
          </a:xfrm>
          <a:prstGeom prst="rightBrace">
            <a:avLst>
              <a:gd name="adj1" fmla="val 8319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 kern="0">
              <a:solidFill>
                <a:srgbClr val="0000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716016" y="332656"/>
            <a:ext cx="3324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Немного технологии</a:t>
            </a:r>
          </a:p>
        </p:txBody>
      </p:sp>
      <p:pic>
        <p:nvPicPr>
          <p:cNvPr id="5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260648"/>
            <a:ext cx="57672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Прямоугольник 26"/>
          <p:cNvSpPr/>
          <p:nvPr/>
        </p:nvSpPr>
        <p:spPr>
          <a:xfrm>
            <a:off x="0" y="1268760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ISO/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IEC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29115:2013 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base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Information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technology - Security techniques - Entity authentication assurance framework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4023" y="2284423"/>
            <a:ext cx="88569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IEC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29115:2013 обеспечивает основу для управления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гарантиями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аутентификации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объекта: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base"/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определяет четыре уровня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гарантий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аутентификации объекта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определяет критерии и руководящие принципы для достижения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каждого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четырех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LoA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осуществляет методическое руководство для сопоставления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других схем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проверки подлинности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четырех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LoA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осуществляет методическое руководство для обмена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результатами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проверки, которые основаны на четырех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LoA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осуществляет методическое руководство в отношении элементов управления, которые должны использоваться для смягчения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угроз аутентификации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682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-540568" y="4369853"/>
            <a:ext cx="8229600" cy="3529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BE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Right Brace 5"/>
          <p:cNvSpPr>
            <a:spLocks/>
          </p:cNvSpPr>
          <p:nvPr/>
        </p:nvSpPr>
        <p:spPr bwMode="auto">
          <a:xfrm>
            <a:off x="6660456" y="2913311"/>
            <a:ext cx="503237" cy="1033462"/>
          </a:xfrm>
          <a:prstGeom prst="rightBrace">
            <a:avLst>
              <a:gd name="adj1" fmla="val 8348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 kern="0">
              <a:solidFill>
                <a:srgbClr val="000000"/>
              </a:solidFill>
            </a:endParaRPr>
          </a:p>
        </p:txBody>
      </p:sp>
      <p:sp>
        <p:nvSpPr>
          <p:cNvPr id="17" name="Right Brace 6"/>
          <p:cNvSpPr>
            <a:spLocks/>
          </p:cNvSpPr>
          <p:nvPr/>
        </p:nvSpPr>
        <p:spPr bwMode="auto">
          <a:xfrm>
            <a:off x="6515993" y="2913311"/>
            <a:ext cx="1008063" cy="1111250"/>
          </a:xfrm>
          <a:prstGeom prst="rightBrace">
            <a:avLst>
              <a:gd name="adj1" fmla="val 8329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 kern="0">
              <a:solidFill>
                <a:srgbClr val="000000"/>
              </a:solidFill>
            </a:endParaRPr>
          </a:p>
        </p:txBody>
      </p:sp>
      <p:sp>
        <p:nvSpPr>
          <p:cNvPr id="18" name="Right Brace 7"/>
          <p:cNvSpPr>
            <a:spLocks/>
          </p:cNvSpPr>
          <p:nvPr/>
        </p:nvSpPr>
        <p:spPr bwMode="auto">
          <a:xfrm>
            <a:off x="6660456" y="2913311"/>
            <a:ext cx="360362" cy="1208087"/>
          </a:xfrm>
          <a:prstGeom prst="rightBrace">
            <a:avLst>
              <a:gd name="adj1" fmla="val 8319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 kern="0">
              <a:solidFill>
                <a:srgbClr val="0000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716016" y="332656"/>
            <a:ext cx="3324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Немного технологии</a:t>
            </a:r>
          </a:p>
        </p:txBody>
      </p:sp>
      <p:pic>
        <p:nvPicPr>
          <p:cNvPr id="5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260648"/>
            <a:ext cx="57672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Прямоугольник 26"/>
          <p:cNvSpPr/>
          <p:nvPr/>
        </p:nvSpPr>
        <p:spPr>
          <a:xfrm>
            <a:off x="0" y="1268760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ISO/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IEC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29115:2013 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base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Information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technology - Security techniques - Entity authentication assurance framework</a:t>
            </a:r>
          </a:p>
        </p:txBody>
      </p:sp>
      <p:grpSp>
        <p:nvGrpSpPr>
          <p:cNvPr id="11" name="Group 5"/>
          <p:cNvGrpSpPr>
            <a:grpSpLocks noChangeAspect="1"/>
          </p:cNvGrpSpPr>
          <p:nvPr/>
        </p:nvGrpSpPr>
        <p:grpSpPr bwMode="auto">
          <a:xfrm>
            <a:off x="467544" y="2284423"/>
            <a:ext cx="8352928" cy="4312920"/>
            <a:chOff x="1146" y="4709"/>
            <a:chExt cx="9964" cy="6792"/>
          </a:xfrm>
        </p:grpSpPr>
        <p:sp>
          <p:nvSpPr>
            <p:cNvPr id="12" name="AutoShape 6"/>
            <p:cNvSpPr>
              <a:spLocks noChangeAspect="1" noChangeArrowheads="1"/>
            </p:cNvSpPr>
            <p:nvPr/>
          </p:nvSpPr>
          <p:spPr bwMode="auto">
            <a:xfrm>
              <a:off x="1146" y="4709"/>
              <a:ext cx="9964" cy="6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alt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grpSp>
          <p:nvGrpSpPr>
            <p:cNvPr id="13" name="Group 7"/>
            <p:cNvGrpSpPr>
              <a:grpSpLocks/>
            </p:cNvGrpSpPr>
            <p:nvPr/>
          </p:nvGrpSpPr>
          <p:grpSpPr bwMode="auto">
            <a:xfrm>
              <a:off x="1146" y="4709"/>
              <a:ext cx="7300" cy="6792"/>
              <a:chOff x="2527" y="4290"/>
              <a:chExt cx="5463" cy="5084"/>
            </a:xfrm>
          </p:grpSpPr>
          <p:sp>
            <p:nvSpPr>
              <p:cNvPr id="36" name="Rectangle 10"/>
              <p:cNvSpPr>
                <a:spLocks noChangeArrowheads="1"/>
              </p:cNvSpPr>
              <p:nvPr/>
            </p:nvSpPr>
            <p:spPr bwMode="auto">
              <a:xfrm>
                <a:off x="2527" y="5417"/>
                <a:ext cx="5463" cy="3957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88697" tIns="44348" rIns="88697" bIns="44348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endParaRPr lang="ru-RU" altLang="ru-RU" sz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37" name="Rectangle 18"/>
              <p:cNvSpPr>
                <a:spLocks noChangeArrowheads="1"/>
              </p:cNvSpPr>
              <p:nvPr/>
            </p:nvSpPr>
            <p:spPr bwMode="auto">
              <a:xfrm>
                <a:off x="2527" y="4290"/>
                <a:ext cx="5463" cy="1041"/>
              </a:xfrm>
              <a:prstGeom prst="rect">
                <a:avLst/>
              </a:prstGeom>
              <a:ln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lIns="88697" tIns="44348" rIns="88697" bIns="44348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n-US" altLang="ja-JP" sz="16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ＭＳ Ｐゴシック" pitchFamily="34" charset="-128"/>
                  </a:rPr>
                  <a:t>Technical</a:t>
                </a:r>
                <a:endParaRPr lang="en-US" altLang="ru-RU" sz="1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</p:grpSp>
        <p:sp>
          <p:nvSpPr>
            <p:cNvPr id="14" name="AutoShape 29"/>
            <p:cNvSpPr>
              <a:spLocks noChangeArrowheads="1"/>
            </p:cNvSpPr>
            <p:nvPr/>
          </p:nvSpPr>
          <p:spPr bwMode="auto">
            <a:xfrm>
              <a:off x="1262" y="9976"/>
              <a:ext cx="7067" cy="140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8697" tIns="44348" rIns="88697" bIns="4434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endParaRPr lang="ru-RU" alt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15" name="AutoShape 33"/>
            <p:cNvSpPr>
              <a:spLocks noChangeArrowheads="1"/>
            </p:cNvSpPr>
            <p:nvPr/>
          </p:nvSpPr>
          <p:spPr bwMode="auto">
            <a:xfrm>
              <a:off x="1278" y="6290"/>
              <a:ext cx="7067" cy="1159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8697" tIns="44348" rIns="88697" bIns="4434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endParaRPr lang="ru-RU" alt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grpSp>
          <p:nvGrpSpPr>
            <p:cNvPr id="19" name="Group 12"/>
            <p:cNvGrpSpPr>
              <a:grpSpLocks/>
            </p:cNvGrpSpPr>
            <p:nvPr/>
          </p:nvGrpSpPr>
          <p:grpSpPr bwMode="auto">
            <a:xfrm>
              <a:off x="8561" y="4760"/>
              <a:ext cx="2549" cy="6741"/>
              <a:chOff x="8561" y="4760"/>
              <a:chExt cx="2549" cy="6741"/>
            </a:xfrm>
          </p:grpSpPr>
          <p:sp>
            <p:nvSpPr>
              <p:cNvPr id="34" name="Rectangle 14"/>
              <p:cNvSpPr>
                <a:spLocks noChangeArrowheads="1"/>
              </p:cNvSpPr>
              <p:nvPr/>
            </p:nvSpPr>
            <p:spPr bwMode="auto">
              <a:xfrm>
                <a:off x="8561" y="6282"/>
                <a:ext cx="2549" cy="5219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8697" tIns="44348" rIns="88697" bIns="44348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endParaRPr lang="ru-RU" altLang="ru-RU" sz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35" name="Rectangle 17"/>
              <p:cNvSpPr>
                <a:spLocks noChangeArrowheads="1"/>
              </p:cNvSpPr>
              <p:nvPr/>
            </p:nvSpPr>
            <p:spPr bwMode="auto">
              <a:xfrm>
                <a:off x="8561" y="4760"/>
                <a:ext cx="2549" cy="1289"/>
              </a:xfrm>
              <a:prstGeom prst="rect">
                <a:avLst/>
              </a:prstGeom>
              <a:ln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lIns="88697" tIns="44348" rIns="88697" bIns="44348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n-US" altLang="ja-JP" sz="16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ＭＳ Ｐゴシック" pitchFamily="34" charset="-128"/>
                  </a:rPr>
                  <a:t>Management</a:t>
                </a:r>
                <a:br>
                  <a:rPr lang="en-US" altLang="ja-JP" sz="16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ＭＳ Ｐゴシック" pitchFamily="34" charset="-128"/>
                  </a:rPr>
                </a:br>
                <a:r>
                  <a:rPr lang="en-US" altLang="ja-JP" sz="16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ＭＳ Ｐゴシック" pitchFamily="34" charset="-128"/>
                  </a:rPr>
                  <a:t>&amp;</a:t>
                </a:r>
                <a:br>
                  <a:rPr lang="en-US" altLang="ja-JP" sz="16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ＭＳ Ｐゴシック" pitchFamily="34" charset="-128"/>
                  </a:rPr>
                </a:br>
                <a:r>
                  <a:rPr lang="en-US" altLang="ja-JP" sz="16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ＭＳ Ｐゴシック" pitchFamily="34" charset="-128"/>
                  </a:rPr>
                  <a:t>Organizational</a:t>
                </a:r>
                <a:endParaRPr lang="en-US" altLang="ru-RU" sz="1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</p:grpSp>
        <p:sp>
          <p:nvSpPr>
            <p:cNvPr id="20" name="AutoShape 24"/>
            <p:cNvSpPr>
              <a:spLocks noChangeArrowheads="1"/>
            </p:cNvSpPr>
            <p:nvPr/>
          </p:nvSpPr>
          <p:spPr bwMode="auto">
            <a:xfrm>
              <a:off x="1377" y="7722"/>
              <a:ext cx="1970" cy="208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88697" tIns="44348" rIns="88697" bIns="4434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endParaRPr lang="ru-RU" alt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21" name="AutoShape 25"/>
            <p:cNvSpPr>
              <a:spLocks noChangeArrowheads="1"/>
            </p:cNvSpPr>
            <p:nvPr/>
          </p:nvSpPr>
          <p:spPr bwMode="auto">
            <a:xfrm>
              <a:off x="1377" y="6424"/>
              <a:ext cx="1970" cy="927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88697" tIns="44348" rIns="88697" bIns="4434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endParaRPr lang="ru-RU" alt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22" name="AutoShape 30"/>
            <p:cNvSpPr>
              <a:spLocks noChangeArrowheads="1"/>
            </p:cNvSpPr>
            <p:nvPr/>
          </p:nvSpPr>
          <p:spPr bwMode="auto">
            <a:xfrm>
              <a:off x="1262" y="7548"/>
              <a:ext cx="7067" cy="2317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8697" tIns="44348" rIns="88697" bIns="4434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endParaRPr lang="ru-RU" alt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23" name="Text Box 31"/>
            <p:cNvSpPr txBox="1">
              <a:spLocks noChangeArrowheads="1"/>
            </p:cNvSpPr>
            <p:nvPr/>
          </p:nvSpPr>
          <p:spPr bwMode="auto">
            <a:xfrm>
              <a:off x="1320" y="8140"/>
              <a:ext cx="1969" cy="1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8697" tIns="44348" rIns="88697" bIns="4434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Credential management</a:t>
              </a:r>
              <a:b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</a:br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phase</a:t>
              </a:r>
              <a:endParaRPr lang="en-US" alt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24" name="Text Box 32"/>
            <p:cNvSpPr txBox="1">
              <a:spLocks noChangeArrowheads="1"/>
            </p:cNvSpPr>
            <p:nvPr/>
          </p:nvSpPr>
          <p:spPr bwMode="auto">
            <a:xfrm>
              <a:off x="1493" y="6424"/>
              <a:ext cx="1623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8697" tIns="44348" rIns="88697" bIns="4434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Enrolment</a:t>
              </a:r>
              <a:b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</a:br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phase</a:t>
              </a:r>
              <a:endParaRPr lang="en-US" alt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25" name="AutoShape 23"/>
            <p:cNvSpPr>
              <a:spLocks noChangeArrowheads="1"/>
            </p:cNvSpPr>
            <p:nvPr/>
          </p:nvSpPr>
          <p:spPr bwMode="auto">
            <a:xfrm>
              <a:off x="1377" y="10154"/>
              <a:ext cx="1970" cy="1044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88697" tIns="44348" rIns="88697" bIns="4434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endParaRPr lang="ru-RU" alt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26" name="Text Box 28"/>
            <p:cNvSpPr txBox="1">
              <a:spLocks noChangeArrowheads="1"/>
            </p:cNvSpPr>
            <p:nvPr/>
          </p:nvSpPr>
          <p:spPr bwMode="auto">
            <a:xfrm>
              <a:off x="1262" y="10038"/>
              <a:ext cx="2085" cy="1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8697" tIns="44348" rIns="88697" bIns="4434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Entity authentication phase</a:t>
              </a:r>
              <a:endParaRPr lang="en-US" alt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28" name="Text Box 34"/>
            <p:cNvSpPr txBox="1">
              <a:spLocks noChangeArrowheads="1"/>
            </p:cNvSpPr>
            <p:nvPr/>
          </p:nvSpPr>
          <p:spPr bwMode="auto">
            <a:xfrm>
              <a:off x="3463" y="10217"/>
              <a:ext cx="2457" cy="7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8697" tIns="44348" rIns="88697" bIns="44348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just"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Authentication</a:t>
              </a:r>
            </a:p>
            <a:p>
              <a:pPr algn="just"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Record-keeping</a:t>
              </a:r>
              <a:endParaRPr lang="en-US" alt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29" name="Text Box 35"/>
            <p:cNvSpPr txBox="1">
              <a:spLocks noChangeArrowheads="1"/>
            </p:cNvSpPr>
            <p:nvPr/>
          </p:nvSpPr>
          <p:spPr bwMode="auto">
            <a:xfrm>
              <a:off x="3463" y="7722"/>
              <a:ext cx="2897" cy="1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8697" tIns="44348" rIns="88697" bIns="44348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just"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Credential creation</a:t>
              </a:r>
            </a:p>
            <a:p>
              <a:pPr algn="just"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Credential pre-processing</a:t>
              </a:r>
            </a:p>
            <a:p>
              <a:pPr algn="just"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Credential initialization</a:t>
              </a:r>
            </a:p>
            <a:p>
              <a:pPr algn="just"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Credential binding</a:t>
              </a:r>
            </a:p>
            <a:p>
              <a:pPr algn="just"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Credential issuance</a:t>
              </a:r>
            </a:p>
            <a:p>
              <a:pPr algn="just"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Credential activation</a:t>
              </a:r>
              <a:endParaRPr lang="en-US" alt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30" name="Text Box 37"/>
            <p:cNvSpPr txBox="1">
              <a:spLocks noChangeArrowheads="1"/>
            </p:cNvSpPr>
            <p:nvPr/>
          </p:nvSpPr>
          <p:spPr bwMode="auto">
            <a:xfrm>
              <a:off x="3463" y="6331"/>
              <a:ext cx="2664" cy="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8697" tIns="44348" rIns="88697" bIns="44348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Application and initiation</a:t>
              </a:r>
            </a:p>
            <a:p>
              <a:pPr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Identity proofing</a:t>
              </a:r>
            </a:p>
            <a:p>
              <a:pPr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Identity verification</a:t>
              </a:r>
              <a:endParaRPr lang="en-US" alt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31" name="Text Box 22"/>
            <p:cNvSpPr txBox="1">
              <a:spLocks noChangeArrowheads="1"/>
            </p:cNvSpPr>
            <p:nvPr/>
          </p:nvSpPr>
          <p:spPr bwMode="auto">
            <a:xfrm>
              <a:off x="8653" y="6331"/>
              <a:ext cx="2457" cy="5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8697" tIns="44348" rIns="88697" bIns="4434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Service establishment</a:t>
              </a:r>
            </a:p>
            <a:p>
              <a:pPr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Legal and contractual compliance</a:t>
              </a:r>
            </a:p>
            <a:p>
              <a:pPr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Financial provisions</a:t>
              </a:r>
            </a:p>
            <a:p>
              <a:pPr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Information security management and audit</a:t>
              </a:r>
            </a:p>
            <a:p>
              <a:pPr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External service components</a:t>
              </a:r>
            </a:p>
            <a:p>
              <a:pPr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Operational infrastructure</a:t>
              </a:r>
            </a:p>
            <a:p>
              <a:pPr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Measuring operational capabilities</a:t>
              </a:r>
              <a:endParaRPr lang="en-US" alt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32" name="Text Box 37"/>
            <p:cNvSpPr txBox="1">
              <a:spLocks noChangeArrowheads="1"/>
            </p:cNvSpPr>
            <p:nvPr/>
          </p:nvSpPr>
          <p:spPr bwMode="auto">
            <a:xfrm>
              <a:off x="5896" y="6331"/>
              <a:ext cx="3476" cy="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8697" tIns="44348" rIns="88697" bIns="44348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Record-keeping </a:t>
              </a:r>
              <a:b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</a:br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recording</a:t>
              </a:r>
            </a:p>
            <a:p>
              <a:pPr algn="just"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Registration</a:t>
              </a:r>
              <a:endParaRPr lang="en-US" alt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33" name="Text Box 35"/>
            <p:cNvSpPr txBox="1">
              <a:spLocks noChangeArrowheads="1"/>
            </p:cNvSpPr>
            <p:nvPr/>
          </p:nvSpPr>
          <p:spPr bwMode="auto">
            <a:xfrm>
              <a:off x="5896" y="7722"/>
              <a:ext cx="2330" cy="2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8697" tIns="44348" rIns="88697" bIns="44348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Credential storage</a:t>
              </a:r>
            </a:p>
            <a:p>
              <a:pPr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Credential suspension, revocation, and/or destruction</a:t>
              </a:r>
            </a:p>
            <a:p>
              <a:pPr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Credential renewal and/or replacement</a:t>
              </a:r>
            </a:p>
            <a:p>
              <a:pPr eaLnBrk="1" hangingPunct="1">
                <a:buSzPts val="1200"/>
                <a:buFont typeface="Arial Narrow" pitchFamily="34" charset="0"/>
                <a:buChar char="•"/>
              </a:pPr>
              <a:r>
                <a:rPr lang="en-US" altLang="ja-JP" sz="120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34" charset="-128"/>
                </a:rPr>
                <a:t> Record-keeping</a:t>
              </a:r>
              <a:endParaRPr lang="en-US" alt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46046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-540568" y="4369853"/>
            <a:ext cx="8229600" cy="3529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BE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Right Brace 5"/>
          <p:cNvSpPr>
            <a:spLocks/>
          </p:cNvSpPr>
          <p:nvPr/>
        </p:nvSpPr>
        <p:spPr bwMode="auto">
          <a:xfrm>
            <a:off x="6660456" y="2913311"/>
            <a:ext cx="503237" cy="1033462"/>
          </a:xfrm>
          <a:prstGeom prst="rightBrace">
            <a:avLst>
              <a:gd name="adj1" fmla="val 8348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 kern="0">
              <a:solidFill>
                <a:srgbClr val="000000"/>
              </a:solidFill>
            </a:endParaRPr>
          </a:p>
        </p:txBody>
      </p:sp>
      <p:sp>
        <p:nvSpPr>
          <p:cNvPr id="17" name="Right Brace 6"/>
          <p:cNvSpPr>
            <a:spLocks/>
          </p:cNvSpPr>
          <p:nvPr/>
        </p:nvSpPr>
        <p:spPr bwMode="auto">
          <a:xfrm>
            <a:off x="6515993" y="2913311"/>
            <a:ext cx="1008063" cy="1111250"/>
          </a:xfrm>
          <a:prstGeom prst="rightBrace">
            <a:avLst>
              <a:gd name="adj1" fmla="val 8329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 kern="0">
              <a:solidFill>
                <a:srgbClr val="000000"/>
              </a:solidFill>
            </a:endParaRPr>
          </a:p>
        </p:txBody>
      </p:sp>
      <p:sp>
        <p:nvSpPr>
          <p:cNvPr id="18" name="Right Brace 7"/>
          <p:cNvSpPr>
            <a:spLocks/>
          </p:cNvSpPr>
          <p:nvPr/>
        </p:nvSpPr>
        <p:spPr bwMode="auto">
          <a:xfrm>
            <a:off x="6660456" y="2913311"/>
            <a:ext cx="360362" cy="1208087"/>
          </a:xfrm>
          <a:prstGeom prst="rightBrace">
            <a:avLst>
              <a:gd name="adj1" fmla="val 8319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 kern="0">
              <a:solidFill>
                <a:srgbClr val="0000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716016" y="332656"/>
            <a:ext cx="3324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Немного технологии</a:t>
            </a:r>
          </a:p>
        </p:txBody>
      </p:sp>
      <p:pic>
        <p:nvPicPr>
          <p:cNvPr id="5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260648"/>
            <a:ext cx="57672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Прямоугольник 26"/>
          <p:cNvSpPr/>
          <p:nvPr/>
        </p:nvSpPr>
        <p:spPr>
          <a:xfrm>
            <a:off x="0" y="1268760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ISO/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IEC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29115:2013 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base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Information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technology - Security techniques - Entity authentication assurance framework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2276872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alt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сущности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alt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Объект </a:t>
            </a:r>
            <a:r>
              <a:rPr lang="ru-RU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Entity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Поставщик услуг </a:t>
            </a:r>
            <a:r>
              <a:rPr lang="ru-RU" alt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подтверждения полномочий  </a:t>
            </a:r>
            <a:r>
              <a:rPr lang="ru-RU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Credential Service Provider (</a:t>
            </a:r>
            <a:r>
              <a:rPr lang="en-US" alt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CSP</a:t>
            </a:r>
            <a:r>
              <a:rPr lang="en-US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 регистрации - </a:t>
            </a:r>
            <a:r>
              <a:rPr lang="en-US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Registration Authority (RA)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Доверяющая сторона - </a:t>
            </a:r>
            <a:r>
              <a:rPr lang="en-US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Relying Party (RP)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Верификатор - </a:t>
            </a:r>
            <a:r>
              <a:rPr lang="en-US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Verifier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Третья доверенная сторона </a:t>
            </a:r>
            <a:r>
              <a:rPr lang="ru-RU" alt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alt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Trusted </a:t>
            </a:r>
            <a:r>
              <a:rPr lang="en-US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Third Party (TTP</a:t>
            </a:r>
            <a:r>
              <a:rPr lang="en-US" alt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alt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ru-RU" alt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base"/>
            <a:r>
              <a:rPr lang="ru-RU" alt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Уровни </a:t>
            </a:r>
            <a:r>
              <a:rPr lang="ru-RU" alt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гарантий</a:t>
            </a:r>
          </a:p>
          <a:p>
            <a:pPr fontAlgn="base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Low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	 Низкое доверие к заявленной идентичности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 его отсутствие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fontAlgn="base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Medium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Невысокое доверие к заявленной идентичности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fontAlgn="base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High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Высокое доверие к заявленной идентичности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/>
            </a:endParaRPr>
          </a:p>
          <a:p>
            <a:pPr fontAlgn="base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Very high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Очень высокое доверие к заявленной идентичности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fontAlgn="base"/>
            <a:endParaRPr lang="en-US" alt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570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ight Brace 5"/>
          <p:cNvSpPr>
            <a:spLocks/>
          </p:cNvSpPr>
          <p:nvPr/>
        </p:nvSpPr>
        <p:spPr bwMode="auto">
          <a:xfrm>
            <a:off x="6660456" y="2913311"/>
            <a:ext cx="503237" cy="1033462"/>
          </a:xfrm>
          <a:prstGeom prst="rightBrace">
            <a:avLst>
              <a:gd name="adj1" fmla="val 8348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 kern="0">
              <a:solidFill>
                <a:srgbClr val="000000"/>
              </a:solidFill>
            </a:endParaRPr>
          </a:p>
        </p:txBody>
      </p:sp>
      <p:sp>
        <p:nvSpPr>
          <p:cNvPr id="17" name="Right Brace 6"/>
          <p:cNvSpPr>
            <a:spLocks/>
          </p:cNvSpPr>
          <p:nvPr/>
        </p:nvSpPr>
        <p:spPr bwMode="auto">
          <a:xfrm>
            <a:off x="6515993" y="2913311"/>
            <a:ext cx="1008063" cy="1111250"/>
          </a:xfrm>
          <a:prstGeom prst="rightBrace">
            <a:avLst>
              <a:gd name="adj1" fmla="val 8329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 kern="0">
              <a:solidFill>
                <a:srgbClr val="000000"/>
              </a:solidFill>
            </a:endParaRPr>
          </a:p>
        </p:txBody>
      </p:sp>
      <p:sp>
        <p:nvSpPr>
          <p:cNvPr id="18" name="Right Brace 7"/>
          <p:cNvSpPr>
            <a:spLocks/>
          </p:cNvSpPr>
          <p:nvPr/>
        </p:nvSpPr>
        <p:spPr bwMode="auto">
          <a:xfrm>
            <a:off x="6660456" y="2913311"/>
            <a:ext cx="360362" cy="1208087"/>
          </a:xfrm>
          <a:prstGeom prst="rightBrace">
            <a:avLst>
              <a:gd name="adj1" fmla="val 8319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 kern="0">
              <a:solidFill>
                <a:srgbClr val="0000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716016" y="332656"/>
            <a:ext cx="3324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Немного технологии</a:t>
            </a:r>
          </a:p>
        </p:txBody>
      </p:sp>
      <p:pic>
        <p:nvPicPr>
          <p:cNvPr id="5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260648"/>
            <a:ext cx="57672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Прямоугольник 26"/>
          <p:cNvSpPr/>
          <p:nvPr/>
        </p:nvSpPr>
        <p:spPr>
          <a:xfrm>
            <a:off x="0" y="126876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опоставление уровней гарантий 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eIDAS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ISO/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IEC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29115:2013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89435025"/>
              </p:ext>
            </p:extLst>
          </p:nvPr>
        </p:nvGraphicFramePr>
        <p:xfrm>
          <a:off x="107504" y="1708069"/>
          <a:ext cx="8928992" cy="4938809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5616"/>
                <a:gridCol w="1224137"/>
                <a:gridCol w="1476671"/>
                <a:gridCol w="2915817"/>
                <a:gridCol w="2196751"/>
              </a:tblGrid>
              <a:tr h="7128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Уровни гарантий </a:t>
                      </a:r>
                      <a:r>
                        <a:rPr lang="en-US" sz="1400" dirty="0" err="1" smtClean="0">
                          <a:effectLst/>
                        </a:rPr>
                        <a:t>eIDAS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Уровни гарантий </a:t>
                      </a:r>
                      <a:r>
                        <a:rPr lang="en-US" sz="1400" dirty="0" smtClean="0">
                          <a:effectLst/>
                        </a:rPr>
                        <a:t>ISO</a:t>
                      </a:r>
                      <a:r>
                        <a:rPr lang="en-US" sz="1400" dirty="0">
                          <a:effectLst/>
                        </a:rPr>
                        <a:t> </a:t>
                      </a:r>
                      <a:r>
                        <a:rPr lang="en-US" sz="1400" dirty="0" smtClean="0">
                          <a:effectLst/>
                        </a:rPr>
                        <a:t>29115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Доверие к идентичности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Характеристики</a:t>
                      </a:r>
                      <a:r>
                        <a:rPr lang="ru-RU" sz="14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заявленной идентичности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Проверка подлинности идентичности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931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LoA1 </a:t>
                      </a:r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–</a:t>
                      </a: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Low</a:t>
                      </a: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низкий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Низкое</a:t>
                      </a:r>
                      <a:r>
                        <a:rPr lang="ru-RU" sz="1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доверие </a:t>
                      </a: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 заявленной идентичности</a:t>
                      </a:r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или его отсутствие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Идентичность уникальна в пределах контекста</a:t>
                      </a:r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Самозаявленная</a:t>
                      </a: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идентичность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47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Low</a:t>
                      </a: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низкий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LoA2 </a:t>
                      </a:r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– Medium</a:t>
                      </a: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средний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Невысокое </a:t>
                      </a:r>
                      <a:r>
                        <a:rPr lang="ru-RU" sz="1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доверие </a:t>
                      </a: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 заявленной идентичности</a:t>
                      </a:r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Идентичность уникальна в пределах контекста</a:t>
                      </a:r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</a:t>
                      </a:r>
                      <a:r>
                        <a:rPr lang="ru-RU" sz="1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объект, к которому относится идентичность, объективно существует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Проверка подлинности идентичности с помощью идентификационных данных, полученным</a:t>
                      </a:r>
                      <a:r>
                        <a:rPr lang="ru-RU" sz="1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из </a:t>
                      </a: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авторитетного источника</a:t>
                      </a:r>
                      <a:endParaRPr lang="ru-RU" sz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2294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Substantial</a:t>
                      </a: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существенный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LoA3 </a:t>
                      </a:r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–</a:t>
                      </a: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High</a:t>
                      </a: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высокий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Высокое </a:t>
                      </a:r>
                      <a:r>
                        <a:rPr lang="ru-RU" sz="1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доверие </a:t>
                      </a: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 заявленной идентичности</a:t>
                      </a:r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Идентичность уникальна в пределах контекста,</a:t>
                      </a:r>
                      <a:r>
                        <a:rPr lang="ru-RU" sz="1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объект, к которому относится идентичность, объективно существует, идентичность возможно проверить, идентичность используется в других контекстах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Проверка подлинности идентичности с помощью идентификационных данных, полученным</a:t>
                      </a:r>
                      <a:r>
                        <a:rPr lang="ru-RU" sz="1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из </a:t>
                      </a: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авторитетного источника </a:t>
                      </a:r>
                      <a:r>
                        <a:rPr lang="en-US" sz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+ </a:t>
                      </a:r>
                      <a:r>
                        <a:rPr lang="ru-RU" sz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верификация</a:t>
                      </a:r>
                      <a:endParaRPr lang="ru-RU" sz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3505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High</a:t>
                      </a: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–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высокий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LoA4</a:t>
                      </a:r>
                      <a:r>
                        <a:rPr lang="en-US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–</a:t>
                      </a: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Very high</a:t>
                      </a: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очень высокий</a:t>
                      </a:r>
                      <a:endParaRPr lang="ru-RU" sz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Очень высокое </a:t>
                      </a:r>
                      <a:r>
                        <a:rPr lang="ru-RU" sz="1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доверие </a:t>
                      </a: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 заявленной идентичности</a:t>
                      </a:r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Идентичность уникальна в пределах контекста,</a:t>
                      </a:r>
                      <a:r>
                        <a:rPr lang="ru-RU" sz="1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объект, к которому относится идентичность, объективно существует, идентичность возможно проверить, идентичность используется в других контекстах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Проверка подлинности идентичности с помощью идентификационных данных, полученным</a:t>
                      </a:r>
                      <a:r>
                        <a:rPr lang="ru-RU" sz="1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из </a:t>
                      </a:r>
                      <a:r>
                        <a:rPr lang="ru-RU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авторитетного источника</a:t>
                      </a:r>
                      <a:endParaRPr lang="ru-RU" sz="1200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+ </a:t>
                      </a:r>
                      <a:r>
                        <a:rPr lang="ru-RU" sz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верификация + персональное освидетельствование </a:t>
                      </a:r>
                      <a:r>
                        <a:rPr lang="ru-RU" sz="1200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объекта</a:t>
                      </a:r>
                      <a:endParaRPr lang="ru-RU" sz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90987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2492375"/>
            <a:ext cx="8229600" cy="3529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BE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ight Arrow 7"/>
          <p:cNvSpPr/>
          <p:nvPr/>
        </p:nvSpPr>
        <p:spPr>
          <a:xfrm>
            <a:off x="1403648" y="2996952"/>
            <a:ext cx="431354" cy="288032"/>
          </a:xfrm>
          <a:prstGeom prst="rightArrow">
            <a:avLst/>
          </a:prstGeom>
          <a:solidFill>
            <a:srgbClr val="009900"/>
          </a:solidFill>
          <a:ln w="9525" cap="flat" cmpd="sng" algn="ctr">
            <a:solidFill>
              <a:schemeClr val="accent3">
                <a:lumMod val="50000"/>
              </a:scheme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rgbClr val="FFFFFF"/>
              </a:solidFill>
              <a:latin typeface=""/>
            </a:endParaRPr>
          </a:p>
        </p:txBody>
      </p:sp>
      <p:sp>
        <p:nvSpPr>
          <p:cNvPr id="16" name="Right Brace 5"/>
          <p:cNvSpPr>
            <a:spLocks/>
          </p:cNvSpPr>
          <p:nvPr/>
        </p:nvSpPr>
        <p:spPr bwMode="auto">
          <a:xfrm>
            <a:off x="6660456" y="2913311"/>
            <a:ext cx="503237" cy="1033462"/>
          </a:xfrm>
          <a:prstGeom prst="rightBrace">
            <a:avLst>
              <a:gd name="adj1" fmla="val 8348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 kern="0">
              <a:solidFill>
                <a:srgbClr val="000000"/>
              </a:solidFill>
            </a:endParaRPr>
          </a:p>
        </p:txBody>
      </p:sp>
      <p:sp>
        <p:nvSpPr>
          <p:cNvPr id="17" name="Right Brace 6"/>
          <p:cNvSpPr>
            <a:spLocks/>
          </p:cNvSpPr>
          <p:nvPr/>
        </p:nvSpPr>
        <p:spPr bwMode="auto">
          <a:xfrm>
            <a:off x="6515993" y="2913311"/>
            <a:ext cx="1008063" cy="1111250"/>
          </a:xfrm>
          <a:prstGeom prst="rightBrace">
            <a:avLst>
              <a:gd name="adj1" fmla="val 8329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 kern="0">
              <a:solidFill>
                <a:srgbClr val="000000"/>
              </a:solidFill>
            </a:endParaRPr>
          </a:p>
        </p:txBody>
      </p:sp>
      <p:sp>
        <p:nvSpPr>
          <p:cNvPr id="18" name="Right Brace 7"/>
          <p:cNvSpPr>
            <a:spLocks/>
          </p:cNvSpPr>
          <p:nvPr/>
        </p:nvSpPr>
        <p:spPr bwMode="auto">
          <a:xfrm>
            <a:off x="6660456" y="2913311"/>
            <a:ext cx="360362" cy="1208087"/>
          </a:xfrm>
          <a:prstGeom prst="rightBrace">
            <a:avLst>
              <a:gd name="adj1" fmla="val 8319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 kern="0">
              <a:solidFill>
                <a:srgbClr val="000000"/>
              </a:solidFill>
            </a:endParaRPr>
          </a:p>
        </p:txBody>
      </p:sp>
      <p:sp>
        <p:nvSpPr>
          <p:cNvPr id="22" name="Rounded Rectangle 16"/>
          <p:cNvSpPr/>
          <p:nvPr/>
        </p:nvSpPr>
        <p:spPr>
          <a:xfrm>
            <a:off x="1979712" y="2780928"/>
            <a:ext cx="1800200" cy="792000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</a:rPr>
              <a:t>Экономический движок</a:t>
            </a:r>
            <a:r>
              <a:rPr lang="fr-BE" sz="1600" b="1" dirty="0" smtClean="0">
                <a:solidFill>
                  <a:schemeClr val="bg1"/>
                </a:solidFill>
              </a:rPr>
              <a:t> 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26" name="Rounded Rectangle 18"/>
          <p:cNvSpPr/>
          <p:nvPr/>
        </p:nvSpPr>
        <p:spPr>
          <a:xfrm>
            <a:off x="4355976" y="2780928"/>
            <a:ext cx="1728192" cy="792000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</a:rPr>
              <a:t>Построение профилей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27" name="Oval 19"/>
          <p:cNvSpPr/>
          <p:nvPr/>
        </p:nvSpPr>
        <p:spPr>
          <a:xfrm>
            <a:off x="6660232" y="2420888"/>
            <a:ext cx="2267744" cy="144016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РАСШИРЕНИЕ  ВОЗМОЖНОСТЕЙ ПОТРЕБИТЕЛЯ</a:t>
            </a:r>
            <a:endParaRPr lang="en-GB" sz="1400" b="1" dirty="0">
              <a:solidFill>
                <a:schemeClr val="bg1"/>
              </a:solidFill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251520" y="4869160"/>
            <a:ext cx="1543280" cy="1368152"/>
            <a:chOff x="251520" y="4077072"/>
            <a:chExt cx="2212480" cy="170001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29" name="Picture 22" descr="ecard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69815">
              <a:off x="763588" y="4111625"/>
              <a:ext cx="889000" cy="55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53907">
              <a:off x="1464253" y="4345654"/>
              <a:ext cx="999747" cy="547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5105400"/>
              <a:ext cx="1527175" cy="665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42" descr="C:\Users\hleitold\AppData\Local\Microsoft\Windows\Temporary Internet Files\Content.IE5\IZX4RQOL\MCj04326290000[1]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077072"/>
              <a:ext cx="1379538" cy="1379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" descr="C:\Users\hleitold\AppData\Local\Microsoft\Windows\Temporary Internet Files\Content.IE5\IZX4RQOL\MCj04315710000[1]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4653136"/>
              <a:ext cx="1117600" cy="1123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Rounded Rectangle 27"/>
          <p:cNvSpPr/>
          <p:nvPr/>
        </p:nvSpPr>
        <p:spPr>
          <a:xfrm>
            <a:off x="2051720" y="5229200"/>
            <a:ext cx="1772447" cy="792000"/>
          </a:xfrm>
          <a:prstGeom prst="roundRect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</a:rPr>
              <a:t>Движок построения доверия </a:t>
            </a:r>
            <a:r>
              <a:rPr lang="fr-BE" sz="1600" b="1" dirty="0" smtClean="0">
                <a:solidFill>
                  <a:schemeClr val="bg1"/>
                </a:solidFill>
              </a:rPr>
              <a:t> 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36" name="Rounded Rectangle 28"/>
          <p:cNvSpPr/>
          <p:nvPr/>
        </p:nvSpPr>
        <p:spPr>
          <a:xfrm>
            <a:off x="4427984" y="5229200"/>
            <a:ext cx="1656184" cy="792000"/>
          </a:xfrm>
          <a:prstGeom prst="roundRect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</a:rPr>
              <a:t>Доверенные  заявления</a:t>
            </a:r>
            <a:r>
              <a:rPr lang="fr-BE" sz="1600" b="1" dirty="0" smtClean="0">
                <a:solidFill>
                  <a:schemeClr val="bg1"/>
                </a:solidFill>
              </a:rPr>
              <a:t>/</a:t>
            </a:r>
            <a:endParaRPr lang="fr-BE" sz="1600" b="1" dirty="0">
              <a:solidFill>
                <a:schemeClr val="bg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</a:rPr>
              <a:t>полномочия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37" name="Oval 29"/>
          <p:cNvSpPr/>
          <p:nvPr/>
        </p:nvSpPr>
        <p:spPr>
          <a:xfrm>
            <a:off x="6660232" y="4941168"/>
            <a:ext cx="2232248" cy="1440160"/>
          </a:xfrm>
          <a:prstGeom prst="ellipse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РЕАЛИЗАЦИЯ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ПРАВ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ГРАЖДАН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8" name="Cloud Callout 30"/>
          <p:cNvSpPr/>
          <p:nvPr/>
        </p:nvSpPr>
        <p:spPr>
          <a:xfrm>
            <a:off x="5004048" y="4005064"/>
            <a:ext cx="1944216" cy="922462"/>
          </a:xfrm>
          <a:prstGeom prst="cloudCallout">
            <a:avLst>
              <a:gd name="adj1" fmla="val -34490"/>
              <a:gd name="adj2" fmla="val 93124"/>
            </a:avLst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rgbClr val="133176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kern="0" dirty="0" smtClean="0">
                <a:solidFill>
                  <a:schemeClr val="tx2">
                    <a:lumMod val="50000"/>
                  </a:schemeClr>
                </a:solidFill>
                <a:latin typeface=""/>
              </a:rPr>
              <a:t>Персональные данные </a:t>
            </a:r>
            <a:r>
              <a:rPr lang="fr-BE" sz="1100" b="1" kern="0" dirty="0" smtClean="0">
                <a:solidFill>
                  <a:schemeClr val="tx2">
                    <a:lumMod val="50000"/>
                  </a:schemeClr>
                </a:solidFill>
                <a:latin typeface=""/>
              </a:rPr>
              <a:t>= </a:t>
            </a:r>
            <a:r>
              <a:rPr lang="ru-RU" sz="1100" b="1" kern="0" dirty="0" smtClean="0">
                <a:solidFill>
                  <a:schemeClr val="tx2">
                    <a:lumMod val="50000"/>
                  </a:schemeClr>
                </a:solidFill>
                <a:latin typeface=""/>
              </a:rPr>
              <a:t>частный актив</a:t>
            </a:r>
            <a:endParaRPr lang="en-GB" sz="1100" b="1" kern="0" dirty="0">
              <a:solidFill>
                <a:schemeClr val="tx2">
                  <a:lumMod val="50000"/>
                </a:schemeClr>
              </a:solidFill>
              <a:latin typeface="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1916832"/>
            <a:ext cx="1008112" cy="250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2" name="Прямоугольник 41"/>
          <p:cNvSpPr/>
          <p:nvPr/>
        </p:nvSpPr>
        <p:spPr>
          <a:xfrm>
            <a:off x="251520" y="1124744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B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 identity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eIDAS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Right Arrow 7"/>
          <p:cNvSpPr/>
          <p:nvPr/>
        </p:nvSpPr>
        <p:spPr>
          <a:xfrm>
            <a:off x="3851920" y="2996952"/>
            <a:ext cx="431354" cy="288032"/>
          </a:xfrm>
          <a:prstGeom prst="rightArrow">
            <a:avLst/>
          </a:prstGeom>
          <a:solidFill>
            <a:srgbClr val="009900"/>
          </a:solidFill>
          <a:ln w="9525" cap="flat" cmpd="sng" algn="ctr">
            <a:solidFill>
              <a:schemeClr val="accent3">
                <a:lumMod val="50000"/>
              </a:scheme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rgbClr val="FFFFFF"/>
              </a:solidFill>
              <a:latin typeface=""/>
            </a:endParaRPr>
          </a:p>
        </p:txBody>
      </p:sp>
      <p:sp>
        <p:nvSpPr>
          <p:cNvPr id="44" name="Right Arrow 7"/>
          <p:cNvSpPr/>
          <p:nvPr/>
        </p:nvSpPr>
        <p:spPr>
          <a:xfrm>
            <a:off x="6156176" y="2996952"/>
            <a:ext cx="432048" cy="288032"/>
          </a:xfrm>
          <a:prstGeom prst="rightArrow">
            <a:avLst/>
          </a:prstGeom>
          <a:solidFill>
            <a:srgbClr val="009900"/>
          </a:solidFill>
          <a:ln w="9525" cap="flat" cmpd="sng" algn="ctr">
            <a:solidFill>
              <a:schemeClr val="accent3">
                <a:lumMod val="50000"/>
              </a:scheme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rgbClr val="FFFFFF"/>
              </a:solidFill>
              <a:latin typeface=""/>
            </a:endParaRPr>
          </a:p>
        </p:txBody>
      </p:sp>
      <p:sp>
        <p:nvSpPr>
          <p:cNvPr id="45" name="Right Arrow 7"/>
          <p:cNvSpPr/>
          <p:nvPr/>
        </p:nvSpPr>
        <p:spPr>
          <a:xfrm>
            <a:off x="1475656" y="5517232"/>
            <a:ext cx="431354" cy="288032"/>
          </a:xfrm>
          <a:prstGeom prst="rightArrow">
            <a:avLst/>
          </a:prstGeom>
          <a:solidFill>
            <a:srgbClr val="133176"/>
          </a:solidFill>
          <a:ln w="9525" cap="flat" cmpd="sng" algn="ctr">
            <a:solidFill>
              <a:srgbClr val="133176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rgbClr val="FFFFFF"/>
              </a:solidFill>
              <a:latin typeface=""/>
            </a:endParaRPr>
          </a:p>
        </p:txBody>
      </p:sp>
      <p:sp>
        <p:nvSpPr>
          <p:cNvPr id="46" name="Right Arrow 7"/>
          <p:cNvSpPr/>
          <p:nvPr/>
        </p:nvSpPr>
        <p:spPr>
          <a:xfrm>
            <a:off x="3923928" y="5517232"/>
            <a:ext cx="431354" cy="288032"/>
          </a:xfrm>
          <a:prstGeom prst="rightArrow">
            <a:avLst/>
          </a:prstGeom>
          <a:solidFill>
            <a:srgbClr val="133176"/>
          </a:solidFill>
          <a:ln w="9525" cap="flat" cmpd="sng" algn="ctr">
            <a:solidFill>
              <a:srgbClr val="133176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rgbClr val="FFFFFF"/>
              </a:solidFill>
              <a:latin typeface=""/>
            </a:endParaRPr>
          </a:p>
        </p:txBody>
      </p:sp>
      <p:sp>
        <p:nvSpPr>
          <p:cNvPr id="47" name="Right Arrow 7"/>
          <p:cNvSpPr/>
          <p:nvPr/>
        </p:nvSpPr>
        <p:spPr>
          <a:xfrm>
            <a:off x="6156176" y="5517232"/>
            <a:ext cx="431354" cy="288032"/>
          </a:xfrm>
          <a:prstGeom prst="rightArrow">
            <a:avLst/>
          </a:prstGeom>
          <a:solidFill>
            <a:srgbClr val="133176"/>
          </a:solidFill>
          <a:ln w="9525" cap="flat" cmpd="sng" algn="ctr">
            <a:solidFill>
              <a:srgbClr val="133176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rgbClr val="FFFFFF"/>
              </a:solidFill>
              <a:latin typeface="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716016" y="332656"/>
            <a:ext cx="3324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Немного технологии</a:t>
            </a:r>
          </a:p>
        </p:txBody>
      </p:sp>
      <p:pic>
        <p:nvPicPr>
          <p:cNvPr id="50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51920" y="260648"/>
            <a:ext cx="57672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Cloud Callout 17"/>
          <p:cNvSpPr/>
          <p:nvPr/>
        </p:nvSpPr>
        <p:spPr>
          <a:xfrm>
            <a:off x="4860032" y="1700808"/>
            <a:ext cx="1907704" cy="866329"/>
          </a:xfrm>
          <a:prstGeom prst="cloudCallout">
            <a:avLst>
              <a:gd name="adj1" fmla="val -38653"/>
              <a:gd name="adj2" fmla="val 76260"/>
            </a:avLst>
          </a:prstGeom>
          <a:solidFill>
            <a:schemeClr val="accent3">
              <a:lumMod val="60000"/>
              <a:lumOff val="40000"/>
            </a:schemeClr>
          </a:solidFill>
          <a:ln w="9525" cap="flat" cmpd="sng" algn="ctr">
            <a:solidFill>
              <a:schemeClr val="accent3">
                <a:lumMod val="50000"/>
              </a:scheme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kern="0" dirty="0" smtClean="0">
                <a:solidFill>
                  <a:srgbClr val="003300"/>
                </a:solidFill>
                <a:latin typeface=""/>
              </a:rPr>
              <a:t>Персональные данные </a:t>
            </a:r>
            <a:r>
              <a:rPr lang="fr-BE" sz="1100" b="1" kern="0" dirty="0" smtClean="0">
                <a:solidFill>
                  <a:srgbClr val="003300"/>
                </a:solidFill>
                <a:latin typeface=""/>
              </a:rPr>
              <a:t>= </a:t>
            </a:r>
            <a:r>
              <a:rPr lang="ru-RU" sz="1100" b="1" kern="0" dirty="0" smtClean="0">
                <a:solidFill>
                  <a:srgbClr val="003300"/>
                </a:solidFill>
                <a:latin typeface=""/>
              </a:rPr>
              <a:t>цифровая валюта</a:t>
            </a:r>
            <a:endParaRPr lang="en-GB" sz="1100" b="1" kern="0" dirty="0">
              <a:solidFill>
                <a:srgbClr val="003300"/>
              </a:solidFill>
              <a:latin typeface="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9044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>
            <a:spLocks noChangeArrowheads="1"/>
          </p:cNvSpPr>
          <p:nvPr/>
        </p:nvSpPr>
        <p:spPr bwMode="auto">
          <a:xfrm>
            <a:off x="179512" y="1844824"/>
            <a:ext cx="2232000" cy="792000"/>
          </a:xfrm>
          <a:prstGeom prst="flowChartAlternateProcess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Аутентификация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</a:rPr>
              <a:t>веб-сайта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6660232" y="1844824"/>
            <a:ext cx="2232000" cy="792000"/>
          </a:xfrm>
          <a:prstGeom prst="flowChartAlternateProcess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Создание электронного документа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6660232" y="3717032"/>
            <a:ext cx="2232000" cy="792000"/>
          </a:xfrm>
          <a:prstGeom prst="flowChartAlternateProcess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Наложение электронной подписи и штампа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3419872" y="3717032"/>
            <a:ext cx="2232000" cy="792000"/>
          </a:xfrm>
          <a:prstGeom prst="flowChartAlternateProcess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Наложение метки времени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179512" y="3717032"/>
            <a:ext cx="2232000" cy="792000"/>
          </a:xfrm>
          <a:prstGeom prst="flowChartAlternateProcess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Регистрированная электронная доставка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179512" y="5589240"/>
            <a:ext cx="2232000" cy="792000"/>
          </a:xfrm>
          <a:prstGeom prst="flowChartAlternateProcess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Хранение электронных подписей и штампов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3419872" y="1844824"/>
            <a:ext cx="2232000" cy="792000"/>
          </a:xfrm>
          <a:prstGeom prst="flowChartAlternateProcess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Электронная идентификация пользователя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2483768" y="2060848"/>
            <a:ext cx="864096" cy="360363"/>
          </a:xfrm>
          <a:prstGeom prst="rightArrow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5796136" y="2060848"/>
            <a:ext cx="824359" cy="358775"/>
          </a:xfrm>
          <a:prstGeom prst="rightArrow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 rot="5400000">
            <a:off x="7308464" y="2996792"/>
            <a:ext cx="936105" cy="360362"/>
          </a:xfrm>
          <a:prstGeom prst="rightArrow">
            <a:avLst>
              <a:gd name="adj1" fmla="val 43806"/>
              <a:gd name="adj2" fmla="val 50000"/>
            </a:avLst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0" name="Right Arrow 19"/>
          <p:cNvSpPr/>
          <p:nvPr/>
        </p:nvSpPr>
        <p:spPr>
          <a:xfrm rot="10800000">
            <a:off x="5724128" y="3933056"/>
            <a:ext cx="864097" cy="358775"/>
          </a:xfrm>
          <a:prstGeom prst="rightArrow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1" name="Right Arrow 20"/>
          <p:cNvSpPr/>
          <p:nvPr/>
        </p:nvSpPr>
        <p:spPr>
          <a:xfrm rot="10800000">
            <a:off x="2483768" y="3933056"/>
            <a:ext cx="853505" cy="360362"/>
          </a:xfrm>
          <a:prstGeom prst="rightArrow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2" name="Right Arrow 21"/>
          <p:cNvSpPr/>
          <p:nvPr/>
        </p:nvSpPr>
        <p:spPr>
          <a:xfrm rot="5400000">
            <a:off x="755738" y="4868998"/>
            <a:ext cx="936101" cy="360363"/>
          </a:xfrm>
          <a:prstGeom prst="rightArrow">
            <a:avLst>
              <a:gd name="adj1" fmla="val 57340"/>
              <a:gd name="adj2" fmla="val 50000"/>
            </a:avLst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6" name="Right Arrow 25"/>
          <p:cNvSpPr/>
          <p:nvPr/>
        </p:nvSpPr>
        <p:spPr>
          <a:xfrm>
            <a:off x="5292080" y="5805264"/>
            <a:ext cx="320303" cy="358775"/>
          </a:xfrm>
          <a:prstGeom prst="rightArrow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>
              <a:solidFill>
                <a:srgbClr val="FFFFFF"/>
              </a:solidFill>
            </a:endParaRPr>
          </a:p>
        </p:txBody>
      </p:sp>
      <p:grpSp>
        <p:nvGrpSpPr>
          <p:cNvPr id="56" name="Группа 55"/>
          <p:cNvGrpSpPr/>
          <p:nvPr/>
        </p:nvGrpSpPr>
        <p:grpSpPr>
          <a:xfrm>
            <a:off x="4067944" y="2708920"/>
            <a:ext cx="1087536" cy="835918"/>
            <a:chOff x="3923928" y="2204864"/>
            <a:chExt cx="1087536" cy="835918"/>
          </a:xfrm>
        </p:grpSpPr>
        <p:pic>
          <p:nvPicPr>
            <p:cNvPr id="28" name="Picture 22" descr="ecard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69815">
              <a:off x="4173958" y="2221854"/>
              <a:ext cx="434076" cy="274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53907">
              <a:off x="4505829" y="2274497"/>
              <a:ext cx="505635" cy="328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7150" y="2710506"/>
              <a:ext cx="745680" cy="3270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42" descr="C:\Users\hleitold\AppData\Local\Microsoft\Windows\Temporary Internet Files\Content.IE5\IZX4RQOL\MCj04326290000[1]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928" y="2204864"/>
              <a:ext cx="673593" cy="678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" descr="C:\Users\hleitold\AppData\Local\Microsoft\Windows\Temporary Internet Files\Content.IE5\IZX4RQOL\MCj04315710000[1]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4886" y="2488122"/>
              <a:ext cx="545695" cy="552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5976" y="4581128"/>
            <a:ext cx="576064" cy="749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5" name="Группа 54"/>
          <p:cNvGrpSpPr/>
          <p:nvPr/>
        </p:nvGrpSpPr>
        <p:grpSpPr>
          <a:xfrm>
            <a:off x="7236296" y="4653136"/>
            <a:ext cx="1368152" cy="1008112"/>
            <a:chOff x="7164288" y="4437112"/>
            <a:chExt cx="1368152" cy="1008112"/>
          </a:xfrm>
        </p:grpSpPr>
        <p:pic>
          <p:nvPicPr>
            <p:cNvPr id="44" name="Picture 1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164288" y="4437112"/>
              <a:ext cx="792088" cy="9228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884368" y="4509120"/>
              <a:ext cx="648072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596336" y="5085184"/>
              <a:ext cx="372898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75656" y="4653136"/>
            <a:ext cx="792088" cy="72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868144" y="5445224"/>
            <a:ext cx="864096" cy="923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28384" y="2708920"/>
            <a:ext cx="792088" cy="922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3568" y="2708920"/>
            <a:ext cx="1228715" cy="845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2" name="Right Arrow 25"/>
          <p:cNvSpPr/>
          <p:nvPr/>
        </p:nvSpPr>
        <p:spPr>
          <a:xfrm>
            <a:off x="4067944" y="5805264"/>
            <a:ext cx="320303" cy="358775"/>
          </a:xfrm>
          <a:prstGeom prst="rightArrow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>
              <a:solidFill>
                <a:srgbClr val="FFFFFF"/>
              </a:solidFill>
            </a:endParaRPr>
          </a:p>
        </p:txBody>
      </p:sp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" name="Прямоугольник 58"/>
          <p:cNvSpPr/>
          <p:nvPr/>
        </p:nvSpPr>
        <p:spPr>
          <a:xfrm>
            <a:off x="4716016" y="332656"/>
            <a:ext cx="3324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Немного технологии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0" y="126876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eIDAS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Regulation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e-Transaction workflow</a:t>
            </a:r>
            <a:endParaRPr lang="en-GB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699792" y="5373216"/>
            <a:ext cx="1340544" cy="1304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2" name="Right Arrow 25"/>
          <p:cNvSpPr/>
          <p:nvPr/>
        </p:nvSpPr>
        <p:spPr>
          <a:xfrm>
            <a:off x="4716016" y="5805264"/>
            <a:ext cx="320303" cy="358775"/>
          </a:xfrm>
          <a:prstGeom prst="rightArrow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53" name="Right Arrow 25"/>
          <p:cNvSpPr/>
          <p:nvPr/>
        </p:nvSpPr>
        <p:spPr>
          <a:xfrm>
            <a:off x="2555776" y="5805264"/>
            <a:ext cx="320303" cy="358775"/>
          </a:xfrm>
          <a:prstGeom prst="rightArrow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>
              <a:solidFill>
                <a:srgbClr val="FFFFFF"/>
              </a:solidFill>
            </a:endParaRPr>
          </a:p>
        </p:txBody>
      </p:sp>
      <p:pic>
        <p:nvPicPr>
          <p:cNvPr id="63" name="Picture 1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851920" y="260648"/>
            <a:ext cx="57672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718" y="1916832"/>
            <a:ext cx="7362563" cy="4183587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Прямоугольник 39"/>
          <p:cNvSpPr/>
          <p:nvPr/>
        </p:nvSpPr>
        <p:spPr>
          <a:xfrm>
            <a:off x="251520" y="1337320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Европейский Союз: внедренные схемы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3945076" y="214795"/>
            <a:ext cx="4011764" cy="758942"/>
            <a:chOff x="3945076" y="214795"/>
            <a:chExt cx="4011764" cy="758942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4716016" y="332656"/>
              <a:ext cx="324082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Немного статистики</a:t>
              </a:r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5076" y="214795"/>
              <a:ext cx="770940" cy="75894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="" xmlns:p14="http://schemas.microsoft.com/office/powerpoint/2010/main" val="12432122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Группа 16"/>
          <p:cNvGrpSpPr/>
          <p:nvPr/>
        </p:nvGrpSpPr>
        <p:grpSpPr>
          <a:xfrm>
            <a:off x="1547664" y="1412776"/>
            <a:ext cx="6649939" cy="4446560"/>
            <a:chOff x="1907704" y="1331621"/>
            <a:chExt cx="6649939" cy="444656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4761" y="2671217"/>
              <a:ext cx="622073" cy="692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2" name="Picture 4" descr="Justice gavel vector | Price: 1 Credit (USD $1)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4915" y="1331621"/>
              <a:ext cx="1229516" cy="1295383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Прямоугольник 4"/>
            <p:cNvSpPr/>
            <p:nvPr/>
          </p:nvSpPr>
          <p:spPr>
            <a:xfrm>
              <a:off x="3331534" y="1835677"/>
              <a:ext cx="293105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Законодательство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331534" y="2840346"/>
              <a:ext cx="2654894" cy="523220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Стандартизация</a:t>
              </a:r>
              <a:endPara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1" name="Picture 4" descr="People and cooperation vector | Price: 1 Credit (USD $1)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704" y="4581128"/>
              <a:ext cx="1136186" cy="1197053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3331533" y="4905516"/>
              <a:ext cx="522611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Международное сотрудничество</a:t>
              </a:r>
              <a:endPara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2076923" y="3615259"/>
              <a:ext cx="6099571" cy="864096"/>
              <a:chOff x="3275856" y="188640"/>
              <a:chExt cx="6099571" cy="864096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4546797" y="434429"/>
                <a:ext cx="4828630" cy="523220"/>
              </a:xfrm>
              <a:prstGeom prst="rect">
                <a:avLst/>
              </a:prstGeom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28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Оценка </a:t>
                </a:r>
                <a:r>
                  <a:rPr lang="ru-RU" sz="2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соответствия и надзор</a:t>
                </a:r>
                <a:endParaRPr lang="ru-RU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pic>
            <p:nvPicPr>
              <p:cNvPr id="16" name="Picture 2" descr="Made in europe gold label vector | Price: 1 Credit (USD $1)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75856" y="188640"/>
                <a:ext cx="820159" cy="8640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8" name="Прямоугольник 17"/>
          <p:cNvSpPr/>
          <p:nvPr/>
        </p:nvSpPr>
        <p:spPr>
          <a:xfrm>
            <a:off x="3059832" y="404664"/>
            <a:ext cx="55446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чем следует говорить и какие проблемы решать</a:t>
            </a:r>
          </a:p>
        </p:txBody>
      </p:sp>
    </p:spTree>
    <p:extLst>
      <p:ext uri="{BB962C8B-B14F-4D97-AF65-F5344CB8AC3E}">
        <p14:creationId xmlns="" xmlns:p14="http://schemas.microsoft.com/office/powerpoint/2010/main" val="429044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Прямоугольник 39"/>
          <p:cNvSpPr/>
          <p:nvPr/>
        </p:nvSpPr>
        <p:spPr>
          <a:xfrm>
            <a:off x="251520" y="1337320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Европейский Союз: внедренные схемы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18456" y="2060848"/>
            <a:ext cx="73951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Проведено исследований (стран):		25</a:t>
            </a:r>
          </a:p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Внедренных схем </a:t>
            </a: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		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62</a:t>
            </a:r>
            <a:endParaRPr lang="ru-RU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UserName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-Password-based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	9         (15%)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OTP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via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-based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		5	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OTP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Lists-based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			6         (29%)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OTP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Token-based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		7	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PKI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Soft Certificate-based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		13	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PKI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Token-based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			2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PKI Smartcard-based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15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PKI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Mobile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card - based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	5</a:t>
            </a: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авая фигурная скобка 2"/>
          <p:cNvSpPr/>
          <p:nvPr/>
        </p:nvSpPr>
        <p:spPr>
          <a:xfrm>
            <a:off x="5939492" y="3501008"/>
            <a:ext cx="288032" cy="792088"/>
          </a:xfrm>
          <a:prstGeom prst="rightBrac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авая фигурная скобка 9"/>
          <p:cNvSpPr/>
          <p:nvPr/>
        </p:nvSpPr>
        <p:spPr>
          <a:xfrm>
            <a:off x="5965939" y="4581128"/>
            <a:ext cx="288032" cy="1103975"/>
          </a:xfrm>
          <a:prstGeom prst="rightBrac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994639" y="5085184"/>
            <a:ext cx="116899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(56%)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3945076" y="214795"/>
            <a:ext cx="4011764" cy="758942"/>
            <a:chOff x="3945076" y="214795"/>
            <a:chExt cx="4011764" cy="75894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716016" y="332656"/>
              <a:ext cx="324082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Немного статистики</a:t>
              </a:r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5076" y="214795"/>
              <a:ext cx="770940" cy="75894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="" xmlns:p14="http://schemas.microsoft.com/office/powerpoint/2010/main" val="5400629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475656" y="1196752"/>
            <a:ext cx="56166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PKI Smartcard-based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National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card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идеальное решение ?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97700018"/>
              </p:ext>
            </p:extLst>
          </p:nvPr>
        </p:nvGraphicFramePr>
        <p:xfrm>
          <a:off x="4644008" y="2276872"/>
          <a:ext cx="4320480" cy="4024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5"/>
                <a:gridCol w="1008112"/>
                <a:gridCol w="812129"/>
                <a:gridCol w="916064"/>
              </a:tblGrid>
              <a:tr h="5040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Национальная </a:t>
                      </a:r>
                      <a:r>
                        <a:rPr lang="en-US" sz="12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ID</a:t>
                      </a:r>
                      <a:r>
                        <a:rPr lang="ru-RU" sz="12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-карта</a:t>
                      </a:r>
                      <a:endParaRPr lang="en-US" sz="1200" b="1" u="none" strike="noStrike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  <a:p>
                      <a:pPr algn="ctr" fontAlgn="ctr"/>
                      <a:r>
                        <a:rPr lang="en-US" sz="1200" b="1" u="none" strike="noStrike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eID</a:t>
                      </a:r>
                      <a:r>
                        <a:rPr lang="en-US" sz="12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</a:t>
                      </a:r>
                      <a:r>
                        <a:rPr lang="ru-RU" sz="12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для </a:t>
                      </a:r>
                      <a:r>
                        <a:rPr lang="en-US" sz="12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e</a:t>
                      </a:r>
                      <a:r>
                        <a:rPr lang="ru-RU" sz="12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-</a:t>
                      </a:r>
                      <a:r>
                        <a:rPr lang="en-US" sz="12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Government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Внедрена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Пилотный проект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Планируется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ctr"/>
                </a:tc>
              </a:tr>
              <a:tr h="1331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Liechtenstein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+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331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Lithuania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+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331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Luxembourg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+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331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Malta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+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331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Moldova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+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331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Netherlands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5460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Norway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331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Poland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+</a:t>
                      </a:r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331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Portugal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+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331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Romania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331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Slovakia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r>
                        <a:rPr lang="ru-RU" sz="14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+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331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Slovenia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331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Spain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+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331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Sweden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+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331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Turkey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+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331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United Kingdom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25488151"/>
              </p:ext>
            </p:extLst>
          </p:nvPr>
        </p:nvGraphicFramePr>
        <p:xfrm>
          <a:off x="179512" y="2276872"/>
          <a:ext cx="4345147" cy="4024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366"/>
                <a:gridCol w="936104"/>
                <a:gridCol w="829573"/>
                <a:gridCol w="936104"/>
              </a:tblGrid>
              <a:tr h="5040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Национальная </a:t>
                      </a:r>
                      <a:r>
                        <a:rPr lang="en-US" sz="12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ID</a:t>
                      </a:r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-карта</a:t>
                      </a:r>
                      <a:r>
                        <a:rPr lang="ru-RU" sz="1200" b="1" u="none" strike="noStrike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</a:t>
                      </a:r>
                      <a:r>
                        <a:rPr lang="en-US" sz="12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</a:t>
                      </a:r>
                    </a:p>
                    <a:p>
                      <a:pPr algn="ctr" fontAlgn="ctr"/>
                      <a:r>
                        <a:rPr lang="en-US" sz="1200" b="1" u="none" strike="noStrike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eID</a:t>
                      </a:r>
                      <a:r>
                        <a:rPr lang="en-US" sz="12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</a:t>
                      </a:r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для </a:t>
                      </a:r>
                      <a:r>
                        <a:rPr lang="en-US" sz="12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e</a:t>
                      </a:r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-</a:t>
                      </a:r>
                      <a:r>
                        <a:rPr lang="en-US" sz="12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Government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Внедрена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Пилотный проект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Планируется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ctr"/>
                </a:tc>
              </a:tr>
              <a:tr h="1403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Austria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+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403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Belgium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+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403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Bulgaria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r>
                        <a:rPr lang="ru-RU" sz="14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+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403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Croatia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403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Cyprus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403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Czech Republic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+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403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Denmark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403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Estonia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+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403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Finland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+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403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France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+</a:t>
                      </a:r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403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Germany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+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403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Greece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403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Hungary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403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Ireland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403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Italy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+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  <a:tr h="1403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Latvia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+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656" marR="6656" marT="6656" marB="0" anchor="b"/>
                </a:tc>
              </a:tr>
            </a:tbl>
          </a:graphicData>
        </a:graphic>
      </p:graphicFrame>
      <p:grpSp>
        <p:nvGrpSpPr>
          <p:cNvPr id="12" name="Группа 11"/>
          <p:cNvGrpSpPr/>
          <p:nvPr/>
        </p:nvGrpSpPr>
        <p:grpSpPr>
          <a:xfrm>
            <a:off x="3945076" y="214795"/>
            <a:ext cx="4011764" cy="758942"/>
            <a:chOff x="3945076" y="214795"/>
            <a:chExt cx="4011764" cy="758942"/>
          </a:xfrm>
        </p:grpSpPr>
        <p:sp>
          <p:nvSpPr>
            <p:cNvPr id="59" name="Прямоугольник 58"/>
            <p:cNvSpPr/>
            <p:nvPr/>
          </p:nvSpPr>
          <p:spPr>
            <a:xfrm>
              <a:off x="4716016" y="332656"/>
              <a:ext cx="324082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Немного статистики</a:t>
              </a: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5076" y="214795"/>
              <a:ext cx="770940" cy="75894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076" name="Picture 4" descr="Security flaw discovered in German digital ID card software Moldova.or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980728"/>
            <a:ext cx="1543126" cy="10240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432945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475656" y="1052736"/>
            <a:ext cx="56166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PKI Smartcard-based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National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card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идеальное решение ?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Группа 11"/>
          <p:cNvGrpSpPr/>
          <p:nvPr/>
        </p:nvGrpSpPr>
        <p:grpSpPr>
          <a:xfrm>
            <a:off x="3945076" y="214795"/>
            <a:ext cx="4011764" cy="758942"/>
            <a:chOff x="3945076" y="214795"/>
            <a:chExt cx="4011764" cy="758942"/>
          </a:xfrm>
        </p:grpSpPr>
        <p:sp>
          <p:nvSpPr>
            <p:cNvPr id="59" name="Прямоугольник 58"/>
            <p:cNvSpPr/>
            <p:nvPr/>
          </p:nvSpPr>
          <p:spPr>
            <a:xfrm>
              <a:off x="4716016" y="332656"/>
              <a:ext cx="324082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Немного статистики</a:t>
              </a: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5076" y="214795"/>
              <a:ext cx="770940" cy="75894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076" name="Picture 4" descr="Security flaw discovered in German digital ID card software Moldova.or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908720"/>
            <a:ext cx="1543126" cy="10240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acuity-mi.com/images/GNeIDCountr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916832"/>
            <a:ext cx="3905250" cy="2286001"/>
          </a:xfrm>
          <a:prstGeom prst="rect">
            <a:avLst/>
          </a:prstGeom>
          <a:noFill/>
        </p:spPr>
      </p:pic>
      <p:pic>
        <p:nvPicPr>
          <p:cNvPr id="1028" name="Picture 4" descr="http://www.acuity-mi.com/images/GNeIDVolum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984" y="1916832"/>
            <a:ext cx="3905250" cy="2286001"/>
          </a:xfrm>
          <a:prstGeom prst="rect">
            <a:avLst/>
          </a:prstGeom>
          <a:noFill/>
        </p:spPr>
      </p:pic>
      <p:pic>
        <p:nvPicPr>
          <p:cNvPr id="1030" name="Picture 6" descr="http://www.acuity-mi.com/images/GNeIDRevenu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4191000"/>
            <a:ext cx="3672408" cy="266700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4139952" y="4303455"/>
            <a:ext cx="50040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Today, there are twice as many National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issuing countries as those issuing traditional National IDs. By 2018, the number of National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issuing countries will exceed those issuing traditional National IDs by a ratio of more than 5 to 1. This rapid acceleration in the deployment of National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eIDs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means that </a:t>
            </a:r>
            <a:r>
              <a:rPr lang="en-US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the end of 2018, 84% of all National IDs issued will be </a:t>
            </a:r>
            <a:r>
              <a:rPr lang="en-US" sz="1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eIDs</a:t>
            </a:r>
            <a:r>
              <a:rPr lang="en-US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that there will be nearly 3.5 billion National </a:t>
            </a:r>
            <a:r>
              <a:rPr lang="en-US" sz="1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eIDs</a:t>
            </a:r>
            <a:r>
              <a:rPr lang="en-US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circulation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http://www.acuity-mi.com</a:t>
            </a:r>
            <a:endParaRPr lang="uk-UA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32945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3479202" y="0"/>
            <a:ext cx="4167873" cy="1196754"/>
            <a:chOff x="3263178" y="-1"/>
            <a:chExt cx="4167873" cy="1295385"/>
          </a:xfrm>
        </p:grpSpPr>
        <p:pic>
          <p:nvPicPr>
            <p:cNvPr id="7" name="Picture 4" descr="Justice gavel vector | Price: 1 Credit (USD $1)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3178" y="-1"/>
              <a:ext cx="1164806" cy="129538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4499992" y="360071"/>
              <a:ext cx="293105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Законодательство</a:t>
              </a:r>
            </a:p>
          </p:txBody>
        </p:sp>
      </p:grp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611560" y="1988840"/>
          <a:ext cx="8040216" cy="402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60640"/>
                <a:gridCol w="2279576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Об электронной цифровой подписи </a:t>
                      </a:r>
                      <a:r>
                        <a:rPr lang="en-US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(Закон Украины от 22.05.2003 №852-IV)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Требует пересмотра</a:t>
                      </a:r>
                      <a:endParaRPr lang="ru-RU" sz="18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Порядок аккредитации центра сертификации ключей</a:t>
                      </a:r>
                      <a:r>
                        <a:rPr lang="en-US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(постановление Кабинета Министров Украины от </a:t>
                      </a:r>
                      <a:r>
                        <a:rPr lang="en-US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3.07.2004 №903)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Требует пересмотра</a:t>
                      </a:r>
                      <a:endParaRPr lang="ru-RU" sz="18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Положение о центральном удостоверяющем органе (постановление Кабинета Министров Украины от 28.10.2004 №1451)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Требует пересмотра</a:t>
                      </a:r>
                      <a:endParaRPr lang="ru-RU" sz="18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Правила усиленной сертификации 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(приказ ДСТСЗИ СБУ от 13.01.2005 №3)</a:t>
                      </a:r>
                      <a:endParaRPr lang="en-US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Требует пересмотра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Нормативные</a:t>
                      </a:r>
                      <a:r>
                        <a:rPr lang="ru-RU" sz="180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документы в сфере 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технической защиты информации (НД ТЗИ)</a:t>
                      </a:r>
                      <a:endParaRPr lang="ru-RU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Требуют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пересмотра</a:t>
                      </a:r>
                    </a:p>
                    <a:p>
                      <a:pPr algn="ctr"/>
                      <a:endParaRPr lang="ru-RU" sz="18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0" y="134076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Базовые НПА Украины сферы ЭЦП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e-ID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Сейчас</a:t>
            </a:r>
          </a:p>
        </p:txBody>
      </p:sp>
    </p:spTree>
    <p:extLst>
      <p:ext uri="{BB962C8B-B14F-4D97-AF65-F5344CB8AC3E}">
        <p14:creationId xmlns="" xmlns:p14="http://schemas.microsoft.com/office/powerpoint/2010/main" val="71873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8"/>
          <p:cNvGrpSpPr/>
          <p:nvPr/>
        </p:nvGrpSpPr>
        <p:grpSpPr>
          <a:xfrm>
            <a:off x="3479202" y="0"/>
            <a:ext cx="4167873" cy="1196754"/>
            <a:chOff x="3263178" y="-1"/>
            <a:chExt cx="4167873" cy="1295385"/>
          </a:xfrm>
        </p:grpSpPr>
        <p:pic>
          <p:nvPicPr>
            <p:cNvPr id="7" name="Picture 4" descr="Justice gavel vector | Price: 1 Credit (USD $1)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3178" y="-1"/>
              <a:ext cx="1164806" cy="129538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4499992" y="360071"/>
              <a:ext cx="293105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Законодательство</a:t>
              </a:r>
            </a:p>
          </p:txBody>
        </p:sp>
      </p:grp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51520" y="2060848"/>
          <a:ext cx="8640960" cy="429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2568"/>
                <a:gridCol w="3528392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Об электронной цифровой подписи </a:t>
                      </a:r>
                      <a:r>
                        <a:rPr lang="en-US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(Закон Украины от 22.05.2003 №852-IV)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noProof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r>
                        <a:rPr lang="ru-RU" sz="1800" baseline="0" noProof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 электронных доверительных услугах (Закон Украины)</a:t>
                      </a:r>
                      <a:endParaRPr lang="ru-RU" sz="1800" noProof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Порядок аккредитации центра сертификации ключей</a:t>
                      </a:r>
                      <a:r>
                        <a:rPr lang="en-US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(постановление Кабинета Министров Украины от </a:t>
                      </a:r>
                      <a:r>
                        <a:rPr lang="en-US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3.07.2004 №903)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noProof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r>
                        <a:rPr lang="ru-RU" sz="1800" baseline="0" noProof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 электронных доверительных услугах (Закон Украины) + стандарт</a:t>
                      </a:r>
                      <a:endParaRPr lang="ru-RU" sz="1800" noProof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Положение о центральном удостоверяющем органе (постановление Кабинета Министров Украины от 28.10.2004 №1451)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noProof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r>
                        <a:rPr lang="ru-RU" sz="1800" baseline="0" noProof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 электронных доверительных услугах (Закон Украины) + Регламент + стандарт</a:t>
                      </a:r>
                      <a:endParaRPr lang="ru-RU" sz="1800" noProof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Правила усиленной сертификации (приказ ДСТСЗИ СБУ от 13.01.2005 №3)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Стандарт</a:t>
                      </a:r>
                      <a:endParaRPr lang="ru-RU" sz="18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Нормативные</a:t>
                      </a:r>
                      <a:r>
                        <a:rPr lang="ru-RU" sz="180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документы в сфере 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технической защиты информации (НД ТЗИ)</a:t>
                      </a:r>
                      <a:endParaRPr lang="ru-RU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 демографическом</a:t>
                      </a:r>
                      <a:r>
                        <a:rPr lang="ru-RU" sz="1800" baseline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реестре и документах, подтверждающих личность 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(Закон</a:t>
                      </a:r>
                      <a:r>
                        <a:rPr lang="ru-RU" sz="1800" baseline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Украины) +</a:t>
                      </a:r>
                      <a:endParaRPr lang="ru-RU" sz="1800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Стандарты е-</a:t>
                      </a:r>
                      <a:r>
                        <a:rPr lang="en-US" sz="18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ID</a:t>
                      </a:r>
                      <a:endParaRPr lang="ru-RU" sz="1800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0" y="134076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Базовые НПА Украины сферы ЭЦП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e-ID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2015-2016</a:t>
            </a:r>
          </a:p>
        </p:txBody>
      </p:sp>
    </p:spTree>
    <p:extLst>
      <p:ext uri="{BB962C8B-B14F-4D97-AF65-F5344CB8AC3E}">
        <p14:creationId xmlns="" xmlns:p14="http://schemas.microsoft.com/office/powerpoint/2010/main" val="71873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8"/>
          <p:cNvGrpSpPr/>
          <p:nvPr/>
        </p:nvGrpSpPr>
        <p:grpSpPr>
          <a:xfrm>
            <a:off x="3851920" y="188640"/>
            <a:ext cx="3735014" cy="692349"/>
            <a:chOff x="1804721" y="2752372"/>
            <a:chExt cx="3735014" cy="692349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4721" y="2752372"/>
              <a:ext cx="622073" cy="692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2884841" y="2896388"/>
              <a:ext cx="2654894" cy="523220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Стандартизация</a:t>
              </a:r>
              <a:endPara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0" y="126876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Гармонизация европейских стандартов в Украине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7544" y="2276872"/>
            <a:ext cx="849694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Действующие международные стандарты (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ISO)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			19 500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Действующие европейские стандарты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(CEN/ETSI)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			19 000</a:t>
            </a:r>
            <a:endParaRPr lang="en-US" sz="2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гармонизации стандартов как условие членства в ЕС:	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80%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ru-RU" sz="2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Гармонизированные международные стандарты (</a:t>
            </a:r>
            <a:r>
              <a:rPr lang="uk-UA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ДСТУ-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ISO)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	5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000 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Гармонизированные европейские стандарты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ДСТУ-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CEN/ETSI)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	1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800</a:t>
            </a:r>
          </a:p>
          <a:p>
            <a:endParaRPr lang="ru-RU" sz="2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Гармонизированные на языке оригинала (</a:t>
            </a:r>
            <a:r>
              <a:rPr lang="uk-UA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ДСТУ-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ISO)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En/En+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600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Гармонизированные на языке оригинала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ДСТУ-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CEN/ETSI) En/En+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	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</a:t>
            </a:r>
          </a:p>
          <a:p>
            <a:endParaRPr lang="ru-RU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Гармонизированные стандарты сферы ЭЦП (ДСТУ</a:t>
            </a: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-ISO/CEN/ETSI):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42</a:t>
            </a:r>
          </a:p>
          <a:p>
            <a:endParaRPr lang="ru-RU" sz="2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417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3851920" y="188640"/>
            <a:ext cx="3735014" cy="692349"/>
            <a:chOff x="1804721" y="2752372"/>
            <a:chExt cx="3735014" cy="692349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4721" y="2752372"/>
              <a:ext cx="622073" cy="692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2884841" y="2896388"/>
              <a:ext cx="2654894" cy="523220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Стандартизация</a:t>
              </a:r>
              <a:endPara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1" name="Рисунок 10" descr="CEN-CENELEC-ETSI - European Standards Organizations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212976"/>
            <a:ext cx="2159769" cy="66672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2771800" y="980728"/>
            <a:ext cx="6372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Европейские стандарты сферы ЭЦП : Сейчас</a:t>
            </a: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1772816"/>
            <a:ext cx="4968552" cy="4747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="" xmlns:p14="http://schemas.microsoft.com/office/powerpoint/2010/main" val="39730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8"/>
          <p:cNvGrpSpPr/>
          <p:nvPr/>
        </p:nvGrpSpPr>
        <p:grpSpPr>
          <a:xfrm>
            <a:off x="3851920" y="188640"/>
            <a:ext cx="3735014" cy="692349"/>
            <a:chOff x="1804721" y="2752372"/>
            <a:chExt cx="3735014" cy="692349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4721" y="2752372"/>
              <a:ext cx="622073" cy="692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2884841" y="2896388"/>
              <a:ext cx="2654894" cy="523220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Стандартизация</a:t>
              </a:r>
              <a:endPara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1" name="Рисунок 10" descr="CEN-CENELEC-ETSI - European Standards Organizations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212976"/>
            <a:ext cx="2159769" cy="66672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691680" y="908720"/>
            <a:ext cx="74523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Европейские стандарты доверительных услуг: 2015</a:t>
            </a:r>
          </a:p>
        </p:txBody>
      </p:sp>
      <p:sp>
        <p:nvSpPr>
          <p:cNvPr id="13" name="Прямоугольник 13"/>
          <p:cNvSpPr>
            <a:spLocks noChangeArrowheads="1"/>
          </p:cNvSpPr>
          <p:nvPr/>
        </p:nvSpPr>
        <p:spPr bwMode="auto">
          <a:xfrm>
            <a:off x="179512" y="2132856"/>
            <a:ext cx="23042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M460</a:t>
            </a:r>
          </a:p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EC </a:t>
            </a: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mandate</a:t>
            </a: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CEN/CENELEC &amp; ETSI </a:t>
            </a: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rationalise</a:t>
            </a: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eSignature</a:t>
            </a:r>
            <a:endParaRPr lang="ru-RU" sz="1200" b="1" dirty="0">
              <a:solidFill>
                <a:srgbClr val="1737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Standardisation</a:t>
            </a: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</a:t>
            </a: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</a:t>
            </a:r>
            <a:endParaRPr lang="ru-RU" sz="1200" b="1" dirty="0">
              <a:solidFill>
                <a:srgbClr val="1737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4149080"/>
            <a:ext cx="2376264" cy="21602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1628800"/>
            <a:ext cx="4895850" cy="454660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  <p:sp>
        <p:nvSpPr>
          <p:cNvPr id="16" name="Скругленная прямоугольная выноска 15"/>
          <p:cNvSpPr/>
          <p:nvPr/>
        </p:nvSpPr>
        <p:spPr bwMode="auto">
          <a:xfrm>
            <a:off x="899593" y="4869160"/>
            <a:ext cx="2232496" cy="1290365"/>
          </a:xfrm>
          <a:prstGeom prst="wedgeRoundRectCallout">
            <a:avLst>
              <a:gd name="adj1" fmla="val 92807"/>
              <a:gd name="adj2" fmla="val 33188"/>
              <a:gd name="adj3" fmla="val 16667"/>
            </a:avLst>
          </a:prstGeom>
          <a:noFill/>
          <a:ln w="1905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600" y="4941168"/>
            <a:ext cx="1998662" cy="1154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973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8"/>
          <p:cNvGrpSpPr/>
          <p:nvPr/>
        </p:nvGrpSpPr>
        <p:grpSpPr>
          <a:xfrm>
            <a:off x="3851920" y="188640"/>
            <a:ext cx="3735014" cy="692349"/>
            <a:chOff x="1804721" y="2752372"/>
            <a:chExt cx="3735014" cy="692349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4721" y="2752372"/>
              <a:ext cx="622073" cy="692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2884841" y="2896388"/>
              <a:ext cx="2654894" cy="523220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Стандартизация</a:t>
              </a:r>
              <a:endPara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1" name="Рисунок 10" descr="CEN-CENELEC-ETSI - European Standards Organizations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212976"/>
            <a:ext cx="2159769" cy="66672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  <p:sp>
        <p:nvSpPr>
          <p:cNvPr id="13" name="Прямоугольник 13"/>
          <p:cNvSpPr>
            <a:spLocks noChangeArrowheads="1"/>
          </p:cNvSpPr>
          <p:nvPr/>
        </p:nvSpPr>
        <p:spPr bwMode="auto">
          <a:xfrm>
            <a:off x="179512" y="2132856"/>
            <a:ext cx="23042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M460</a:t>
            </a:r>
          </a:p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EC </a:t>
            </a: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mandate</a:t>
            </a: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CEN/CENELEC &amp; ETSI </a:t>
            </a: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rationalise</a:t>
            </a: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eSignature</a:t>
            </a:r>
            <a:endParaRPr lang="ru-RU" sz="1200" b="1" dirty="0">
              <a:solidFill>
                <a:srgbClr val="1737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Standardisation</a:t>
            </a: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</a:t>
            </a: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</a:t>
            </a:r>
            <a:endParaRPr lang="ru-RU" sz="1200" b="1" dirty="0">
              <a:solidFill>
                <a:srgbClr val="1737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4149080"/>
            <a:ext cx="2376264" cy="21602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1541014"/>
            <a:ext cx="5328592" cy="496389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1691680" y="908720"/>
            <a:ext cx="74523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Европейские стандарты доверительных услуг: 2015</a:t>
            </a:r>
          </a:p>
        </p:txBody>
      </p:sp>
    </p:spTree>
    <p:extLst>
      <p:ext uri="{BB962C8B-B14F-4D97-AF65-F5344CB8AC3E}">
        <p14:creationId xmlns="" xmlns:p14="http://schemas.microsoft.com/office/powerpoint/2010/main" val="3973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8"/>
          <p:cNvGrpSpPr/>
          <p:nvPr/>
        </p:nvGrpSpPr>
        <p:grpSpPr>
          <a:xfrm>
            <a:off x="3851920" y="188640"/>
            <a:ext cx="3735014" cy="692349"/>
            <a:chOff x="1804721" y="2752372"/>
            <a:chExt cx="3735014" cy="692349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4721" y="2752372"/>
              <a:ext cx="622073" cy="692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2884841" y="2896388"/>
              <a:ext cx="2654894" cy="523220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Стандартизация</a:t>
              </a:r>
              <a:endPara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1" name="Рисунок 10" descr="CEN-CENELEC-ETSI - European Standards Organizations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212976"/>
            <a:ext cx="2159769" cy="66672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  <p:sp>
        <p:nvSpPr>
          <p:cNvPr id="13" name="Прямоугольник 13"/>
          <p:cNvSpPr>
            <a:spLocks noChangeArrowheads="1"/>
          </p:cNvSpPr>
          <p:nvPr/>
        </p:nvSpPr>
        <p:spPr bwMode="auto">
          <a:xfrm>
            <a:off x="179512" y="2132856"/>
            <a:ext cx="23042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M460</a:t>
            </a:r>
          </a:p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EC </a:t>
            </a: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mandate</a:t>
            </a: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CEN/CENELEC &amp; ETSI </a:t>
            </a: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rationalise</a:t>
            </a: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eSignature</a:t>
            </a:r>
            <a:endParaRPr lang="ru-RU" sz="1200" b="1" dirty="0">
              <a:solidFill>
                <a:srgbClr val="1737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Standardisation</a:t>
            </a: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</a:t>
            </a:r>
            <a:r>
              <a:rPr lang="ru-RU" sz="1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 err="1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</a:t>
            </a:r>
            <a:endParaRPr lang="ru-RU" sz="1200" b="1" dirty="0">
              <a:solidFill>
                <a:srgbClr val="1737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4149080"/>
            <a:ext cx="2376264" cy="21602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aphicFrame>
        <p:nvGraphicFramePr>
          <p:cNvPr id="20" name="Диаграмма 19"/>
          <p:cNvGraphicFramePr/>
          <p:nvPr/>
        </p:nvGraphicFramePr>
        <p:xfrm>
          <a:off x="2663280" y="3645024"/>
          <a:ext cx="6661248" cy="3563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1" name="Диаграмма 20"/>
          <p:cNvGraphicFramePr/>
          <p:nvPr/>
        </p:nvGraphicFramePr>
        <p:xfrm>
          <a:off x="2075363" y="1268760"/>
          <a:ext cx="7068637" cy="2790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1691680" y="908720"/>
            <a:ext cx="74523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Европейские стандарты доверительных услуг: 2015</a:t>
            </a:r>
          </a:p>
        </p:txBody>
      </p:sp>
    </p:spTree>
    <p:extLst>
      <p:ext uri="{BB962C8B-B14F-4D97-AF65-F5344CB8AC3E}">
        <p14:creationId xmlns="" xmlns:p14="http://schemas.microsoft.com/office/powerpoint/2010/main" val="3973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4716016" y="332656"/>
            <a:ext cx="2462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Новации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eIDAS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95536" y="2132856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 smtClean="0"/>
          </a:p>
          <a:p>
            <a:endParaRPr lang="uk-UA" dirty="0" smtClean="0"/>
          </a:p>
        </p:txBody>
      </p:sp>
      <p:graphicFrame>
        <p:nvGraphicFramePr>
          <p:cNvPr id="44" name="Таблица 43"/>
          <p:cNvGraphicFramePr>
            <a:graphicFrameLocks noGrp="1"/>
          </p:cNvGraphicFramePr>
          <p:nvPr/>
        </p:nvGraphicFramePr>
        <p:xfrm>
          <a:off x="179512" y="1844824"/>
          <a:ext cx="8784976" cy="429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92488"/>
                <a:gridCol w="4392488"/>
              </a:tblGrid>
              <a:tr h="1584176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DIRECTIVE 1999/93/EC </a:t>
                      </a:r>
                      <a:endParaRPr lang="ru-RU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OF THE EUROPEAN PARLIAMENT AND OF THE COUNCIL </a:t>
                      </a:r>
                      <a:endParaRPr lang="ru-RU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of 13 December 1999 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on a Community framework for electronic signatures</a:t>
                      </a:r>
                    </a:p>
                    <a:p>
                      <a:endParaRPr lang="uk-UA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ЗАКОН УКРАИНЫ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«ОБ ЭЛЕКТРОННОЙ ЦИФРОВОЙ ПОДИСИ»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от 22.05.2003 №852-IV</a:t>
                      </a:r>
                      <a:endParaRPr lang="uk-UA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2232248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REGULATION (EU) No 910/2014 </a:t>
                      </a:r>
                      <a:endParaRPr lang="ru-RU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OF THE EUROPEAN PARLIAMENT AND OF THE COUNCIL </a:t>
                      </a:r>
                      <a:endParaRPr lang="ru-RU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of 23 July 2014 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on electronic identification and trust services for electronic transactions in the internal market and repealing Directive 1999/93/EC </a:t>
                      </a:r>
                      <a:endParaRPr lang="ru-RU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800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eIDAS</a:t>
                      </a:r>
                      <a:r>
                        <a:rPr lang="en-US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Regulation)</a:t>
                      </a:r>
                      <a:endParaRPr lang="uk-UA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ПРОЕКТ ЗАКОНА УКРАИНЫ «ОБ ИЗМЕНЕНИЯХ В ЗАКОН УКРАИНЫ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«ОБ ЭЛЕКТРОННОЙ ЦИФРОВОЙ ПОДИСИ»</a:t>
                      </a:r>
                    </a:p>
                    <a:p>
                      <a:endParaRPr lang="uk-UA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uk-UA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2" name="Picture 2" descr="Eu flag vector | Price: 1 Credit (USD $1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196752"/>
            <a:ext cx="720080" cy="720080"/>
          </a:xfrm>
          <a:prstGeom prst="rect">
            <a:avLst/>
          </a:prstGeom>
          <a:noFill/>
        </p:spPr>
      </p:pic>
      <p:pic>
        <p:nvPicPr>
          <p:cNvPr id="5126" name="Picture 6" descr="Ukraine flag vector | Price: 1 Credit (USD $1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1196752"/>
            <a:ext cx="720080" cy="792088"/>
          </a:xfrm>
          <a:prstGeom prst="rect">
            <a:avLst/>
          </a:prstGeom>
          <a:noFill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188640"/>
            <a:ext cx="909638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29044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420888"/>
            <a:ext cx="6300157" cy="411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3275856" y="188640"/>
            <a:ext cx="5692726" cy="864096"/>
            <a:chOff x="3275856" y="188640"/>
            <a:chExt cx="5692726" cy="864096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4139952" y="332656"/>
              <a:ext cx="4828630" cy="523220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Оценка </a:t>
              </a:r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соответствия и надзор</a:t>
              </a:r>
              <a:endPara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5" name="Picture 2" descr="Made in europe gold label vector | Price: 1 Credit (USD $1)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5856" y="188640"/>
              <a:ext cx="820159" cy="86409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Прямоугольник 15"/>
          <p:cNvSpPr/>
          <p:nvPr/>
        </p:nvSpPr>
        <p:spPr>
          <a:xfrm>
            <a:off x="3203848" y="1268760"/>
            <a:ext cx="59401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i-FI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ETSI EN 319 403: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Trust Service Provider Conformity Assessment - Requirements for conformity assessment bodies assessing Trust Service Providers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1412776"/>
            <a:ext cx="1656184" cy="73872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89365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Прямоугольник с одним скругленным углом 74"/>
          <p:cNvSpPr/>
          <p:nvPr/>
        </p:nvSpPr>
        <p:spPr>
          <a:xfrm flipH="1">
            <a:off x="1691680" y="1988840"/>
            <a:ext cx="6120680" cy="4464496"/>
          </a:xfrm>
          <a:prstGeom prst="round1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183" y="0"/>
            <a:ext cx="2988570" cy="1629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Блок-схема: процесс 6"/>
          <p:cNvSpPr/>
          <p:nvPr/>
        </p:nvSpPr>
        <p:spPr>
          <a:xfrm>
            <a:off x="2627784" y="2492896"/>
            <a:ext cx="1800200" cy="766132"/>
          </a:xfrm>
          <a:prstGeom prst="flowChartProcess">
            <a:avLst/>
          </a:prstGeom>
          <a:ln w="63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Орган нотификации статуса доверительных услуг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4788024" y="2564904"/>
            <a:ext cx="1944216" cy="766132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Национальный орган аккредитации</a:t>
            </a:r>
          </a:p>
        </p:txBody>
      </p:sp>
      <p:grpSp>
        <p:nvGrpSpPr>
          <p:cNvPr id="60" name="Группа 59"/>
          <p:cNvGrpSpPr/>
          <p:nvPr/>
        </p:nvGrpSpPr>
        <p:grpSpPr>
          <a:xfrm>
            <a:off x="4788024" y="3861048"/>
            <a:ext cx="2736304" cy="838140"/>
            <a:chOff x="4788024" y="3861048"/>
            <a:chExt cx="2736304" cy="838140"/>
          </a:xfrm>
        </p:grpSpPr>
        <p:sp>
          <p:nvSpPr>
            <p:cNvPr id="10" name="Блок-схема: процесс 9"/>
            <p:cNvSpPr/>
            <p:nvPr/>
          </p:nvSpPr>
          <p:spPr>
            <a:xfrm>
              <a:off x="4788024" y="3933056"/>
              <a:ext cx="1800200" cy="766132"/>
            </a:xfrm>
            <a:prstGeom prst="flowChartProcess">
              <a:avLst/>
            </a:prstGeom>
            <a:solidFill>
              <a:srgbClr val="FFFF66"/>
            </a:solidFill>
            <a:ln w="6350"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>
                  <a:solidFill>
                    <a:schemeClr val="tx1"/>
                  </a:solidFill>
                </a:rPr>
                <a:t>Органы оценки соответствия </a:t>
              </a:r>
              <a:endParaRPr lang="ru-RU" sz="1400" dirty="0">
                <a:solidFill>
                  <a:schemeClr val="tx1"/>
                </a:solidFill>
              </a:endParaRPr>
            </a:p>
          </p:txBody>
        </p:sp>
        <p:sp>
          <p:nvSpPr>
            <p:cNvPr id="128" name="Блок-схема: процесс 127"/>
            <p:cNvSpPr/>
            <p:nvPr/>
          </p:nvSpPr>
          <p:spPr>
            <a:xfrm>
              <a:off x="4860032" y="3861048"/>
              <a:ext cx="1800200" cy="766132"/>
            </a:xfrm>
            <a:prstGeom prst="flowChartProcess">
              <a:avLst/>
            </a:prstGeom>
            <a:solidFill>
              <a:srgbClr val="FFFF66"/>
            </a:solidFill>
            <a:ln w="6350"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>
                  <a:solidFill>
                    <a:schemeClr val="tx1"/>
                  </a:solidFill>
                </a:rPr>
                <a:t>Органы оценки соответствия </a:t>
              </a:r>
              <a:endParaRPr lang="ru-RU" sz="1400" dirty="0">
                <a:solidFill>
                  <a:schemeClr val="tx1"/>
                </a:solidFill>
              </a:endParaRPr>
            </a:p>
          </p:txBody>
        </p:sp>
        <p:sp>
          <p:nvSpPr>
            <p:cNvPr id="12" name="Блок-схема: процесс 11"/>
            <p:cNvSpPr/>
            <p:nvPr/>
          </p:nvSpPr>
          <p:spPr>
            <a:xfrm>
              <a:off x="6372200" y="4293096"/>
              <a:ext cx="1008112" cy="288032"/>
            </a:xfrm>
            <a:prstGeom prst="flowChartProcess">
              <a:avLst/>
            </a:prstGeom>
            <a:solidFill>
              <a:srgbClr val="FFFFCC"/>
            </a:solidFill>
            <a:ln w="6350"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</a:rPr>
                <a:t>Аудиторы</a:t>
              </a:r>
              <a:endParaRPr lang="ru-RU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25" name="Блок-схема: процесс 124"/>
            <p:cNvSpPr/>
            <p:nvPr/>
          </p:nvSpPr>
          <p:spPr>
            <a:xfrm>
              <a:off x="6516216" y="4221088"/>
              <a:ext cx="1008112" cy="288032"/>
            </a:xfrm>
            <a:prstGeom prst="flowChartProcess">
              <a:avLst/>
            </a:prstGeom>
            <a:solidFill>
              <a:srgbClr val="FFFFCC"/>
            </a:solidFill>
            <a:ln w="6350"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</a:rPr>
                <a:t>Аудиторы</a:t>
              </a:r>
              <a:endParaRPr lang="ru-RU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13" name="Блок-схема: карточка 12"/>
          <p:cNvSpPr/>
          <p:nvPr/>
        </p:nvSpPr>
        <p:spPr>
          <a:xfrm>
            <a:off x="2915816" y="1484784"/>
            <a:ext cx="1224136" cy="612905"/>
          </a:xfrm>
          <a:prstGeom prst="flowChartPunchedCard">
            <a:avLst/>
          </a:prstGeom>
          <a:solidFill>
            <a:schemeClr val="tx2">
              <a:lumMod val="20000"/>
              <a:lumOff val="80000"/>
            </a:schemeClr>
          </a:solidFill>
          <a:ln w="63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Список доверия</a:t>
            </a:r>
          </a:p>
          <a:p>
            <a:pPr algn="ctr"/>
            <a:endParaRPr lang="ru-RU" sz="1400" dirty="0"/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4932040" y="5517232"/>
            <a:ext cx="1620180" cy="817207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 w="6350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Провайдер доверительных услуг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3275856" y="188640"/>
            <a:ext cx="5692726" cy="864096"/>
            <a:chOff x="3275856" y="188640"/>
            <a:chExt cx="5692726" cy="864096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4139952" y="332656"/>
              <a:ext cx="4828630" cy="523220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Оценка </a:t>
              </a:r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соответствия и надзор</a:t>
              </a:r>
              <a:endPara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2" name="Picture 2" descr="Made in europe gold label vector | Price: 1 Credit (USD $1)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5856" y="188640"/>
              <a:ext cx="820159" cy="86409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24" name="Прямая со стрелкой 23"/>
          <p:cNvCxnSpPr>
            <a:stCxn id="7" idx="0"/>
            <a:endCxn id="13" idx="2"/>
          </p:cNvCxnSpPr>
          <p:nvPr/>
        </p:nvCxnSpPr>
        <p:spPr>
          <a:xfrm flipV="1">
            <a:off x="3527884" y="2097689"/>
            <a:ext cx="0" cy="395207"/>
          </a:xfrm>
          <a:prstGeom prst="straightConnector1">
            <a:avLst/>
          </a:prstGeom>
          <a:ln w="15875">
            <a:solidFill>
              <a:schemeClr val="tx2">
                <a:lumMod val="75000"/>
              </a:schemeClr>
            </a:solidFill>
            <a:headEnd type="none" w="lg" len="med"/>
            <a:tailEnd type="stealth" w="lg" len="med"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128" idx="1"/>
            <a:endCxn id="7" idx="3"/>
          </p:cNvCxnSpPr>
          <p:nvPr/>
        </p:nvCxnSpPr>
        <p:spPr>
          <a:xfrm flipH="1" flipV="1">
            <a:off x="4427984" y="2875962"/>
            <a:ext cx="432048" cy="1368152"/>
          </a:xfrm>
          <a:prstGeom prst="straightConnector1">
            <a:avLst/>
          </a:prstGeom>
          <a:ln w="15875">
            <a:solidFill>
              <a:schemeClr val="tx2">
                <a:lumMod val="75000"/>
              </a:schemeClr>
            </a:solidFill>
            <a:headEnd type="none" w="lg" len="med"/>
            <a:tailEnd type="stealth" w="lg" len="med"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 flipV="1">
            <a:off x="5220072" y="4653136"/>
            <a:ext cx="360040" cy="864096"/>
          </a:xfrm>
          <a:prstGeom prst="straightConnector1">
            <a:avLst/>
          </a:prstGeom>
          <a:ln w="15875">
            <a:solidFill>
              <a:schemeClr val="tx2">
                <a:lumMod val="75000"/>
              </a:schemeClr>
            </a:solidFill>
            <a:headEnd type="none" w="lg" len="med"/>
            <a:tailEnd type="stealth" w="lg" len="med"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8" idx="2"/>
            <a:endCxn id="128" idx="0"/>
          </p:cNvCxnSpPr>
          <p:nvPr/>
        </p:nvCxnSpPr>
        <p:spPr>
          <a:xfrm>
            <a:off x="5760132" y="3331036"/>
            <a:ext cx="0" cy="530012"/>
          </a:xfrm>
          <a:prstGeom prst="straightConnector1">
            <a:avLst/>
          </a:prstGeom>
          <a:ln w="15875">
            <a:solidFill>
              <a:schemeClr val="tx2">
                <a:lumMod val="75000"/>
              </a:schemeClr>
            </a:solidFill>
            <a:headEnd type="none" w="lg" len="med"/>
            <a:tailEnd type="stealth" w="lg" len="med"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 39"/>
          <p:cNvCxnSpPr>
            <a:stCxn id="14" idx="1"/>
            <a:endCxn id="7" idx="2"/>
          </p:cNvCxnSpPr>
          <p:nvPr/>
        </p:nvCxnSpPr>
        <p:spPr>
          <a:xfrm rot="10800000">
            <a:off x="3527884" y="3259028"/>
            <a:ext cx="1404156" cy="2666808"/>
          </a:xfrm>
          <a:prstGeom prst="curvedConnector2">
            <a:avLst/>
          </a:prstGeom>
          <a:ln w="15875">
            <a:solidFill>
              <a:schemeClr val="tx2">
                <a:lumMod val="75000"/>
              </a:schemeClr>
            </a:solidFill>
            <a:prstDash val="dash"/>
            <a:headEnd type="none" w="lg" len="med"/>
            <a:tailEnd type="stealth" w="lg" len="med"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73" idx="2"/>
            <a:endCxn id="8" idx="0"/>
          </p:cNvCxnSpPr>
          <p:nvPr/>
        </p:nvCxnSpPr>
        <p:spPr>
          <a:xfrm>
            <a:off x="5760132" y="1751723"/>
            <a:ext cx="0" cy="813181"/>
          </a:xfrm>
          <a:prstGeom prst="straightConnector1">
            <a:avLst/>
          </a:prstGeom>
          <a:ln w="15875">
            <a:solidFill>
              <a:schemeClr val="tx2">
                <a:lumMod val="75000"/>
              </a:schemeClr>
            </a:solidFill>
            <a:prstDash val="dash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052736"/>
            <a:ext cx="2232248" cy="698987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  <p:sp>
        <p:nvSpPr>
          <p:cNvPr id="77" name="TextBox 76"/>
          <p:cNvSpPr txBox="1"/>
          <p:nvPr/>
        </p:nvSpPr>
        <p:spPr>
          <a:xfrm>
            <a:off x="1763688" y="5445224"/>
            <a:ext cx="28206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Схема надзора за</a:t>
            </a:r>
          </a:p>
          <a:p>
            <a:r>
              <a:rPr lang="ru-RU" dirty="0" smtClean="0"/>
              <a:t>провайдерами доверительных услуг</a:t>
            </a:r>
            <a:endParaRPr lang="ru-RU" dirty="0"/>
          </a:p>
        </p:txBody>
      </p:sp>
      <p:sp>
        <p:nvSpPr>
          <p:cNvPr id="124" name="Овал 123"/>
          <p:cNvSpPr/>
          <p:nvPr/>
        </p:nvSpPr>
        <p:spPr>
          <a:xfrm>
            <a:off x="5724128" y="4797152"/>
            <a:ext cx="2160240" cy="64807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prstDash val="dash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2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r"/>
            <a:endParaRPr lang="ru-RU" sz="1200" i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Критерии  оценки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65" name="Прямая со стрелкой 64"/>
          <p:cNvCxnSpPr/>
          <p:nvPr/>
        </p:nvCxnSpPr>
        <p:spPr>
          <a:xfrm flipH="1">
            <a:off x="6012160" y="4653136"/>
            <a:ext cx="288032" cy="864096"/>
          </a:xfrm>
          <a:prstGeom prst="straightConnector1">
            <a:avLst/>
          </a:prstGeom>
          <a:ln w="15875">
            <a:solidFill>
              <a:schemeClr val="tx2">
                <a:lumMod val="75000"/>
              </a:schemeClr>
            </a:solidFill>
            <a:prstDash val="dash"/>
            <a:headEnd type="none" w="lg" len="med"/>
            <a:tailEnd type="none" w="lg" len="med"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TextBox 135"/>
          <p:cNvSpPr txBox="1"/>
          <p:nvPr/>
        </p:nvSpPr>
        <p:spPr>
          <a:xfrm>
            <a:off x="3635896" y="3429000"/>
            <a:ext cx="94128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00" i="1" dirty="0" smtClean="0"/>
              <a:t>Отчет </a:t>
            </a:r>
          </a:p>
          <a:p>
            <a:pPr algn="ctr"/>
            <a:r>
              <a:rPr lang="ru-RU" sz="1300" i="1" dirty="0" smtClean="0"/>
              <a:t>об аудите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2339752" y="4077072"/>
            <a:ext cx="120501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00" i="1" dirty="0" smtClean="0"/>
              <a:t>Нотификация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5796136" y="2132856"/>
            <a:ext cx="141256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00" i="1" dirty="0" smtClean="0"/>
              <a:t>Взаимодействие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868144" y="3429000"/>
            <a:ext cx="124264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00" i="1" dirty="0" smtClean="0"/>
              <a:t>Аккредитация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2267744" y="2132856"/>
            <a:ext cx="103297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00" i="1" dirty="0" smtClean="0"/>
              <a:t>Публикация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4499992" y="4941168"/>
            <a:ext cx="86113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00" i="1" dirty="0" smtClean="0"/>
              <a:t>Заявка </a:t>
            </a:r>
          </a:p>
          <a:p>
            <a:pPr algn="ctr"/>
            <a:r>
              <a:rPr lang="ru-RU" sz="1300" i="1" dirty="0" smtClean="0"/>
              <a:t>на аудит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6228184" y="4941168"/>
            <a:ext cx="65434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00" i="1" dirty="0" smtClean="0"/>
              <a:t>Аудит</a:t>
            </a:r>
          </a:p>
        </p:txBody>
      </p:sp>
    </p:spTree>
    <p:extLst>
      <p:ext uri="{BB962C8B-B14F-4D97-AF65-F5344CB8AC3E}">
        <p14:creationId xmlns="" xmlns:p14="http://schemas.microsoft.com/office/powerpoint/2010/main" val="289365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-2700808" y="1844824"/>
            <a:ext cx="7920880" cy="1600438"/>
          </a:xfrm>
          <a:prstGeom prst="rect">
            <a:avLst/>
          </a:prstGeom>
        </p:spPr>
        <p:txBody>
          <a:bodyPr wrap="square" lIns="72000">
            <a:spAutoFit/>
          </a:bodyPr>
          <a:lstStyle/>
          <a:p>
            <a:endParaRPr lang="en-US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  <p:grpSp>
        <p:nvGrpSpPr>
          <p:cNvPr id="33" name="Группа 32"/>
          <p:cNvGrpSpPr/>
          <p:nvPr/>
        </p:nvGrpSpPr>
        <p:grpSpPr>
          <a:xfrm>
            <a:off x="251520" y="188640"/>
            <a:ext cx="8717062" cy="1757809"/>
            <a:chOff x="251520" y="188640"/>
            <a:chExt cx="8717062" cy="175780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4139952" y="332656"/>
              <a:ext cx="4828630" cy="523220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Оценка </a:t>
              </a:r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соответствия и надзор</a:t>
              </a:r>
              <a:endPara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6" name="Picture 2" descr="Made in europe gold label vector | Price: 1 Credit (USD $1)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5856" y="188640"/>
              <a:ext cx="820159" cy="86409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Прямоугольник 31"/>
            <p:cNvSpPr/>
            <p:nvPr/>
          </p:nvSpPr>
          <p:spPr>
            <a:xfrm>
              <a:off x="251520" y="1484784"/>
              <a:ext cx="8640960" cy="46166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400" dirty="0" smtClean="0"/>
                <a:t>Стандарты сферы оценки соответствия</a:t>
              </a:r>
              <a:endParaRPr lang="ru-RU" sz="2400" dirty="0"/>
            </a:p>
          </p:txBody>
        </p:sp>
      </p:grpSp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99439658"/>
              </p:ext>
            </p:extLst>
          </p:nvPr>
        </p:nvGraphicFramePr>
        <p:xfrm>
          <a:off x="179512" y="2276872"/>
          <a:ext cx="8784976" cy="421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20814"/>
                <a:gridCol w="1464162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ISO/IEC</a:t>
                      </a:r>
                      <a:r>
                        <a:rPr lang="en-US" sz="1400" baseline="0" dirty="0" smtClean="0"/>
                        <a:t> &amp; </a:t>
                      </a:r>
                      <a:r>
                        <a:rPr lang="en-US" sz="1400" dirty="0" smtClean="0"/>
                        <a:t>ETSI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ДСТУ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ISO/IEC 17021: 2011: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"Conformity assessment - Requirements for bodies providing audit and </a:t>
                      </a:r>
                      <a:r>
                        <a:rPr lang="en-AU" sz="1400" dirty="0" smtClean="0"/>
                        <a:t>certification of management systems</a:t>
                      </a:r>
                      <a:r>
                        <a:rPr lang="en-US" sz="1400" dirty="0" smtClean="0"/>
                        <a:t>”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/>
                        <a:t>ДСТУ </a:t>
                      </a:r>
                      <a:r>
                        <a:rPr lang="en-AU" sz="1400" u="none" strike="noStrike" dirty="0" smtClean="0"/>
                        <a:t>ISO/IEC 17021-1:2008</a:t>
                      </a:r>
                      <a:endParaRPr lang="en-AU" sz="1400" b="0" i="0" u="none" strike="noStrike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u="none" strike="noStrike" dirty="0" smtClean="0"/>
                        <a:t>ISO/IEC 17024:20</a:t>
                      </a:r>
                      <a:r>
                        <a:rPr lang="ru-RU" sz="1400" u="none" strike="noStrike" dirty="0" smtClean="0"/>
                        <a:t>12:</a:t>
                      </a:r>
                      <a:r>
                        <a:rPr lang="ru-RU" sz="1400" u="none" strike="noStrike" baseline="0" dirty="0" smtClean="0"/>
                        <a:t> </a:t>
                      </a:r>
                      <a:r>
                        <a:rPr lang="en-US" sz="1400" u="none" strike="noStrike" baseline="0" dirty="0" smtClean="0"/>
                        <a:t>“</a:t>
                      </a:r>
                      <a:r>
                        <a:rPr lang="en-US" sz="1400" kern="1200" dirty="0" smtClean="0"/>
                        <a:t>Conformity assessment -- General requirements for bodies operating certification of persons”</a:t>
                      </a:r>
                      <a:endParaRPr lang="en-US" sz="14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/>
                        <a:t>ДСТУ </a:t>
                      </a:r>
                      <a:r>
                        <a:rPr lang="en-AU" sz="1400" u="none" strike="noStrike" dirty="0" smtClean="0"/>
                        <a:t>ISO/IEC 17024:2005</a:t>
                      </a:r>
                      <a:endParaRPr lang="ru-RU" sz="1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u="none" strike="noStrike" dirty="0" smtClean="0"/>
                        <a:t>ISO/IEC 17024:2005</a:t>
                      </a:r>
                      <a:r>
                        <a:rPr lang="ru-RU" sz="1400" u="none" strike="noStrike" dirty="0" smtClean="0"/>
                        <a:t>:</a:t>
                      </a:r>
                      <a:r>
                        <a:rPr lang="ru-RU" sz="1400" u="none" strike="noStrike" baseline="0" dirty="0" smtClean="0"/>
                        <a:t> </a:t>
                      </a:r>
                      <a:r>
                        <a:rPr lang="en-US" sz="1400" u="none" strike="noStrike" baseline="0" dirty="0" smtClean="0"/>
                        <a:t>“</a:t>
                      </a:r>
                      <a:r>
                        <a:rPr lang="en-US" sz="1400" kern="1200" dirty="0" smtClean="0"/>
                        <a:t>General requirements for the competence of testing and calibration laboratories”</a:t>
                      </a:r>
                      <a:endParaRPr lang="en-US" sz="14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/>
                        <a:t>ДСТУ </a:t>
                      </a:r>
                      <a:r>
                        <a:rPr lang="en-AU" sz="1400" u="none" strike="noStrike" dirty="0" smtClean="0"/>
                        <a:t>ISO/IEC 17025:2006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ISO/IEC 19011: 2011: "Guidelines for auditing management systems”</a:t>
                      </a:r>
                      <a:endParaRPr lang="en-US" sz="14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ДСТУ </a:t>
                      </a:r>
                      <a:r>
                        <a:rPr lang="en-AU" sz="1400" dirty="0" smtClean="0"/>
                        <a:t>ISO 19011:2012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ISO/IEC 17065: "Conformity assessment - Requirements for bodies certifying products, </a:t>
                      </a:r>
                      <a:r>
                        <a:rPr lang="en-AU" sz="1400" dirty="0" smtClean="0"/>
                        <a:t>processes and services”</a:t>
                      </a:r>
                      <a:endParaRPr lang="en-AU" sz="14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FF0000"/>
                          </a:solidFill>
                        </a:rPr>
                        <a:t>Нет</a:t>
                      </a:r>
                      <a:endParaRPr lang="ru-RU" sz="1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ISO/IEC 27006: 2011: "Information technology - Security techniques - Requirements for bodies providing audit and</a:t>
                      </a:r>
                      <a:r>
                        <a:rPr lang="ru-RU" sz="1400" dirty="0" smtClean="0"/>
                        <a:t> </a:t>
                      </a:r>
                      <a:r>
                        <a:rPr lang="en-US" sz="1400" dirty="0" smtClean="0"/>
                        <a:t>certification of information security management systems"</a:t>
                      </a:r>
                      <a:endParaRPr lang="ru-RU" sz="14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FF0000"/>
                          </a:solidFill>
                        </a:rPr>
                        <a:t>Нет</a:t>
                      </a:r>
                      <a:endParaRPr lang="ru-RU" sz="1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i-FI" sz="1400" dirty="0" smtClean="0"/>
                        <a:t>ETSI EN 319 403: </a:t>
                      </a:r>
                      <a:r>
                        <a:rPr lang="en-US" sz="1400" dirty="0" smtClean="0"/>
                        <a:t>Electronic Signatures and Infrastructures (ESI); </a:t>
                      </a:r>
                    </a:p>
                    <a:p>
                      <a:r>
                        <a:rPr lang="en-US" sz="1400" dirty="0" smtClean="0"/>
                        <a:t>Trust Service Provider Conformity Assessment - Requirements for conformity assessment bodies assessing Trust Service Providers</a:t>
                      </a:r>
                      <a:endParaRPr lang="ru-RU" sz="14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FF0000"/>
                          </a:solidFill>
                        </a:rPr>
                        <a:t>Нет</a:t>
                      </a:r>
                      <a:endParaRPr lang="ru-RU" sz="1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15370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21129619"/>
              </p:ext>
            </p:extLst>
          </p:nvPr>
        </p:nvGraphicFramePr>
        <p:xfrm>
          <a:off x="179512" y="2276872"/>
          <a:ext cx="8784976" cy="4333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20813"/>
                <a:gridCol w="146416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ISO/IEC</a:t>
                      </a:r>
                      <a:r>
                        <a:rPr lang="en-US" sz="1400" baseline="0" dirty="0" smtClean="0"/>
                        <a:t> &amp; </a:t>
                      </a:r>
                      <a:r>
                        <a:rPr lang="en-US" sz="1400" dirty="0" smtClean="0"/>
                        <a:t>ETSI 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ДСТУ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400" dirty="0" smtClean="0"/>
                        <a:t>ISO/IEC 27001: 2013: "Information technology -- Security techniques -- Information security</a:t>
                      </a:r>
                    </a:p>
                    <a:p>
                      <a:r>
                        <a:rPr lang="en-AU" sz="1400" dirty="0" smtClean="0"/>
                        <a:t>management systems – Requirements”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ДСТУ </a:t>
                      </a:r>
                      <a:r>
                        <a:rPr lang="en-AU" sz="1400" dirty="0" smtClean="0"/>
                        <a:t>ISO/IEC 27001:2010 </a:t>
                      </a:r>
                    </a:p>
                    <a:p>
                      <a:pPr algn="ctr"/>
                      <a:r>
                        <a:rPr lang="en-AU" sz="1400" dirty="0" smtClean="0"/>
                        <a:t>1 </a:t>
                      </a:r>
                      <a:r>
                        <a:rPr lang="ru-RU" sz="1400" dirty="0" smtClean="0"/>
                        <a:t>из</a:t>
                      </a:r>
                      <a:r>
                        <a:rPr lang="ru-RU" sz="1400" baseline="0" dirty="0" smtClean="0"/>
                        <a:t> 27</a:t>
                      </a:r>
                      <a:endParaRPr lang="ru-RU" sz="1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ISO/IEC 15408: 2008: "Information technology -- Security techniques -- Evaluation criteria for IT</a:t>
                      </a:r>
                    </a:p>
                    <a:p>
                      <a:r>
                        <a:rPr lang="en-AU" sz="1400" dirty="0" smtClean="0"/>
                        <a:t>Security”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Нет</a:t>
                      </a:r>
                      <a:endParaRPr lang="ru-RU" sz="1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400" dirty="0" smtClean="0"/>
                        <a:t>ETSI EN 319 401: "Electronic Signatures and Infrastructures (ESI); General Policy Requirements</a:t>
                      </a:r>
                    </a:p>
                    <a:p>
                      <a:r>
                        <a:rPr lang="en-US" sz="1400" dirty="0" smtClean="0"/>
                        <a:t>for Trust Service Providers supporting Electronic Signatures”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Нет</a:t>
                      </a:r>
                      <a:endParaRPr lang="ru-RU" sz="1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ETSI EN 319 411-2: "Electronic Signatures and Infrastructures (ESI); Policy and security</a:t>
                      </a:r>
                    </a:p>
                    <a:p>
                      <a:r>
                        <a:rPr lang="en-US" sz="1400" dirty="0" smtClean="0"/>
                        <a:t>requirements for Trust Service Providers issuing certificates; Part 2: Policy requirements for</a:t>
                      </a:r>
                    </a:p>
                    <a:p>
                      <a:r>
                        <a:rPr lang="en-US" sz="1400" dirty="0" smtClean="0"/>
                        <a:t>certification authorities issuing qualified certificates”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Нет</a:t>
                      </a:r>
                      <a:endParaRPr lang="ru-RU" sz="1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ETSI EN 319 411-3: "Electronic Signatures and Infrastructures (ESI); Policy and security</a:t>
                      </a:r>
                    </a:p>
                    <a:p>
                      <a:r>
                        <a:rPr lang="en-US" sz="1400" dirty="0" smtClean="0"/>
                        <a:t>requirements for Trust Service Providers issuing certificates; Part 3: Policy requirements for</a:t>
                      </a:r>
                    </a:p>
                    <a:p>
                      <a:r>
                        <a:rPr lang="en-US" sz="1400" dirty="0" smtClean="0"/>
                        <a:t>Certification Authorities issuing public key certificates”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Нет</a:t>
                      </a:r>
                      <a:endParaRPr lang="ru-RU" sz="1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ETSI EN 319 411-</a:t>
                      </a:r>
                      <a:r>
                        <a:rPr lang="ru-RU" sz="1400" dirty="0" smtClean="0"/>
                        <a:t>4</a:t>
                      </a:r>
                      <a:r>
                        <a:rPr lang="en-US" sz="1400" dirty="0" smtClean="0"/>
                        <a:t>: " Policy and security requirements for</a:t>
                      </a:r>
                    </a:p>
                    <a:p>
                      <a:r>
                        <a:rPr lang="en-US" sz="1400" dirty="0" smtClean="0"/>
                        <a:t>Trust Service Providers issuing certificates;</a:t>
                      </a:r>
                    </a:p>
                    <a:p>
                      <a:r>
                        <a:rPr lang="en-US" sz="1400" dirty="0" smtClean="0"/>
                        <a:t>Part 4: Policy requirements for certification authorities issuing</a:t>
                      </a:r>
                      <a:r>
                        <a:rPr lang="ru-RU" sz="1400" dirty="0" smtClean="0"/>
                        <a:t> </a:t>
                      </a:r>
                      <a:r>
                        <a:rPr lang="en-AU" sz="1400" dirty="0" smtClean="0"/>
                        <a:t>Attribute Certificates </a:t>
                      </a:r>
                      <a:r>
                        <a:rPr lang="en-US" sz="1400" dirty="0" smtClean="0"/>
                        <a:t>“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Нет</a:t>
                      </a:r>
                    </a:p>
                    <a:p>
                      <a:pPr algn="ctr"/>
                      <a:endParaRPr lang="ru-RU" sz="1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14" name="Группа 13"/>
          <p:cNvGrpSpPr/>
          <p:nvPr/>
        </p:nvGrpSpPr>
        <p:grpSpPr>
          <a:xfrm>
            <a:off x="3275856" y="188640"/>
            <a:ext cx="5692726" cy="864096"/>
            <a:chOff x="3275856" y="188640"/>
            <a:chExt cx="5692726" cy="864096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139952" y="332656"/>
              <a:ext cx="4828630" cy="523220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Оценка </a:t>
              </a:r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соответствия и надзор</a:t>
              </a:r>
              <a:endPara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6" name="Picture 2" descr="Made in europe gold label vector | Price: 1 Credit (USD $1)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5856" y="188640"/>
              <a:ext cx="820159" cy="86409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Прямоугольник 16"/>
          <p:cNvSpPr/>
          <p:nvPr/>
        </p:nvSpPr>
        <p:spPr>
          <a:xfrm>
            <a:off x="0" y="1484784"/>
            <a:ext cx="9144000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/>
              <a:t>Критерии оценки соответствия провайдеров доверительных услуг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973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18218" y="5006786"/>
            <a:ext cx="608416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  <a:defRPr/>
            </a:pPr>
            <a:r>
              <a:rPr lang="ru-RU" sz="1400" b="1" dirty="0" smtClean="0"/>
              <a:t> </a:t>
            </a:r>
            <a:r>
              <a:rPr lang="it-IT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e-Justice Communication via Online Data Exchange</a:t>
            </a:r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Blip>
                <a:blip r:embed="rId3"/>
              </a:buBlip>
              <a:defRPr/>
            </a:pP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ru-R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countries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A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Austria, Belgium, Bulgaria, Cyprus, Czech Republic, Estonia, France, Germany, Greece, Hungary, Italy, Ireland, Jersey, Lithuania, Malta, Netherlands, Norway, Poland, Portugal, Romania, Spain, Sweden, Turkey, United Kingdom</a:t>
            </a:r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Blip>
                <a:blip r:embed="rId3"/>
              </a:buBlip>
              <a:defRPr/>
            </a:pP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A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December 2010 - February 2015</a:t>
            </a:r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Blip>
                <a:blip r:embed="rId3"/>
              </a:buBlip>
              <a:defRPr/>
            </a:pP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A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cost: </a:t>
            </a:r>
            <a:r>
              <a:rPr lang="en-A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€</a:t>
            </a:r>
            <a:r>
              <a:rPr lang="en-AU" sz="1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24m</a:t>
            </a:r>
            <a:endParaRPr lang="ru-RU" sz="140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3203848" y="188640"/>
            <a:ext cx="5940152" cy="1197053"/>
            <a:chOff x="1763688" y="4850923"/>
            <a:chExt cx="5940152" cy="1197053"/>
          </a:xfrm>
        </p:grpSpPr>
        <p:pic>
          <p:nvPicPr>
            <p:cNvPr id="12" name="Picture 4" descr="People and cooperation vector | Price: 1 Credit (USD $1)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4850923"/>
              <a:ext cx="1136186" cy="1197053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>
              <a:off x="3059832" y="4922931"/>
              <a:ext cx="4644008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Международное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сотрудничество</a:t>
              </a:r>
              <a:endPara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1792" y="5266945"/>
            <a:ext cx="2376264" cy="108012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251" y="3573016"/>
            <a:ext cx="2364898" cy="108012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3018218" y="3501008"/>
            <a:ext cx="60841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  <a:defRPr/>
            </a:pP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Electronic Simple European Networked Services </a:t>
            </a:r>
          </a:p>
          <a:p>
            <a:pPr>
              <a:buBlip>
                <a:blip r:embed="rId3"/>
              </a:buBlip>
              <a:defRPr/>
            </a:pP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ru-R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countries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A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Austria, Czech Republic, Denmark, Estonia, France, Germany, Greece, Ireland, Italy, Luxembourg, The Netherlands, Norway, Poland, Portugal, Romania, Slovakia, Slovenia, Spain, Sweden, Turkey, </a:t>
            </a:r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Blip>
                <a:blip r:embed="rId3"/>
              </a:buBlip>
              <a:defRPr/>
            </a:pP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April</a:t>
            </a:r>
            <a:r>
              <a:rPr lang="en-A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2013 - April 2015</a:t>
            </a:r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Blip>
                <a:blip r:embed="rId3"/>
              </a:buBlip>
              <a:defRPr/>
            </a:pP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A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cost: </a:t>
            </a:r>
            <a:r>
              <a:rPr lang="en-A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€</a:t>
            </a:r>
            <a:r>
              <a:rPr lang="en-AU" sz="1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23m</a:t>
            </a:r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9" name="AutoShape 5" descr="data:image/jpeg;base64,/9j/4AAQSkZJRgABAQAAAQABAAD/2wCEAAkGBxQQEhUTEREWFRIWFhsWFhUYFxgYIBsYGR0YGBkYHRYdHSggHBslHhgcLT0hJiktLi4uHB8zODMsNygwLisBCgoKDg0OGxAQGywlICUsLCwwMC0sLC8sLC0sLS0sLC8sLS8sLC0sLywsLDQsLCwsLCwsLCwsLCwsLC4sLCwsLP/AABEIAJ0BQAMBEQACEQEDEQH/xAAcAAEAAQUBAQAAAAAAAAAAAAAAAwIEBQYHAQj/xABFEAACAQMCBAMHAQUGBAMJAAABAgMABBESIQUGMUETUWEHIjJxgZGhUhQjQmKxFXKSosHhJDOCshbS8Bc0NVRzdMLD0f/EABsBAQACAwEBAAAAAAAAAAAAAAAEBQECAwYH/8QAOREAAgECAwQHBgUFAQEBAAAAAAECAxEEITEFEkFhE1FxgaGx8CIyM5HB0QYUFVLhIzRCcoLxYhb/2gAMAwEAAhEDEQA/AO40AoBQCgFAKAUAoBQCgFAKAUAoBQCgFAKAUAoBQCgFAKAUAoBQCgFAKAUAoBQCgFAKAUAoBQCgFAKAUAoBQFtxDiEVuhkmkWNB/ExA+g8z6CsSkoq7OlKjUqy3aabfI0299qtkhwizS/zKgUf5yD+K4PER4XLin+H8VJXlZdr+1/Mjt/azaMcPFOg89KED54bP2FFiI8Uzef4dxKV1KL739jbeDcet7xdVvMsmOoGzD5ocMPqK7RnGWjKnEYSth3arFry+ehfzTKilnYKo3LEgAD1J6Vuk27IitpK7NYvufrSM4UvKf5F2+7EA/TNS4YGrLXLtIU9oUY6XfZ/Ni0j9pEBO8MwHnhD/APlW72fPrXj9jRbSp8Yvw+5n+Ecx211tFKNf6GyrfQHr9M1GqYepT95EqliaVXKLzMtXE7igFAKAUAoBQCgFAKAUAoBQCgFAKAUAoBQCgFAKAUAoBQCgFAKAUAoBQGK5n46lhbtPJvjZFzgu5+FQfp17AE9q0nNQV2SsFhJ4qqqce99S6z5+47xua9lMtw+pv4R0VR+lV7D8nvk1BlJyd2e/w2FpYaG5TVvN9vrsKuEcv3N3n9ngeQDYsAAufLWcLn0zRRctEYxGMoYf4skvP5alxxTlO8tV1zWzqg6sNLgepKE4HqaOEo6o0obRwtaW7Cav8vOxi7K7eF1kicpIpyrKcEf7elY0zRJqU4VIuE1dM6pb8Q/tyyI6Xlv7xQEhZNuoXpvg/wB0+QO9ts/Fbsva7/ufOvxDsd0fc01X1T+j/k1GwsZJ20wxtI3XCjOPUnoB86v5zjBXk7Hj4QlN2irmQuOVryNdTWz4/lKv+FJP4rnHE0W7KR1lha0Vdxfg/IxAODkbEHIPTBHfPY12I50zkLmpp/8Ah52zKBlHP8YHUH+YefcfIk1OMwyh7cNPIucFinP2J68OZutQCxFAKAUAoBQCgFAKAUAoBQCgFAKAUAoBQCgFAKAUAoBQCgFAKAUAoBQHHvbVxEtcQwZ91I9fXqzkjp6BR/iNQ8RL2kj1/wCHKKVGVXi3buX/AL4Gocp8I/bbuKAnCs2XI/QoLN8iQMfMiuUFvySRb4/E/lsPKrxWna8kfRVpbJEixxqFRRhVAwAKsEklZHzyc5VJOUndslIrJocL9qHLyWV0GhULFMpcKOisDh1A7LuDjtnHQVBrQ3ZZcT3OxcbLE0Gpu8o5X61wLP2ccRMHEIDnAkPhN6h9gP8AFpP0rFJ2mjtteiquEnyz+X8XO8WNjHApWJAoLFzjuzHJJ/8AWwwO1WM5ym7yZ89hTjBWiuZc1qbnOPabwZI9NygC620SDzYglW+exB89qtMBWcr033FRtGio2qLjk/uaTY33gyJKp95GDDfyOcfUbfWrCcN+Li+JWwqqElJPQ74rZAI6HevNnqT2gFAKAUAoBQCgFAKAUAoBQCgFAKAUAoBQCgFAKAUAoBQCgFAKAUAoDR+beaja3BiFvHJ7itqbrvnbp6VOw+DjVhvNkHEbQqUJ7kfM85T5qN1cCL9mijyrHUvXYfKlfBxpQ3kxh9oVK09yXmbzUEnCgOVe3HrafKb/APVUXE6rv+h6r8NaVf8An6mg8rf++2v/ANzF/wB61wj7y7UX2N/tqn+svJn0nVifNxQGvc88baxtfGSNXOtV0tnG+d9q51JuEbon7OwccXW6OTsrNnOz7Vpv/lIP81cHipov/wD81Q/e/kjsNs+pFbzUH7ipaPJyVpNElDUUAoBQCgFAKAUAoBQCgFAKAUAoBQCgFAKAUAoBQCgFAKAUAoBQCgOT+0pcXvziQj7sP9KucD8LvZRbQ+N3L6kPs9kC30ef4ldR89JP+lbY1XovuMYFpV13nXqpC+FAcs9uKH/hDjb96M+p8LH9D9qi4nVd/wBD1P4aa/qr/X6nPeW5Al3bMxwqzxEnyAdSTXCLs12o9BjE5Yeol+2Xkz6VqxPmwoDRfbHMFsAp6tMgH0DMf6VwxHu95efh+LeKv1Rf0OJGoUtD2x9RWi4RAeoUD8CrNaHy+bvJslrJqKAUAoBQCgIbViQTnqxx8ug/pQE1AKAUAoBQCgFAKAUAoBQCgFAKAUAoBQCgFAKAUAoDRvadwgvGlwgyY/df+4dw3yB/7ie1WGAq2k4PiVu0aTcVUXDXsOdW8zRsrocMpDKR2I3FWrSasyoTcXdanUeC8+W8qgTnwZe+QdJPmG7D0P561T1cFOL9nNF1Rx9OS9vJ+BdcR52tIlysvit2VATn/q+EfU1pDB1ZPNW7TpUx1GKyd+w1ji0jca4fLhR+0wSeIqDuu+APPKlh6so6ZrjtDC7lreustfw7tNRr3nknk+Sej9czkVVGp9IOucm+0uIxrFfMUkUBRLgsHA2BbGSG9enfIqVTrq1pHkdobCqKbnh1dPhxXZy8TZ7znuwiXUbpG8lTLk+mANvriujrQ6ysp7Jxk3bca7cjkHO/Nb8SmDadEKZEad9+rN/McD0GAPMmLUm5u56/Zuz44OnbWT1f0XJeJ5yFwI3t5GuP3UZEkp7aVOQv/UdsfPyrFOO9Kw2pi1hsPJ8XkvXI+hKsD5+KAUAoBQCgIrl9Kse+Nvn2oCqFNKgeQAoCugFAKAUAoBQGC5r4hNborxMm7BNBQkknJyG1enTH1oZRm4wcDJycbn170MFjx26lii1QR+I+QNOCdu5wNz/v6UCL2FiVUsMMQCR1we4zQFdAKAUAoBQCgFAKAUAoBQCgKXUEEEAgjBB3yD2xTQanOuY+QHUl7P3lO/hE4I/usdiPQ7/OrWhjk1ap8yoxGz2nvUtOr7Gl3dnJCcSxun95Sv5I3qfGcZe67ldKEoe8mu0jgiaQ4jVnPkoLH7CstqOuRiKcvdz7Dd+SOWruKZZ2/coNmVty6nqujt8zgggbGq/F4ilKG6s35Flg8NWjNTeS8yvnf2bi4Zp7MqkrbvGdlc92B/hY/Y+m5NFUoXzie42btt0YqlXzjwfFfdeXM5fxLgVzbEie3kTHUlSV+jj3T9DUZxa1R6iji6Fb4c0+/P5alhDGXOlFLN5AEn7Ctbp6HeUlFXk7G08A9n15dEFozBH3eUEHHpH8RP2HrXSNKUuRV4rbOGoLJ7z6l99PWh2Xlvl+GwiEUI9Xc/E7eZP+napkIKCsjxuMxlTFVN+p3LgjLVuRRQCgFAKAUBBc7lF82yfku/8AXFAT0BHOGKnQQG7FgWA+gIz96A1/gnEbm4Eq5jykhQS6TjbyTO5+o6jrQyxwjiNzJJPATGzRsB4uMAZz1QHc7dMjvk9MgS8G4hMbma3mZXEYDB1XT1wcYz5N+DQEp4k887Q2+FWP/mykasH9Crnrsdz5HbzAhN/Ol5HbaldGXWzacMF97bY46qN8d6DgRcwsJLu1iJ91SZn8sLuCfT3T96BF1Pd3MrIbZFEOoZd+rL3YL1C+vU/LqBFf388V3DGHRklLe4EwQo7ltRycd9unSgHH+JT28sOgoyyPpEekhiNs++Wx38hjbrQIi47f3Nt4cmqMq0gQxBT3yfjJyenXA7bUCMlxviv7OqhV1yyNpjTpk7bk9gMj7igRacVuLi2gMzSozLjKaMLuQMA51bZ6k747UBlOFys8MbSY1sgZsDG5GcY+tDBdUAoBQCgFAKAUAoBQCgFAKAUAoBQCgFAKAUAoBQCgFAKAgG8h/lXH1bc/gCgJ6At+IXHhRPJ+hC32GaAxHJ8XhWas38WqRj/r/hAoZepRyQhMLzN8U0rP9M4/rqoGQ8mzLI1xMWGuWUgKTvpAyu3yY/agZRyPMqRTCRgsiykvqIBGwGTn1DfmgZ7wW5SW+uJSwGAsaA7ZB2OAd+q/5qB6EEtj+23d17xASMRLg494jv5gMDtQzoZTlXiYkgCSMBLGfDZScHbYf/z5g0MMtUlV+JuWIAhi0rk43OCT9nNBwKr399xKFOohjMh+Z2/8lBwKeYZQ97axMQFUmU52GRkr+UP3oFoUcYkC8RtXcjwih0tnbVh+/wA2T8UHA95zullWO3RgWklUHG+B5E9AclTigRtCjAwOgoYPaAUAoBQEdxMsas7nCqCzE9gBkmspNuyMSkoq7Oby8yX3EJSlkCiDsukHT2Lu3QnyH5xmrVYejRjepm/WiKd4mvXnalkvWr9d5SeO8Q4dIv7UC8bdm0nI76ZF6N6H7U6DD11/TyfrgOnxNCX9TNetH9zo9hdrPGksZyjqGH18/WqucHCTi+BbwmpxUlozBc58z/sKBUAaZ86QeigdWPn6Dvv5VIwuG6V3eiIuLxXQqy1Zq0Q4xKvjK0mCNQGY1yPSPb8ipj/KRe67ePmQl+ckt5N+HkZrkvm17h/2e5AEwzpbGnUV+JWXs4wenkdhjfhisKoLfhoSMJjHN7lTX14m33E6xozudKIpZieygZJ+wqvbsrlnCLnJRjq8ji3GvaNeXUum0zFGThERQzt5EnBOr0Xp69ahyrSlpkezw+xMNQp3re0+Lbsl5ePgW8HOvE7Nx47Oe/hzx4yPmQGH0NaqrOLzfzOktl4DERfRpdsX/wCo7Jy9xX9st45xG0fiLnQ3Ubkde6nGQe4INTYS3o3PHYvD/l60qV724r18+ZhOfecRw5FVFD3EgJRT0UD+Nsb4z277+Vc6tXcyWpN2Xsx4yTcnaK1+yOYDmvitxqkSWZlU7mOP3V74OlcdPOovSVHxZ6f9O2fStCUYpvreb+bNk5I9pMjSrBekMrkKswAUhicAMBsVOwzgY757dadd3tIrdpbDhGDqYfK2bXLl67DqxNSzypxvmf2lXE0pjsj4cQbSrBQzyds7g4B7ADPr2qFOvJv2ckexwWw6NOnv4jN9uS9ceBjV5v4paMpleUZ3Czx7MP8AqUHHyIrVVKi4vvJP6bs/ERagl2xenj5nXeUeO/t9ss/htGSSpBzgkdSp/iX1+Y7VLpz343PI4/Cflazp3v649TM1XQhigILTcFv1MT9BsPwKAnoCiWJXBV1DKeoIBB+YNAeCFdOjSNGNOnAxp6Yx0xjtQHsMKooVFCqOiqAAPoKAhgsIo2LJEiserBQCc+oFAUvw2Fn8QwoZOuoqM588+frQFf7BFr8Twk8T9ekZ/wAWM0BXDbohYoiqWOWIAGT5nHU0BH/Z8WvxPCTxOuvSM5884zmgEnD4mfxGiQyfqKgnbpvigJFtkDFwihyMFgBkjbYt1PQfagKLmxjlIMkSOR0LKDj5ZFAYy/vEM3gT2xMIUFZChdScdMBTjuPP70MkFnYeNcJL4XhW8IIhQroLM3V9H8I+e+wNAbFQwKAUAoBQGC55bFjPj9IH0LKD+DUjCfGiRsZ8CRqvIPH7a1gdZpNEjSFvhc5XSoG6g9wdqm4yhUqTTirqxBwWIpU4NSdncn535jtbm1McUmuTWrKNDjGDuclQPhJ+9aYTD1adS8lkbYzE0qlLdi7u66/WhmfZw2bFPR3A/wARP+tcMd8Z93kSNn/AXa/M1fnddfE4lbdT4KkHyLnI/JqZhMsO2ufkQsZniYp//PmdPqoLo5fxEaONjTt++i/zImr75P3q3hnhM+p+ZSzyxuXWvJHQOYbJri1nhT4pInRc+ZUgZ9M1TTjvRaPRYWqqVeFR6Jp+JwjlTjbcLuzI8OpgGidG91lyRnGRsw0/bI71BhLclex7rHYVY6huxlbRp6p/wdB/9o3Droqt1bsFDagZI1kVSO+xJz8hXfpoS95Hn/0TG0LyozXVk2m/JeJ0G1uElRXjYMjDKspyCPQ1ITTV0efnCUJOMlZo4j7XHJ4iwJ6RIB8sE/1JqFX989tsBJYRdrOtcmQKlhahFABgjY4/UyhmPzJJP1qXTVoI8ntCbliqjb/ya+TsjintFt1j4jcqihV1K2B5siM33JNQa2UpW9ZHtdkTlPB03J8H4No7yEMsGCd3jwT6svX81Yao8HfcqX6n9T5/4RdycKvQ0kIaSFmVo226grkNjbY5Bx5edV8G4S7D3+Ipwx2G3YyspWz9eKOht7S7C5Hh3Vs+gkE60SRQR3Izn7CpHTwllJHnlsLGUXv0pq/JtP13m/cMvIpoleB1aIj3SvTA2xjtjy7VIi01dFDWpVKc3GomnzLqsnIiuX0qx742+fagKoU0qB5ACgK6A1a2tweJtoyFij1MMkjWw8ifJ/xQzwNpoYFAKAUAoDVra3B4m2jIWKPUwySNbDHQnyf8UM8DMS8UxcpbhCSyFy2fhG+Nu+4/NAYrnpB4SYz4rOqIQSOuT0B3/wB6BGxW8QRVUdFAUfQYoYJKAUAoBQCgFAKAUBgueVzYz4/SD9mUmpGE+NEjYz4EjU+Q+Xba7gd5kLushX43XC6VI2UjzO9TcZiKlOaUXlYgYLDUqsG5LO/WzYLzlDh0KGSSPQi9WMsuB2/VUaOLxEnaLz7F9iVLBYaC3pKy7X9zO8JgijhRbcL4OMrpOoEHfOrJznzqNUlOUm56kqlGEYJQ0Od86uF4pEScAGEk+QD5Jq0wueHff5FTjMsTH/nzOoVUF0cv4kdXGxp3/fRf5UTP2wftVvDLCdz82Us88bl1ryR0fiN/HbxtLM4SNBlmPbt0G5JPYdap3JJXZfUqM601CCu2apZScN45qJhDSIcHV7kmkdGyrZK/Xbyriujq8PuWtSOO2ZZKVk+rNX71a5q3tI5LtbK3E0BZG1hNBYsGznpncEYz16A1yq0owV0WmyNqYjEVnTqZq172tYyPsSu3aK4iJJRGRl9C4fUB/gG3qfOt8M9UR/xJTipwmtWmn3Wt5mse1xCOItkdY0I+WCP6g1yre+WewWnhF2s63ydMr2FqVII8CNcjzVQrD5ggj6VLpu8EeT2hFxxVRP8Ac/F3RxP2jTq/EblkII1KuR5qiKw+hBH0qDWd5S9cD2myIuODpprg/FtnekmWGENKwRUjBYnYAAb5qwvZZnhHF1Kloq7byNVtuI8N427xtGHdNl1jQzL+pGB1afTY+YrinTquxaToY7ZsVNOyfVmk+fC5gefuRbO1tHnh1RuhXClywbUwXThsnO/Y9q0q0YxjdE/Ze1sTWxCpVM078LWy5Fv7Erp/FuIsnwyivjsGB05+ZB/yjyrGHebR0/ElOO5CfG7Xd68zrVSzyZBc7lF82yfku/8AXFAT0AoDUuW7MXLXEzs2iSUgKCVyF3GSNyMNjGcbb57DLJeUVCPd6SRAsmFBJIGnVqx9MfigZHYXsdxquLt18PUVhhY7aR38P+Nz8j02oBw25e0t7iZ0KxlyYIm2IBOFGP4RuNvQ0Bf8K4UrxCW6HiyuNZL7hAdwqr0XA8u9AW/I4LRySlmId8LqYt7i9Bk/M0DHKI8Vrmc9JJSo/ur0/DfigZZ8F4ZHNdXJIbw4yI199+o2b3tWTuvn3oZJ+NQ+Jd2tuhKiNTJkbkAfCd87+51OevehhaEfFbFYry18EsJGYlyXZiVGCckk9RqoOBfcTuWnultVYqgXxJipwSOyZG4G4zjzoCpuEMl1FJAqRwKpEmnbUd9io69tz60Fy34Uf7QeSWTJt0bRFF2Yjcuw/i2I2O258qDQotoB/aJSPKxxR6igJC62GNl6DZh9qDgUcXtv+PgWJ2V2DO7ambbfoGJA6MMdNxtQcC6HCzbTyXRf90sRyuWLMQMnUT16f0GKAtbC4ikj8e8ZXeTJSH4tK5wFSLux88Z6UBk+UreWO3AmyCWJVSclVOMKfzt60DMrcwLIjI4yrAqw8wRgisxk4u6NZRUk09Dmz8AvuHSs1pmSM91w2R2DxnuPMfjOKtenoV42qZP1oyn/AC+Iw8r08161X2KZeGcS4kyicGOMHPvAIo9dA95m+f3GayqmHoK8M364iVLFYh2nkvD5anQ+EcOS1hSGPOlB1PUkkkk+pJJqrqVHUk5MtaVNU4KC4HNfaHEXvwijLMkageZYkAfc1bYJ2o37Snx6vXt1pFzFc8XhXwRHIcDSG0K5A/8Aqbg/M5rRxwknvXXrkdFLGRW5Z+D8fuZjkvlJ4ZDc3R/e76VzqILfE7N3Y5PQnqdznbhisVGcdyGh2wmElCXSVNfWb5m2cSsI7mJ4ZV1RuMMP6EeRB3z2IFV8kpKzLejWnRmqkHZo41xr2eXtpLrtdUqA5R420uvzXIOfVc/TOKhSoyi8sz2OH21ha8N2tk+Kaun65lmvKnFL118WOZsbB53OFB6/Gc4+QNY6Ocno+87PaOz8PF7jj2RWvy+p1zk3lteHW/hA6nY6pH6Zbpt/KAMfnvUunT3FY8jtDHSxdXfeSWSXIx/P/Jo4iivGwS4jGFJ6MvXQx6jfcHtv51rVpb+a1JGytpvCScZZxevJ9aOYJy7xW2zHHHcopO4ic6T2ydDY+9RtyosrM9O8bs6t7cnFvms/FXNj5I9m8olSa9UIiEMsWQSxG41Y2C57dT0OK6U6DveRXbS25TcHTw7u3lfq7OZ1a5gWRGR1DIwKsp6EHYipTV1ZnlYTlCSlF2aON8x+za5t5NdlmWPOVwwEifkZx5jf0qHOhJaZ+Z7DCbcoVYbtfJ8ep+uZjG5b4rdkLLHcOAdvGc4X199v6VruVHwZKWO2dQTlBxX+qz8EdT5D5THDYmDMGnkwZGHQYzhVz2GTv3zUqlT3FnqeW2ptF4yorK0Vp92bRXUrCAbyH+VcfVtz+AKAnoC14qzCGQoCX0HSB11EYH5oCy5fs2gtETTiTSWwdvebLAH7gUMsx/Kluwt3heKRGbXqdgACW2yMnJ2x27UDIuXJGtUMMtrJ4iscOkeoMDv8fT7npigZe8fsZrm1cFQJNQdUB6AfwluhbGfTO3rQIpe+lltmSO3lWTwip1roAOMHTndj5YHzxQHnBNa2RjWGRJFjbGoBcudR2yc9T3FA9SvlDUlusZhkRl1El10gkkkYycnY+XagZa8nM8StHJBKJGkLM5XC7gb6iRnp2zQMuuG2rte3EzoVUKscZI6jbJH1X80HAguVkXiHiNBI6CLTGUAIyeuSSAOrDc+VBwPL2GS3vTciJ5IpE0NoGplPuj4RufhH5oOBl4Lh5jtG0cWDkuMMxOwwucqB5nf070MGF5ZaS1Rrd7eVmDkqyr7rA431kgDp3/rtQyyrgCypc3BlgfVI4w4GUCjP8ZxkYI9dunagZc2Vq7X80zoQioI4yR1zgkj6g/eg4GT4vamaGSMHBZCB8+30zQwYXl+7aGIRNaSiZfd92MAN5HxNl+pNDLNhtdekeJp19SFzgb7DJ64G2ds9cDpQwS0AoBQCgOY85f8AxWH+9B/31b4X+2ff5FLi/wC6j/z5nTqqC6FAKAUAoBQCgFAKAUAoBQCgFAQWm4LfqYn6DYfgUBPQFhJxmFZBEzkSE4C6H3PTrpxj16UFi/oBQCgFAKAUAoBQCgFAKAUAoBQCgFAKAUAoBQCgFAYm+5dt5plnkQmVdODqYD3TlcqDg4NdoYipCDgnkcJ4anOanJZr6GWridxQCgFAKAUAoBQCgFAKAUAoCK5fSrHvjb59qAqhTSoHkAKAroDVeIXKHiKa2wsMRPQnLtnYAbk4YHA32oZ4Gc4fxaKcsI3yy/EpBUj/AKWANDFiS74hHEQrN77fCigsx9QqgnHr0oCiDisTq5DH938YKsGX5oRn8UFjC2XMIa5m1SHwFAVF8MnLbZOy6huDsfOhmxVxzj2mWGOKQr+8PinQT7qkZAyu+d9x5UCRnFv4zGZdeIx1ZgV6bfxYoYII+MxFlXLKX+DUjoG+RZQDQWPTxmESiHxP3hOAMNjI7asY7edBYWvGYZZPCR8vjUNjgjzDYww+RoLF/QGEvOa7aJpF1O5i/wCb4UUswjx1DtGpCkfpJz6V0VKTNXJHl7zdZwwJcPcDwXGpGVXfIzjOlVLDfbcbHaipTct1LMOcUr3Mna30csSzI4aJk1h+xUjOftWji07Mynlci4LxeG8iE1u+uJiQG0suSpKnZgD1B7VmcHB2kE01dF9WpkUAoBQCgFAKAUBgL7htw9w7rIRG0RVMSyAK5Vxq8MHSdyu+Cds7YqTCpBQSazv1LlxIs6VR1G08rZZvXPhoWN1wi9lQ/vvDYvnAlk2CwCMe8pU7yjVjpvkg7iukatGL0v3Lrvz4ZHOdGvKOts+t/ttwtxzJ5OGXZldhKQCrYPitjBiCqnh40hhLlvEG+PngaqpS3UreHPr7MrGzpVd5u/jy0t253I34HdKkS/tDyYctIPFlTYqoChtZYjIJ3budsbVnpqbbe7bqyT+lvAx0FRRS3r555tfW/iVy8NvWaX98FDyo6EOx0KkhyAuMYMenK9CQf1VhVKKSy0T4a5fcy6dZt56tcdLP7cPuXEnDrl7SOMy6Z9YMjh5Ph1EsAylXIx2yPmK1VSmqjlbLhp/KNnTqOko3z46/w/EgPCLrXgzs0QhEWfFdGJChhLhRs3iAjOrdTvmtulp2yWd76L5fLlqa9DVvZvK1tWu/tvz0Kbjg914WhJmz4MSkmaTPiCTXKdedW65Gc9NthRVae9dri+C0tkJUau5ZPguL1vd59h7/AGXd+LGyykRAQh0MjtkIXMh1HJyfd6ncE56CnSUt1prPPh2WHRVd5NPLLi+F7lF1wO4ELLFLIZDMzDVcTf8ALw4jUknVtkZAI6ZycYrMa1PeTkla3UtcrmJUKm41Fu93/k9M7elY2lM4GeuN6hk09oBQCgILncovm2T8l3/rigJ6AUBrXKyiWa6uCAcyaFP8q+R9Rp+1DLKCM8Vyv8MP7z7d/ulBwIOV7p5PGuBC0kkj4ByoVUABC6icgb9gegoGZbhVgbczTzMDJJ7z6fhVVyQATudu/wAqAtuSIz4DSt8UsjOfvj+oP3oGUQfvuJu3aCIKP7zf7M32oOBHx2cyXsMJVnjRfFKLj3m97HUgYGB18zQLQvbiwkuZonlURxRNrVMhmZtiC2PdUDA6E9/PYC04rELjiEMTAMkcZdgfXsfqFoOBml4XGJzcYPiFdOcnGNhsO2woYMP7RuLvZ8OnliOJMBEb9JdgmoeoBJ+YFdqEFOokzSpLdi2YXglncJw1LSztTEzxYe5mZFXVIMySqiM7u2ScBgo6b4GK3nKLqb0n3I1inu2SLfnKzXhPATaxtrJAhBI+JpH1yEL2yNZA3xt1ralLpa+8zWa3KdjJc1H+zeBvGDulstuCOupwsRb5+8TWlP8AqVr87m0/Zpma5J4d+zWFtERgrEpYfzsNb/5mNc6st6bZtBWikZuuZuKAUAoBQCgFAKA1Xj/LElxNJIkqoJIGiOQSfeRlHqoyc7EA43UneuM6bk7p8C0wuOhSpxjKLdpJ/Jp9/Vmu/gWX/g+5Hw3a6hKswZlc5eNQkQOGGwUDPUEjoax0Uus7fqVB603pu5NaN3lwfHTTtKl5IbEoaYN4jI4yD7pWZ5GxjGdUbacnJ674wA6HXP1cx+qRvG0bWTXbeKS+TV8rLvzMlxrl1ppYmjkVEjVFUENmPQ6vrjwcaio0nPbHbIO8oXasRsPjY04SjJXbv33VrPknn29zWMl5Hfw8C5JcyiRwdOkgeNgAaDk/vRuwb4R5CtOh5kqO1Y793DK1lrf/AB58tFbUyHC+W5IbrxzNlCZT4W+AZPDA0/RMY6bDHU1tGm1K9yPWxsKlDolHP2c+y+vzMaOSpdGnxk0ibxdOM5GhlOpmU6slgfeDEY+I9Rp0T6+JI/U6e9vbr923inlZq3dZcib/AMITKZXS5AkdjIhwcI/jGRemCy6DpOrJHYgbVnonnZ+rmv6jSajGUMkrPmt2z7HfNWtzzPZeTnGySK0YPupJ4mABDBEsmVYHxFMRIII+M7g706J8H6sjEdpReck79at+6TazTVnvZ5cNGQXPJcrRyqJk1PMZQ5APUykAjT72PEGzaumxXYjDouzVzeG06anGTi7KNrfLnle3C3O+ae7RggAE5ONz0/FSCmepVQwKAUBAN5D/ACrj6tufwBQE9AeEUBhOGcMmtUMcTRuhYlWfUCM+YAw33FDJecK4WINbFi8shzJIRjJ7ADso8qAx1hwae1Z1t5IzCzagsisSp6baSM7Y79hQXMhJw0tDLGZCXlUhnPmRjZegUDsPuTvQwRcBsJoEWOR4yiggBVbO5zuxOPxQyy2tODzwzzSRyx6Jm1HUjMRuSAMMOmo9/pQXJeLcHd5kuIHCTINOGBKsN9jjfuf9sUFy6trWVmDzyKSvwpGCqgkYySSSxwfQemd6GCOy4UUuZrhmBMgCqMfCBjbP0FDNyPmzh01zbPDbzGGR8Lr2xobZ85Un4ScacHOPeHWulOSjK7VzSSbWRbXvLzXnD/2S8lLyOi65Rp/5ikMGAVVGkMBtgZGx71lVN2e9Ew43jZljwfg3EooltpLyAQooQTJE5m0AYGNTaFbH8RDfInetpTpt7yT+hiKksmyvnTlA3tpDBBL4TQSJJGX1PkorKAzEkk4bOo5ORvnNKVbck21qKkN5WRZc0coXfErXwri8jWQMGCxRssewIIbUzOx3znIA293vWadaFOV4oxODkrNm28KjmWMC5kjeTzjjaNcbbaWdj9c/QVxla/snRF5WpkUAoBQCgFAKAUAoBQCgFAKAUAoBQCgFAKAUAoBQEFpuC36mJ+g2H4FAT0AoBQCgFAKAUAoBQCgFAKAUAoBQCgFAKAUAoBQCgFAKAUAoBQCgFAKAUAoBQCgFAKAUAoBQFMaBQAOgGKAqoBQCgFAKAUAoBQCgFAKAUAoBQCgFAKAUAoBQCgFAKAUAoBQCgFAKAUAoBQCgFAKAUAoBQCgFAKAUAoBQCgFAKAUAoBQCgFAKAUAoBQCgFAKAUAo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AutoShape 7" descr="data:image/jpeg;base64,/9j/4AAQSkZJRgABAQAAAQABAAD/2wCEAAkGBxQQEhUTEREWFRIWFhsWFhUYFxgYIBsYGR0YGBkYHRYdHSggHBslHhgcLT0hJiktLi4uHB8zODMsNygwLisBCgoKDg0OGxAQGywlICUsLCwwMC0sLC8sLC0sLS0sLC8sLS8sLC0sLywsLDQsLCwsLCwsLCwsLCwsLC4sLCwsLP/AABEIAJ0BQAMBEQACEQEDEQH/xAAcAAEAAQUBAQAAAAAAAAAAAAAAAwIEBQYHAQj/xABFEAACAQMCBAMHAQUGBAMJAAABAgMABBESIQUGMUETUWEHIjJxgZGhUhQjQmKxFXKSosHhJDOCshbS8Bc0NVRzdMLD0f/EABsBAQACAwEBAAAAAAAAAAAAAAAEBQECAwYH/8QAOREAAgECAwQHBgUFAQEBAAAAAAECAxEEITEFEkFhE1FxgaGx8CIyM5HB0QYUFVLhIzRCcoLxYhb/2gAMAwEAAhEDEQA/AO40AoBQCgFAKAUAoBQCgFAKAUAoBQCgFAKAUAoBQCgFAKAUAoBQCgFAKAUAoBQCgFAKAUAoBQCgFAKAUAoBQFtxDiEVuhkmkWNB/ExA+g8z6CsSkoq7OlKjUqy3aabfI0299qtkhwizS/zKgUf5yD+K4PER4XLin+H8VJXlZdr+1/Mjt/azaMcPFOg89KED54bP2FFiI8Uzef4dxKV1KL739jbeDcet7xdVvMsmOoGzD5ocMPqK7RnGWjKnEYSth3arFry+ehfzTKilnYKo3LEgAD1J6Vuk27IitpK7NYvufrSM4UvKf5F2+7EA/TNS4YGrLXLtIU9oUY6XfZ/Ni0j9pEBO8MwHnhD/APlW72fPrXj9jRbSp8Yvw+5n+Ecx211tFKNf6GyrfQHr9M1GqYepT95EqliaVXKLzMtXE7igFAKAUAoBQCgFAKAUAoBQCgFAKAUAoBQCgFAKAUAoBQCgFAKAUAoBQGK5n46lhbtPJvjZFzgu5+FQfp17AE9q0nNQV2SsFhJ4qqqce99S6z5+47xua9lMtw+pv4R0VR+lV7D8nvk1BlJyd2e/w2FpYaG5TVvN9vrsKuEcv3N3n9ngeQDYsAAufLWcLn0zRRctEYxGMoYf4skvP5alxxTlO8tV1zWzqg6sNLgepKE4HqaOEo6o0obRwtaW7Cav8vOxi7K7eF1kicpIpyrKcEf7elY0zRJqU4VIuE1dM6pb8Q/tyyI6Xlv7xQEhZNuoXpvg/wB0+QO9ts/Fbsva7/ufOvxDsd0fc01X1T+j/k1GwsZJ20wxtI3XCjOPUnoB86v5zjBXk7Hj4QlN2irmQuOVryNdTWz4/lKv+FJP4rnHE0W7KR1lha0Vdxfg/IxAODkbEHIPTBHfPY12I50zkLmpp/8Ah52zKBlHP8YHUH+YefcfIk1OMwyh7cNPIucFinP2J68OZutQCxFAKAUAoBQCgFAKAUAoBQCgFAKAUAoBQCgFAKAUAoBQCgFAKAUAoBQHHvbVxEtcQwZ91I9fXqzkjp6BR/iNQ8RL2kj1/wCHKKVGVXi3buX/AL4Gocp8I/bbuKAnCs2XI/QoLN8iQMfMiuUFvySRb4/E/lsPKrxWna8kfRVpbJEixxqFRRhVAwAKsEklZHzyc5VJOUndslIrJocL9qHLyWV0GhULFMpcKOisDh1A7LuDjtnHQVBrQ3ZZcT3OxcbLE0Gpu8o5X61wLP2ccRMHEIDnAkPhN6h9gP8AFpP0rFJ2mjtteiquEnyz+X8XO8WNjHApWJAoLFzjuzHJJ/8AWwwO1WM5ym7yZ89hTjBWiuZc1qbnOPabwZI9NygC620SDzYglW+exB89qtMBWcr033FRtGio2qLjk/uaTY33gyJKp95GDDfyOcfUbfWrCcN+Li+JWwqqElJPQ74rZAI6HevNnqT2gFAKAUAoBQCgFAKAUAoBQCgFAKAUAoBQCgFAKAUAoBQCgFAKAUAoDR+beaja3BiFvHJ7itqbrvnbp6VOw+DjVhvNkHEbQqUJ7kfM85T5qN1cCL9mijyrHUvXYfKlfBxpQ3kxh9oVK09yXmbzUEnCgOVe3HrafKb/APVUXE6rv+h6r8NaVf8An6mg8rf++2v/ANzF/wB61wj7y7UX2N/tqn+svJn0nVifNxQGvc88baxtfGSNXOtV0tnG+d9q51JuEbon7OwccXW6OTsrNnOz7Vpv/lIP81cHipov/wD81Q/e/kjsNs+pFbzUH7ipaPJyVpNElDUUAoBQCgFAKAUAoBQCgFAKAUAoBQCgFAKAUAoBQCgFAKAUAoBQCgOT+0pcXvziQj7sP9KucD8LvZRbQ+N3L6kPs9kC30ef4ldR89JP+lbY1XovuMYFpV13nXqpC+FAcs9uKH/hDjb96M+p8LH9D9qi4nVd/wBD1P4aa/qr/X6nPeW5Al3bMxwqzxEnyAdSTXCLs12o9BjE5Yeol+2Xkz6VqxPmwoDRfbHMFsAp6tMgH0DMf6VwxHu95efh+LeKv1Rf0OJGoUtD2x9RWi4RAeoUD8CrNaHy+bvJslrJqKAUAoBQCgIbViQTnqxx8ug/pQE1AKAUAoBQCgFAKAUAoBQCgFAKAUAoBQCgFAKAUAoDRvadwgvGlwgyY/df+4dw3yB/7ie1WGAq2k4PiVu0aTcVUXDXsOdW8zRsrocMpDKR2I3FWrSasyoTcXdanUeC8+W8qgTnwZe+QdJPmG7D0P561T1cFOL9nNF1Rx9OS9vJ+BdcR52tIlysvit2VATn/q+EfU1pDB1ZPNW7TpUx1GKyd+w1ji0jca4fLhR+0wSeIqDuu+APPKlh6so6ZrjtDC7lreustfw7tNRr3nknk+Sej9czkVVGp9IOucm+0uIxrFfMUkUBRLgsHA2BbGSG9enfIqVTrq1pHkdobCqKbnh1dPhxXZy8TZ7znuwiXUbpG8lTLk+mANvriujrQ6ysp7Jxk3bca7cjkHO/Nb8SmDadEKZEad9+rN/McD0GAPMmLUm5u56/Zuz44OnbWT1f0XJeJ5yFwI3t5GuP3UZEkp7aVOQv/UdsfPyrFOO9Kw2pi1hsPJ8XkvXI+hKsD5+KAUAoBQCgIrl9Kse+Nvn2oCqFNKgeQAoCugFAKAUAoBQGC5r4hNborxMm7BNBQkknJyG1enTH1oZRm4wcDJycbn170MFjx26lii1QR+I+QNOCdu5wNz/v6UCL2FiVUsMMQCR1we4zQFdAKAUAoBQCgFAKAUAoBQCgKXUEEEAgjBB3yD2xTQanOuY+QHUl7P3lO/hE4I/usdiPQ7/OrWhjk1ap8yoxGz2nvUtOr7Gl3dnJCcSxun95Sv5I3qfGcZe67ldKEoe8mu0jgiaQ4jVnPkoLH7CstqOuRiKcvdz7Dd+SOWruKZZ2/coNmVty6nqujt8zgggbGq/F4ilKG6s35Flg8NWjNTeS8yvnf2bi4Zp7MqkrbvGdlc92B/hY/Y+m5NFUoXzie42btt0YqlXzjwfFfdeXM5fxLgVzbEie3kTHUlSV+jj3T9DUZxa1R6iji6Fb4c0+/P5alhDGXOlFLN5AEn7Ctbp6HeUlFXk7G08A9n15dEFozBH3eUEHHpH8RP2HrXSNKUuRV4rbOGoLJ7z6l99PWh2Xlvl+GwiEUI9Xc/E7eZP+napkIKCsjxuMxlTFVN+p3LgjLVuRRQCgFAKAUBBc7lF82yfku/8AXFAT0BHOGKnQQG7FgWA+gIz96A1/gnEbm4Eq5jykhQS6TjbyTO5+o6jrQyxwjiNzJJPATGzRsB4uMAZz1QHc7dMjvk9MgS8G4hMbma3mZXEYDB1XT1wcYz5N+DQEp4k887Q2+FWP/mykasH9Crnrsdz5HbzAhN/Ol5HbaldGXWzacMF97bY46qN8d6DgRcwsJLu1iJ91SZn8sLuCfT3T96BF1Pd3MrIbZFEOoZd+rL3YL1C+vU/LqBFf388V3DGHRklLe4EwQo7ltRycd9unSgHH+JT28sOgoyyPpEekhiNs++Wx38hjbrQIi47f3Nt4cmqMq0gQxBT3yfjJyenXA7bUCMlxviv7OqhV1yyNpjTpk7bk9gMj7igRacVuLi2gMzSozLjKaMLuQMA51bZ6k747UBlOFys8MbSY1sgZsDG5GcY+tDBdUAoBQCgFAKAUAoBQCgFAKAUAoBQCgFAKAUAoBQCgFAKAgG8h/lXH1bc/gCgJ6At+IXHhRPJ+hC32GaAxHJ8XhWas38WqRj/r/hAoZepRyQhMLzN8U0rP9M4/rqoGQ8mzLI1xMWGuWUgKTvpAyu3yY/agZRyPMqRTCRgsiykvqIBGwGTn1DfmgZ7wW5SW+uJSwGAsaA7ZB2OAd+q/5qB6EEtj+23d17xASMRLg494jv5gMDtQzoZTlXiYkgCSMBLGfDZScHbYf/z5g0MMtUlV+JuWIAhi0rk43OCT9nNBwKr399xKFOohjMh+Z2/8lBwKeYZQ97axMQFUmU52GRkr+UP3oFoUcYkC8RtXcjwih0tnbVh+/wA2T8UHA95zullWO3RgWklUHG+B5E9AclTigRtCjAwOgoYPaAUAoBQEdxMsas7nCqCzE9gBkmspNuyMSkoq7Oby8yX3EJSlkCiDsukHT2Lu3QnyH5xmrVYejRjepm/WiKd4mvXnalkvWr9d5SeO8Q4dIv7UC8bdm0nI76ZF6N6H7U6DD11/TyfrgOnxNCX9TNetH9zo9hdrPGksZyjqGH18/WqucHCTi+BbwmpxUlozBc58z/sKBUAaZ86QeigdWPn6Dvv5VIwuG6V3eiIuLxXQqy1Zq0Q4xKvjK0mCNQGY1yPSPb8ipj/KRe67ePmQl+ckt5N+HkZrkvm17h/2e5AEwzpbGnUV+JWXs4wenkdhjfhisKoLfhoSMJjHN7lTX14m33E6xozudKIpZieygZJ+wqvbsrlnCLnJRjq8ji3GvaNeXUum0zFGThERQzt5EnBOr0Xp69ahyrSlpkezw+xMNQp3re0+Lbsl5ePgW8HOvE7Nx47Oe/hzx4yPmQGH0NaqrOLzfzOktl4DERfRpdsX/wCo7Jy9xX9st45xG0fiLnQ3Ubkde6nGQe4INTYS3o3PHYvD/l60qV724r18+ZhOfecRw5FVFD3EgJRT0UD+Nsb4z277+Vc6tXcyWpN2Xsx4yTcnaK1+yOYDmvitxqkSWZlU7mOP3V74OlcdPOovSVHxZ6f9O2fStCUYpvreb+bNk5I9pMjSrBekMrkKswAUhicAMBsVOwzgY757dadd3tIrdpbDhGDqYfK2bXLl67DqxNSzypxvmf2lXE0pjsj4cQbSrBQzyds7g4B7ADPr2qFOvJv2ckexwWw6NOnv4jN9uS9ceBjV5v4paMpleUZ3Czx7MP8AqUHHyIrVVKi4vvJP6bs/ERagl2xenj5nXeUeO/t9ss/htGSSpBzgkdSp/iX1+Y7VLpz343PI4/Cflazp3v649TM1XQhigILTcFv1MT9BsPwKAnoCiWJXBV1DKeoIBB+YNAeCFdOjSNGNOnAxp6Yx0xjtQHsMKooVFCqOiqAAPoKAhgsIo2LJEiserBQCc+oFAUvw2Fn8QwoZOuoqM588+frQFf7BFr8Twk8T9ekZ/wAWM0BXDbohYoiqWOWIAGT5nHU0BH/Z8WvxPCTxOuvSM5884zmgEnD4mfxGiQyfqKgnbpvigJFtkDFwihyMFgBkjbYt1PQfagKLmxjlIMkSOR0LKDj5ZFAYy/vEM3gT2xMIUFZChdScdMBTjuPP70MkFnYeNcJL4XhW8IIhQroLM3V9H8I+e+wNAbFQwKAUAoBQGC55bFjPj9IH0LKD+DUjCfGiRsZ8CRqvIPH7a1gdZpNEjSFvhc5XSoG6g9wdqm4yhUqTTirqxBwWIpU4NSdncn535jtbm1McUmuTWrKNDjGDuclQPhJ+9aYTD1adS8lkbYzE0qlLdi7u66/WhmfZw2bFPR3A/wARP+tcMd8Z93kSNn/AXa/M1fnddfE4lbdT4KkHyLnI/JqZhMsO2ufkQsZniYp//PmdPqoLo5fxEaONjTt++i/zImr75P3q3hnhM+p+ZSzyxuXWvJHQOYbJri1nhT4pInRc+ZUgZ9M1TTjvRaPRYWqqVeFR6Jp+JwjlTjbcLuzI8OpgGidG91lyRnGRsw0/bI71BhLclex7rHYVY6huxlbRp6p/wdB/9o3Droqt1bsFDagZI1kVSO+xJz8hXfpoS95Hn/0TG0LyozXVk2m/JeJ0G1uElRXjYMjDKspyCPQ1ITTV0efnCUJOMlZo4j7XHJ4iwJ6RIB8sE/1JqFX989tsBJYRdrOtcmQKlhahFABgjY4/UyhmPzJJP1qXTVoI8ntCbliqjb/ya+TsjintFt1j4jcqihV1K2B5siM33JNQa2UpW9ZHtdkTlPB03J8H4No7yEMsGCd3jwT6svX81Yao8HfcqX6n9T5/4RdycKvQ0kIaSFmVo226grkNjbY5Bx5edV8G4S7D3+Ipwx2G3YyspWz9eKOht7S7C5Hh3Vs+gkE60SRQR3Izn7CpHTwllJHnlsLGUXv0pq/JtP13m/cMvIpoleB1aIj3SvTA2xjtjy7VIi01dFDWpVKc3GomnzLqsnIiuX0qx742+fagKoU0qB5ACgK6A1a2tweJtoyFij1MMkjWw8ifJ/xQzwNpoYFAKAUAoDVra3B4m2jIWKPUwySNbDHQnyf8UM8DMS8UxcpbhCSyFy2fhG+Nu+4/NAYrnpB4SYz4rOqIQSOuT0B3/wB6BGxW8QRVUdFAUfQYoYJKAUAoBQCgFAKAUBgueVzYz4/SD9mUmpGE+NEjYz4EjU+Q+Xba7gd5kLushX43XC6VI2UjzO9TcZiKlOaUXlYgYLDUqsG5LO/WzYLzlDh0KGSSPQi9WMsuB2/VUaOLxEnaLz7F9iVLBYaC3pKy7X9zO8JgijhRbcL4OMrpOoEHfOrJznzqNUlOUm56kqlGEYJQ0Od86uF4pEScAGEk+QD5Jq0wueHff5FTjMsTH/nzOoVUF0cv4kdXGxp3/fRf5UTP2wftVvDLCdz82Us88bl1ryR0fiN/HbxtLM4SNBlmPbt0G5JPYdap3JJXZfUqM601CCu2apZScN45qJhDSIcHV7kmkdGyrZK/Xbyriujq8PuWtSOO2ZZKVk+rNX71a5q3tI5LtbK3E0BZG1hNBYsGznpncEYz16A1yq0owV0WmyNqYjEVnTqZq172tYyPsSu3aK4iJJRGRl9C4fUB/gG3qfOt8M9UR/xJTipwmtWmn3Wt5mse1xCOItkdY0I+WCP6g1yre+WewWnhF2s63ydMr2FqVII8CNcjzVQrD5ggj6VLpu8EeT2hFxxVRP8Ac/F3RxP2jTq/EblkII1KuR5qiKw+hBH0qDWd5S9cD2myIuODpprg/FtnekmWGENKwRUjBYnYAAb5qwvZZnhHF1Kloq7byNVtuI8N427xtGHdNl1jQzL+pGB1afTY+YrinTquxaToY7ZsVNOyfVmk+fC5gefuRbO1tHnh1RuhXClywbUwXThsnO/Y9q0q0YxjdE/Ze1sTWxCpVM078LWy5Fv7Erp/FuIsnwyivjsGB05+ZB/yjyrGHebR0/ElOO5CfG7Xd68zrVSzyZBc7lF82yfku/8AXFAT0AoDUuW7MXLXEzs2iSUgKCVyF3GSNyMNjGcbb57DLJeUVCPd6SRAsmFBJIGnVqx9MfigZHYXsdxquLt18PUVhhY7aR38P+Nz8j02oBw25e0t7iZ0KxlyYIm2IBOFGP4RuNvQ0Bf8K4UrxCW6HiyuNZL7hAdwqr0XA8u9AW/I4LRySlmId8LqYt7i9Bk/M0DHKI8Vrmc9JJSo/ur0/DfigZZ8F4ZHNdXJIbw4yI199+o2b3tWTuvn3oZJ+NQ+Jd2tuhKiNTJkbkAfCd87+51OevehhaEfFbFYry18EsJGYlyXZiVGCckk9RqoOBfcTuWnultVYqgXxJipwSOyZG4G4zjzoCpuEMl1FJAqRwKpEmnbUd9io69tz60Fy34Uf7QeSWTJt0bRFF2Yjcuw/i2I2O258qDQotoB/aJSPKxxR6igJC62GNl6DZh9qDgUcXtv+PgWJ2V2DO7ambbfoGJA6MMdNxtQcC6HCzbTyXRf90sRyuWLMQMnUT16f0GKAtbC4ikj8e8ZXeTJSH4tK5wFSLux88Z6UBk+UreWO3AmyCWJVSclVOMKfzt60DMrcwLIjI4yrAqw8wRgisxk4u6NZRUk09Dmz8AvuHSs1pmSM91w2R2DxnuPMfjOKtenoV42qZP1oyn/AC+Iw8r08161X2KZeGcS4kyicGOMHPvAIo9dA95m+f3GayqmHoK8M364iVLFYh2nkvD5anQ+EcOS1hSGPOlB1PUkkkk+pJJqrqVHUk5MtaVNU4KC4HNfaHEXvwijLMkageZYkAfc1bYJ2o37Snx6vXt1pFzFc8XhXwRHIcDSG0K5A/8Aqbg/M5rRxwknvXXrkdFLGRW5Z+D8fuZjkvlJ4ZDc3R/e76VzqILfE7N3Y5PQnqdznbhisVGcdyGh2wmElCXSVNfWb5m2cSsI7mJ4ZV1RuMMP6EeRB3z2IFV8kpKzLejWnRmqkHZo41xr2eXtpLrtdUqA5R420uvzXIOfVc/TOKhSoyi8sz2OH21ha8N2tk+Kaun65lmvKnFL118WOZsbB53OFB6/Gc4+QNY6Ocno+87PaOz8PF7jj2RWvy+p1zk3lteHW/hA6nY6pH6Zbpt/KAMfnvUunT3FY8jtDHSxdXfeSWSXIx/P/Jo4iivGwS4jGFJ6MvXQx6jfcHtv51rVpb+a1JGytpvCScZZxevJ9aOYJy7xW2zHHHcopO4ic6T2ydDY+9RtyosrM9O8bs6t7cnFvms/FXNj5I9m8olSa9UIiEMsWQSxG41Y2C57dT0OK6U6DveRXbS25TcHTw7u3lfq7OZ1a5gWRGR1DIwKsp6EHYipTV1ZnlYTlCSlF2aON8x+za5t5NdlmWPOVwwEifkZx5jf0qHOhJaZ+Z7DCbcoVYbtfJ8ep+uZjG5b4rdkLLHcOAdvGc4X199v6VruVHwZKWO2dQTlBxX+qz8EdT5D5THDYmDMGnkwZGHQYzhVz2GTv3zUqlT3FnqeW2ptF4yorK0Vp92bRXUrCAbyH+VcfVtz+AKAnoC14qzCGQoCX0HSB11EYH5oCy5fs2gtETTiTSWwdvebLAH7gUMsx/Kluwt3heKRGbXqdgACW2yMnJ2x27UDIuXJGtUMMtrJ4iscOkeoMDv8fT7npigZe8fsZrm1cFQJNQdUB6AfwluhbGfTO3rQIpe+lltmSO3lWTwip1roAOMHTndj5YHzxQHnBNa2RjWGRJFjbGoBcudR2yc9T3FA9SvlDUlusZhkRl1El10gkkkYycnY+XagZa8nM8StHJBKJGkLM5XC7gb6iRnp2zQMuuG2rte3EzoVUKscZI6jbJH1X80HAguVkXiHiNBI6CLTGUAIyeuSSAOrDc+VBwPL2GS3vTciJ5IpE0NoGplPuj4RufhH5oOBl4Lh5jtG0cWDkuMMxOwwucqB5nf070MGF5ZaS1Rrd7eVmDkqyr7rA431kgDp3/rtQyyrgCypc3BlgfVI4w4GUCjP8ZxkYI9dunagZc2Vq7X80zoQioI4yR1zgkj6g/eg4GT4vamaGSMHBZCB8+30zQwYXl+7aGIRNaSiZfd92MAN5HxNl+pNDLNhtdekeJp19SFzgb7DJ64G2ds9cDpQwS0AoBQCgOY85f8AxWH+9B/31b4X+2ff5FLi/wC6j/z5nTqqC6FAKAUAoBQCgFAKAUAoBQCgFAQWm4LfqYn6DYfgUBPQFhJxmFZBEzkSE4C6H3PTrpxj16UFi/oBQCgFAKAUAoBQCgFAKAUAoBQCgFAKAUAoBQCgFAYm+5dt5plnkQmVdODqYD3TlcqDg4NdoYipCDgnkcJ4anOanJZr6GWridxQCgFAKAUAoBQCgFAKAUAoCK5fSrHvjb59qAqhTSoHkAKAroDVeIXKHiKa2wsMRPQnLtnYAbk4YHA32oZ4Gc4fxaKcsI3yy/EpBUj/AKWANDFiS74hHEQrN77fCigsx9QqgnHr0oCiDisTq5DH938YKsGX5oRn8UFjC2XMIa5m1SHwFAVF8MnLbZOy6huDsfOhmxVxzj2mWGOKQr+8PinQT7qkZAyu+d9x5UCRnFv4zGZdeIx1ZgV6bfxYoYII+MxFlXLKX+DUjoG+RZQDQWPTxmESiHxP3hOAMNjI7asY7edBYWvGYZZPCR8vjUNjgjzDYww+RoLF/QGEvOa7aJpF1O5i/wCb4UUswjx1DtGpCkfpJz6V0VKTNXJHl7zdZwwJcPcDwXGpGVXfIzjOlVLDfbcbHaipTct1LMOcUr3Mna30csSzI4aJk1h+xUjOftWji07Mynlci4LxeG8iE1u+uJiQG0suSpKnZgD1B7VmcHB2kE01dF9WpkUAoBQCgFAKAUBgL7htw9w7rIRG0RVMSyAK5Vxq8MHSdyu+Cds7YqTCpBQSazv1LlxIs6VR1G08rZZvXPhoWN1wi9lQ/vvDYvnAlk2CwCMe8pU7yjVjpvkg7iukatGL0v3Lrvz4ZHOdGvKOts+t/ttwtxzJ5OGXZldhKQCrYPitjBiCqnh40hhLlvEG+PngaqpS3UreHPr7MrGzpVd5u/jy0t253I34HdKkS/tDyYctIPFlTYqoChtZYjIJ3budsbVnpqbbe7bqyT+lvAx0FRRS3r555tfW/iVy8NvWaX98FDyo6EOx0KkhyAuMYMenK9CQf1VhVKKSy0T4a5fcy6dZt56tcdLP7cPuXEnDrl7SOMy6Z9YMjh5Ph1EsAylXIx2yPmK1VSmqjlbLhp/KNnTqOko3z46/w/EgPCLrXgzs0QhEWfFdGJChhLhRs3iAjOrdTvmtulp2yWd76L5fLlqa9DVvZvK1tWu/tvz0Kbjg914WhJmz4MSkmaTPiCTXKdedW65Gc9NthRVae9dri+C0tkJUau5ZPguL1vd59h7/AGXd+LGyykRAQh0MjtkIXMh1HJyfd6ncE56CnSUt1prPPh2WHRVd5NPLLi+F7lF1wO4ELLFLIZDMzDVcTf8ALw4jUknVtkZAI6ZycYrMa1PeTkla3UtcrmJUKm41Fu93/k9M7elY2lM4GeuN6hk09oBQCgILncovm2T8l3/rigJ6AUBrXKyiWa6uCAcyaFP8q+R9Rp+1DLKCM8Vyv8MP7z7d/ulBwIOV7p5PGuBC0kkj4ByoVUABC6icgb9gegoGZbhVgbczTzMDJJ7z6fhVVyQATudu/wAqAtuSIz4DSt8UsjOfvj+oP3oGUQfvuJu3aCIKP7zf7M32oOBHx2cyXsMJVnjRfFKLj3m97HUgYGB18zQLQvbiwkuZonlURxRNrVMhmZtiC2PdUDA6E9/PYC04rELjiEMTAMkcZdgfXsfqFoOBml4XGJzcYPiFdOcnGNhsO2woYMP7RuLvZ8OnliOJMBEb9JdgmoeoBJ+YFdqEFOokzSpLdi2YXglncJw1LSztTEzxYe5mZFXVIMySqiM7u2ScBgo6b4GK3nKLqb0n3I1inu2SLfnKzXhPATaxtrJAhBI+JpH1yEL2yNZA3xt1ralLpa+8zWa3KdjJc1H+zeBvGDulstuCOupwsRb5+8TWlP8AqVr87m0/Zpma5J4d+zWFtERgrEpYfzsNb/5mNc6st6bZtBWikZuuZuKAUAoBQCgFAKA1Xj/LElxNJIkqoJIGiOQSfeRlHqoyc7EA43UneuM6bk7p8C0wuOhSpxjKLdpJ/Jp9/Vmu/gWX/g+5Hw3a6hKswZlc5eNQkQOGGwUDPUEjoax0Uus7fqVB603pu5NaN3lwfHTTtKl5IbEoaYN4jI4yD7pWZ5GxjGdUbacnJ674wA6HXP1cx+qRvG0bWTXbeKS+TV8rLvzMlxrl1ppYmjkVEjVFUENmPQ6vrjwcaio0nPbHbIO8oXasRsPjY04SjJXbv33VrPknn29zWMl5Hfw8C5JcyiRwdOkgeNgAaDk/vRuwb4R5CtOh5kqO1Y793DK1lrf/AB58tFbUyHC+W5IbrxzNlCZT4W+AZPDA0/RMY6bDHU1tGm1K9yPWxsKlDolHP2c+y+vzMaOSpdGnxk0ibxdOM5GhlOpmU6slgfeDEY+I9Rp0T6+JI/U6e9vbr923inlZq3dZcib/AMITKZXS5AkdjIhwcI/jGRemCy6DpOrJHYgbVnonnZ+rmv6jSajGUMkrPmt2z7HfNWtzzPZeTnGySK0YPupJ4mABDBEsmVYHxFMRIII+M7g706J8H6sjEdpReck79at+6TazTVnvZ5cNGQXPJcrRyqJk1PMZQ5APUykAjT72PEGzaumxXYjDouzVzeG06anGTi7KNrfLnle3C3O+ae7RggAE5ONz0/FSCmepVQwKAUBAN5D/ACrj6tufwBQE9AeEUBhOGcMmtUMcTRuhYlWfUCM+YAw33FDJecK4WINbFi8shzJIRjJ7ADso8qAx1hwae1Z1t5IzCzagsisSp6baSM7Y79hQXMhJw0tDLGZCXlUhnPmRjZegUDsPuTvQwRcBsJoEWOR4yiggBVbO5zuxOPxQyy2tODzwzzSRyx6Jm1HUjMRuSAMMOmo9/pQXJeLcHd5kuIHCTINOGBKsN9jjfuf9sUFy6trWVmDzyKSvwpGCqgkYySSSxwfQemd6GCOy4UUuZrhmBMgCqMfCBjbP0FDNyPmzh01zbPDbzGGR8Lr2xobZ85Un4ScacHOPeHWulOSjK7VzSSbWRbXvLzXnD/2S8lLyOi65Rp/5ikMGAVVGkMBtgZGx71lVN2e9Ew43jZljwfg3EooltpLyAQooQTJE5m0AYGNTaFbH8RDfInetpTpt7yT+hiKksmyvnTlA3tpDBBL4TQSJJGX1PkorKAzEkk4bOo5ORvnNKVbck21qKkN5WRZc0coXfErXwri8jWQMGCxRssewIIbUzOx3znIA293vWadaFOV4oxODkrNm28KjmWMC5kjeTzjjaNcbbaWdj9c/QVxla/snRF5WpkUAoBQCgFAKAUAoBQCgFAKAUAoBQCgFAKAUAoBQEFpuC36mJ+g2H4FAT0AoBQCgFAKAUAoBQCgFAKAUAoBQCgFAKAUAoBQCgFAKAUAoBQCgFAKAUAoBQCgFAKAUAoBQFMaBQAOgGKAqoBQCgFAKAUAoBQCgFAKAUAoBQCgFAKAUAoBQCgFAKAUAoBQCgFAKAUAoBQCgFAKAUAoBQCgFAKAUAoBQCgFAKAUAoBQCgFAKAUAoBQCgFAKAUAo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23528" y="1268760"/>
            <a:ext cx="8640960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/>
              <a:t>Пан-европейские крупномасштабные пилотные проекты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018218" y="1911804"/>
            <a:ext cx="60841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  <a:defRPr/>
            </a:pP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Secure </a:t>
            </a:r>
            <a:r>
              <a:rPr lang="en-US" sz="1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idenTity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acrOss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boRders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linKed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2.0 </a:t>
            </a:r>
          </a:p>
          <a:p>
            <a:pPr>
              <a:buBlip>
                <a:blip r:embed="rId3"/>
              </a:buBlip>
              <a:defRPr/>
            </a:pPr>
            <a:r>
              <a:rPr lang="uk-UA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countries: 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Austria, Belgium, Czech Republic, Estonia, France, Island, Greece, Italy, Lithuania, Luxembourg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Portugal, Slovenia, Slovakia, Spain, Sweden, Switzerland, The Netherlands, Turkey, United Kingdom</a:t>
            </a:r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Blip>
                <a:blip r:embed="rId3"/>
              </a:buBlip>
              <a:defRPr/>
            </a:pP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A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2012</a:t>
            </a:r>
            <a:r>
              <a:rPr lang="uk-UA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A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</a:t>
            </a:r>
            <a:endParaRPr lang="uk-UA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Blip>
                <a:blip r:embed="rId3"/>
              </a:buBlip>
              <a:defRPr/>
            </a:pP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A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cost: </a:t>
            </a:r>
            <a:r>
              <a:rPr lang="en-A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€18</a:t>
            </a:r>
            <a:r>
              <a:rPr lang="uk-UA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uk-UA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en-A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Picture 2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28" y="1911804"/>
            <a:ext cx="2391817" cy="108188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89365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10"/>
          <p:cNvGrpSpPr/>
          <p:nvPr/>
        </p:nvGrpSpPr>
        <p:grpSpPr>
          <a:xfrm>
            <a:off x="3203848" y="188640"/>
            <a:ext cx="5940152" cy="1197053"/>
            <a:chOff x="1763688" y="4850923"/>
            <a:chExt cx="5940152" cy="1197053"/>
          </a:xfrm>
        </p:grpSpPr>
        <p:pic>
          <p:nvPicPr>
            <p:cNvPr id="12" name="Picture 4" descr="People and cooperation vector | Price: 1 Credit (USD $1)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4850923"/>
              <a:ext cx="1136186" cy="1197053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>
              <a:off x="3059832" y="4922931"/>
              <a:ext cx="4644008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Международное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сотрудничество</a:t>
              </a:r>
              <a:endPara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3018218" y="5184483"/>
            <a:ext cx="60841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4"/>
              </a:buBlip>
              <a:defRPr/>
            </a:pP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Open</a:t>
            </a:r>
            <a:r>
              <a:rPr lang="uk-UA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</a:t>
            </a:r>
            <a:r>
              <a:rPr lang="uk-UA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</a:t>
            </a:r>
            <a:r>
              <a:rPr lang="uk-UA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</a:t>
            </a:r>
            <a:r>
              <a:rPr lang="uk-UA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Procurement</a:t>
            </a:r>
            <a:r>
              <a:rPr lang="uk-UA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Online</a:t>
            </a:r>
            <a:endParaRPr lang="uk-UA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Blip>
                <a:blip r:embed="rId4"/>
              </a:buBlip>
              <a:defRPr/>
            </a:pP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r>
              <a:rPr lang="ru-R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countries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Austria, Denmark, Finland, France, Germany, Greece, Italy, Norway, Portugal, Sweden, and the United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Kingdom</a:t>
            </a:r>
          </a:p>
          <a:p>
            <a:pPr>
              <a:buBlip>
                <a:blip r:embed="rId4"/>
              </a:buBlip>
              <a:defRPr/>
            </a:pP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2008-2012</a:t>
            </a:r>
          </a:p>
          <a:p>
            <a:pPr>
              <a:buBlip>
                <a:blip r:embed="rId4"/>
              </a:buBlip>
              <a:defRPr/>
            </a:pPr>
            <a:r>
              <a:rPr lang="en-A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cost: </a:t>
            </a:r>
            <a:r>
              <a:rPr lang="en-A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€</a:t>
            </a:r>
            <a:r>
              <a:rPr lang="en-AU" sz="1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30,8m</a:t>
            </a:r>
            <a:endParaRPr lang="ru-RU" sz="1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9" name="AutoShape 5" descr="data:image/jpeg;base64,/9j/4AAQSkZJRgABAQAAAQABAAD/2wCEAAkGBxQQEhUTEREWFRIWFhsWFhUYFxgYIBsYGR0YGBkYHRYdHSggHBslHhgcLT0hJiktLi4uHB8zODMsNygwLisBCgoKDg0OGxAQGywlICUsLCwwMC0sLC8sLC0sLS0sLC8sLS8sLC0sLywsLDQsLCwsLCwsLCwsLCwsLC4sLCwsLP/AABEIAJ0BQAMBEQACEQEDEQH/xAAcAAEAAQUBAQAAAAAAAAAAAAAAAwIEBQYHAQj/xABFEAACAQMCBAMHAQUGBAMJAAABAgMABBESIQUGMUETUWEHIjJxgZGhUhQjQmKxFXKSosHhJDOCshbS8Bc0NVRzdMLD0f/EABsBAQACAwEBAAAAAAAAAAAAAAAEBQECAwYH/8QAOREAAgECAwQHBgUFAQEBAAAAAAECAxEEITEFEkFhE1FxgaGx8CIyM5HB0QYUFVLhIzRCcoLxYhb/2gAMAwEAAhEDEQA/AO40AoBQCgFAKAUAoBQCgFAKAUAoBQCgFAKAUAoBQCgFAKAUAoBQCgFAKAUAoBQCgFAKAUAoBQCgFAKAUAoBQFtxDiEVuhkmkWNB/ExA+g8z6CsSkoq7OlKjUqy3aabfI0299qtkhwizS/zKgUf5yD+K4PER4XLin+H8VJXlZdr+1/Mjt/azaMcPFOg89KED54bP2FFiI8Uzef4dxKV1KL739jbeDcet7xdVvMsmOoGzD5ocMPqK7RnGWjKnEYSth3arFry+ehfzTKilnYKo3LEgAD1J6Vuk27IitpK7NYvufrSM4UvKf5F2+7EA/TNS4YGrLXLtIU9oUY6XfZ/Ni0j9pEBO8MwHnhD/APlW72fPrXj9jRbSp8Yvw+5n+Ecx211tFKNf6GyrfQHr9M1GqYepT95EqliaVXKLzMtXE7igFAKAUAoBQCgFAKAUAoBQCgFAKAUAoBQCgFAKAUAoBQCgFAKAUAoBQGK5n46lhbtPJvjZFzgu5+FQfp17AE9q0nNQV2SsFhJ4qqqce99S6z5+47xua9lMtw+pv4R0VR+lV7D8nvk1BlJyd2e/w2FpYaG5TVvN9vrsKuEcv3N3n9ngeQDYsAAufLWcLn0zRRctEYxGMoYf4skvP5alxxTlO8tV1zWzqg6sNLgepKE4HqaOEo6o0obRwtaW7Cav8vOxi7K7eF1kicpIpyrKcEf7elY0zRJqU4VIuE1dM6pb8Q/tyyI6Xlv7xQEhZNuoXpvg/wB0+QO9ts/Fbsva7/ufOvxDsd0fc01X1T+j/k1GwsZJ20wxtI3XCjOPUnoB86v5zjBXk7Hj4QlN2irmQuOVryNdTWz4/lKv+FJP4rnHE0W7KR1lha0Vdxfg/IxAODkbEHIPTBHfPY12I50zkLmpp/8Ah52zKBlHP8YHUH+YefcfIk1OMwyh7cNPIucFinP2J68OZutQCxFAKAUAoBQCgFAKAUAoBQCgFAKAUAoBQCgFAKAUAoBQCgFAKAUAoBQHHvbVxEtcQwZ91I9fXqzkjp6BR/iNQ8RL2kj1/wCHKKVGVXi3buX/AL4Gocp8I/bbuKAnCs2XI/QoLN8iQMfMiuUFvySRb4/E/lsPKrxWna8kfRVpbJEixxqFRRhVAwAKsEklZHzyc5VJOUndslIrJocL9qHLyWV0GhULFMpcKOisDh1A7LuDjtnHQVBrQ3ZZcT3OxcbLE0Gpu8o5X61wLP2ccRMHEIDnAkPhN6h9gP8AFpP0rFJ2mjtteiquEnyz+X8XO8WNjHApWJAoLFzjuzHJJ/8AWwwO1WM5ym7yZ89hTjBWiuZc1qbnOPabwZI9NygC620SDzYglW+exB89qtMBWcr033FRtGio2qLjk/uaTY33gyJKp95GDDfyOcfUbfWrCcN+Li+JWwqqElJPQ74rZAI6HevNnqT2gFAKAUAoBQCgFAKAUAoBQCgFAKAUAoBQCgFAKAUAoBQCgFAKAUAoDR+beaja3BiFvHJ7itqbrvnbp6VOw+DjVhvNkHEbQqUJ7kfM85T5qN1cCL9mijyrHUvXYfKlfBxpQ3kxh9oVK09yXmbzUEnCgOVe3HrafKb/APVUXE6rv+h6r8NaVf8An6mg8rf++2v/ANzF/wB61wj7y7UX2N/tqn+svJn0nVifNxQGvc88baxtfGSNXOtV0tnG+d9q51JuEbon7OwccXW6OTsrNnOz7Vpv/lIP81cHipov/wD81Q/e/kjsNs+pFbzUH7ipaPJyVpNElDUUAoBQCgFAKAUAoBQCgFAKAUAoBQCgFAKAUAoBQCgFAKAUAoBQCgOT+0pcXvziQj7sP9KucD8LvZRbQ+N3L6kPs9kC30ef4ldR89JP+lbY1XovuMYFpV13nXqpC+FAcs9uKH/hDjb96M+p8LH9D9qi4nVd/wBD1P4aa/qr/X6nPeW5Al3bMxwqzxEnyAdSTXCLs12o9BjE5Yeol+2Xkz6VqxPmwoDRfbHMFsAp6tMgH0DMf6VwxHu95efh+LeKv1Rf0OJGoUtD2x9RWi4RAeoUD8CrNaHy+bvJslrJqKAUAoBQCgIbViQTnqxx8ug/pQE1AKAUAoBQCgFAKAUAoBQCgFAKAUAoBQCgFAKAUAoDRvadwgvGlwgyY/df+4dw3yB/7ie1WGAq2k4PiVu0aTcVUXDXsOdW8zRsrocMpDKR2I3FWrSasyoTcXdanUeC8+W8qgTnwZe+QdJPmG7D0P561T1cFOL9nNF1Rx9OS9vJ+BdcR52tIlysvit2VATn/q+EfU1pDB1ZPNW7TpUx1GKyd+w1ji0jca4fLhR+0wSeIqDuu+APPKlh6so6ZrjtDC7lreustfw7tNRr3nknk+Sej9czkVVGp9IOucm+0uIxrFfMUkUBRLgsHA2BbGSG9enfIqVTrq1pHkdobCqKbnh1dPhxXZy8TZ7znuwiXUbpG8lTLk+mANvriujrQ6ysp7Jxk3bca7cjkHO/Nb8SmDadEKZEad9+rN/McD0GAPMmLUm5u56/Zuz44OnbWT1f0XJeJ5yFwI3t5GuP3UZEkp7aVOQv/UdsfPyrFOO9Kw2pi1hsPJ8XkvXI+hKsD5+KAUAoBQCgIrl9Kse+Nvn2oCqFNKgeQAoCugFAKAUAoBQGC5r4hNborxMm7BNBQkknJyG1enTH1oZRm4wcDJycbn170MFjx26lii1QR+I+QNOCdu5wNz/v6UCL2FiVUsMMQCR1we4zQFdAKAUAoBQCgFAKAUAoBQCgKXUEEEAgjBB3yD2xTQanOuY+QHUl7P3lO/hE4I/usdiPQ7/OrWhjk1ap8yoxGz2nvUtOr7Gl3dnJCcSxun95Sv5I3qfGcZe67ldKEoe8mu0jgiaQ4jVnPkoLH7CstqOuRiKcvdz7Dd+SOWruKZZ2/coNmVty6nqujt8zgggbGq/F4ilKG6s35Flg8NWjNTeS8yvnf2bi4Zp7MqkrbvGdlc92B/hY/Y+m5NFUoXzie42btt0YqlXzjwfFfdeXM5fxLgVzbEie3kTHUlSV+jj3T9DUZxa1R6iji6Fb4c0+/P5alhDGXOlFLN5AEn7Ctbp6HeUlFXk7G08A9n15dEFozBH3eUEHHpH8RP2HrXSNKUuRV4rbOGoLJ7z6l99PWh2Xlvl+GwiEUI9Xc/E7eZP+napkIKCsjxuMxlTFVN+p3LgjLVuRRQCgFAKAUBBc7lF82yfku/8AXFAT0BHOGKnQQG7FgWA+gIz96A1/gnEbm4Eq5jykhQS6TjbyTO5+o6jrQyxwjiNzJJPATGzRsB4uMAZz1QHc7dMjvk9MgS8G4hMbma3mZXEYDB1XT1wcYz5N+DQEp4k887Q2+FWP/mykasH9Crnrsdz5HbzAhN/Ol5HbaldGXWzacMF97bY46qN8d6DgRcwsJLu1iJ91SZn8sLuCfT3T96BF1Pd3MrIbZFEOoZd+rL3YL1C+vU/LqBFf388V3DGHRklLe4EwQo7ltRycd9unSgHH+JT28sOgoyyPpEekhiNs++Wx38hjbrQIi47f3Nt4cmqMq0gQxBT3yfjJyenXA7bUCMlxviv7OqhV1yyNpjTpk7bk9gMj7igRacVuLi2gMzSozLjKaMLuQMA51bZ6k747UBlOFys8MbSY1sgZsDG5GcY+tDBdUAoBQCgFAKAUAoBQCgFAKAUAoBQCgFAKAUAoBQCgFAKAgG8h/lXH1bc/gCgJ6At+IXHhRPJ+hC32GaAxHJ8XhWas38WqRj/r/hAoZepRyQhMLzN8U0rP9M4/rqoGQ8mzLI1xMWGuWUgKTvpAyu3yY/agZRyPMqRTCRgsiykvqIBGwGTn1DfmgZ7wW5SW+uJSwGAsaA7ZB2OAd+q/5qB6EEtj+23d17xASMRLg494jv5gMDtQzoZTlXiYkgCSMBLGfDZScHbYf/z5g0MMtUlV+JuWIAhi0rk43OCT9nNBwKr399xKFOohjMh+Z2/8lBwKeYZQ97axMQFUmU52GRkr+UP3oFoUcYkC8RtXcjwih0tnbVh+/wA2T8UHA95zullWO3RgWklUHG+B5E9AclTigRtCjAwOgoYPaAUAoBQEdxMsas7nCqCzE9gBkmspNuyMSkoq7Oby8yX3EJSlkCiDsukHT2Lu3QnyH5xmrVYejRjepm/WiKd4mvXnalkvWr9d5SeO8Q4dIv7UC8bdm0nI76ZF6N6H7U6DD11/TyfrgOnxNCX9TNetH9zo9hdrPGksZyjqGH18/WqucHCTi+BbwmpxUlozBc58z/sKBUAaZ86QeigdWPn6Dvv5VIwuG6V3eiIuLxXQqy1Zq0Q4xKvjK0mCNQGY1yPSPb8ipj/KRe67ePmQl+ckt5N+HkZrkvm17h/2e5AEwzpbGnUV+JWXs4wenkdhjfhisKoLfhoSMJjHN7lTX14m33E6xozudKIpZieygZJ+wqvbsrlnCLnJRjq8ji3GvaNeXUum0zFGThERQzt5EnBOr0Xp69ahyrSlpkezw+xMNQp3re0+Lbsl5ePgW8HOvE7Nx47Oe/hzx4yPmQGH0NaqrOLzfzOktl4DERfRpdsX/wCo7Jy9xX9st45xG0fiLnQ3Ubkde6nGQe4INTYS3o3PHYvD/l60qV724r18+ZhOfecRw5FVFD3EgJRT0UD+Nsb4z277+Vc6tXcyWpN2Xsx4yTcnaK1+yOYDmvitxqkSWZlU7mOP3V74OlcdPOovSVHxZ6f9O2fStCUYpvreb+bNk5I9pMjSrBekMrkKswAUhicAMBsVOwzgY757dadd3tIrdpbDhGDqYfK2bXLl67DqxNSzypxvmf2lXE0pjsj4cQbSrBQzyds7g4B7ADPr2qFOvJv2ckexwWw6NOnv4jN9uS9ceBjV5v4paMpleUZ3Czx7MP8AqUHHyIrVVKi4vvJP6bs/ERagl2xenj5nXeUeO/t9ss/htGSSpBzgkdSp/iX1+Y7VLpz343PI4/Cflazp3v649TM1XQhigILTcFv1MT9BsPwKAnoCiWJXBV1DKeoIBB+YNAeCFdOjSNGNOnAxp6Yx0xjtQHsMKooVFCqOiqAAPoKAhgsIo2LJEiserBQCc+oFAUvw2Fn8QwoZOuoqM588+frQFf7BFr8Twk8T9ekZ/wAWM0BXDbohYoiqWOWIAGT5nHU0BH/Z8WvxPCTxOuvSM5884zmgEnD4mfxGiQyfqKgnbpvigJFtkDFwihyMFgBkjbYt1PQfagKLmxjlIMkSOR0LKDj5ZFAYy/vEM3gT2xMIUFZChdScdMBTjuPP70MkFnYeNcJL4XhW8IIhQroLM3V9H8I+e+wNAbFQwKAUAoBQGC55bFjPj9IH0LKD+DUjCfGiRsZ8CRqvIPH7a1gdZpNEjSFvhc5XSoG6g9wdqm4yhUqTTirqxBwWIpU4NSdncn535jtbm1McUmuTWrKNDjGDuclQPhJ+9aYTD1adS8lkbYzE0qlLdi7u66/WhmfZw2bFPR3A/wARP+tcMd8Z93kSNn/AXa/M1fnddfE4lbdT4KkHyLnI/JqZhMsO2ufkQsZniYp//PmdPqoLo5fxEaONjTt++i/zImr75P3q3hnhM+p+ZSzyxuXWvJHQOYbJri1nhT4pInRc+ZUgZ9M1TTjvRaPRYWqqVeFR6Jp+JwjlTjbcLuzI8OpgGidG91lyRnGRsw0/bI71BhLclex7rHYVY6huxlbRp6p/wdB/9o3Droqt1bsFDagZI1kVSO+xJz8hXfpoS95Hn/0TG0LyozXVk2m/JeJ0G1uElRXjYMjDKspyCPQ1ITTV0efnCUJOMlZo4j7XHJ4iwJ6RIB8sE/1JqFX989tsBJYRdrOtcmQKlhahFABgjY4/UyhmPzJJP1qXTVoI8ntCbliqjb/ya+TsjintFt1j4jcqihV1K2B5siM33JNQa2UpW9ZHtdkTlPB03J8H4No7yEMsGCd3jwT6svX81Yao8HfcqX6n9T5/4RdycKvQ0kIaSFmVo226grkNjbY5Bx5edV8G4S7D3+Ipwx2G3YyspWz9eKOht7S7C5Hh3Vs+gkE60SRQR3Izn7CpHTwllJHnlsLGUXv0pq/JtP13m/cMvIpoleB1aIj3SvTA2xjtjy7VIi01dFDWpVKc3GomnzLqsnIiuX0qx742+fagKoU0qB5ACgK6A1a2tweJtoyFij1MMkjWw8ifJ/xQzwNpoYFAKAUAoDVra3B4m2jIWKPUwySNbDHQnyf8UM8DMS8UxcpbhCSyFy2fhG+Nu+4/NAYrnpB4SYz4rOqIQSOuT0B3/wB6BGxW8QRVUdFAUfQYoYJKAUAoBQCgFAKAUBgueVzYz4/SD9mUmpGE+NEjYz4EjU+Q+Xba7gd5kLushX43XC6VI2UjzO9TcZiKlOaUXlYgYLDUqsG5LO/WzYLzlDh0KGSSPQi9WMsuB2/VUaOLxEnaLz7F9iVLBYaC3pKy7X9zO8JgijhRbcL4OMrpOoEHfOrJznzqNUlOUm56kqlGEYJQ0Od86uF4pEScAGEk+QD5Jq0wueHff5FTjMsTH/nzOoVUF0cv4kdXGxp3/fRf5UTP2wftVvDLCdz82Us88bl1ryR0fiN/HbxtLM4SNBlmPbt0G5JPYdap3JJXZfUqM601CCu2apZScN45qJhDSIcHV7kmkdGyrZK/Xbyriujq8PuWtSOO2ZZKVk+rNX71a5q3tI5LtbK3E0BZG1hNBYsGznpncEYz16A1yq0owV0WmyNqYjEVnTqZq172tYyPsSu3aK4iJJRGRl9C4fUB/gG3qfOt8M9UR/xJTipwmtWmn3Wt5mse1xCOItkdY0I+WCP6g1yre+WewWnhF2s63ydMr2FqVII8CNcjzVQrD5ggj6VLpu8EeT2hFxxVRP8Ac/F3RxP2jTq/EblkII1KuR5qiKw+hBH0qDWd5S9cD2myIuODpprg/FtnekmWGENKwRUjBYnYAAb5qwvZZnhHF1Kloq7byNVtuI8N427xtGHdNl1jQzL+pGB1afTY+YrinTquxaToY7ZsVNOyfVmk+fC5gefuRbO1tHnh1RuhXClywbUwXThsnO/Y9q0q0YxjdE/Ze1sTWxCpVM078LWy5Fv7Erp/FuIsnwyivjsGB05+ZB/yjyrGHebR0/ElOO5CfG7Xd68zrVSzyZBc7lF82yfku/8AXFAT0AoDUuW7MXLXEzs2iSUgKCVyF3GSNyMNjGcbb57DLJeUVCPd6SRAsmFBJIGnVqx9MfigZHYXsdxquLt18PUVhhY7aR38P+Nz8j02oBw25e0t7iZ0KxlyYIm2IBOFGP4RuNvQ0Bf8K4UrxCW6HiyuNZL7hAdwqr0XA8u9AW/I4LRySlmId8LqYt7i9Bk/M0DHKI8Vrmc9JJSo/ur0/DfigZZ8F4ZHNdXJIbw4yI199+o2b3tWTuvn3oZJ+NQ+Jd2tuhKiNTJkbkAfCd87+51OevehhaEfFbFYry18EsJGYlyXZiVGCckk9RqoOBfcTuWnultVYqgXxJipwSOyZG4G4zjzoCpuEMl1FJAqRwKpEmnbUd9io69tz60Fy34Uf7QeSWTJt0bRFF2Yjcuw/i2I2O258qDQotoB/aJSPKxxR6igJC62GNl6DZh9qDgUcXtv+PgWJ2V2DO7ambbfoGJA6MMdNxtQcC6HCzbTyXRf90sRyuWLMQMnUT16f0GKAtbC4ikj8e8ZXeTJSH4tK5wFSLux88Z6UBk+UreWO3AmyCWJVSclVOMKfzt60DMrcwLIjI4yrAqw8wRgisxk4u6NZRUk09Dmz8AvuHSs1pmSM91w2R2DxnuPMfjOKtenoV42qZP1oyn/AC+Iw8r08161X2KZeGcS4kyicGOMHPvAIo9dA95m+f3GayqmHoK8M364iVLFYh2nkvD5anQ+EcOS1hSGPOlB1PUkkkk+pJJqrqVHUk5MtaVNU4KC4HNfaHEXvwijLMkageZYkAfc1bYJ2o37Snx6vXt1pFzFc8XhXwRHIcDSG0K5A/8Aqbg/M5rRxwknvXXrkdFLGRW5Z+D8fuZjkvlJ4ZDc3R/e76VzqILfE7N3Y5PQnqdznbhisVGcdyGh2wmElCXSVNfWb5m2cSsI7mJ4ZV1RuMMP6EeRB3z2IFV8kpKzLejWnRmqkHZo41xr2eXtpLrtdUqA5R420uvzXIOfVc/TOKhSoyi8sz2OH21ha8N2tk+Kaun65lmvKnFL118WOZsbB53OFB6/Gc4+QNY6Ocno+87PaOz8PF7jj2RWvy+p1zk3lteHW/hA6nY6pH6Zbpt/KAMfnvUunT3FY8jtDHSxdXfeSWSXIx/P/Jo4iivGwS4jGFJ6MvXQx6jfcHtv51rVpb+a1JGytpvCScZZxevJ9aOYJy7xW2zHHHcopO4ic6T2ydDY+9RtyosrM9O8bs6t7cnFvms/FXNj5I9m8olSa9UIiEMsWQSxG41Y2C57dT0OK6U6DveRXbS25TcHTw7u3lfq7OZ1a5gWRGR1DIwKsp6EHYipTV1ZnlYTlCSlF2aON8x+za5t5NdlmWPOVwwEifkZx5jf0qHOhJaZ+Z7DCbcoVYbtfJ8ep+uZjG5b4rdkLLHcOAdvGc4X199v6VruVHwZKWO2dQTlBxX+qz8EdT5D5THDYmDMGnkwZGHQYzhVz2GTv3zUqlT3FnqeW2ptF4yorK0Vp92bRXUrCAbyH+VcfVtz+AKAnoC14qzCGQoCX0HSB11EYH5oCy5fs2gtETTiTSWwdvebLAH7gUMsx/Kluwt3heKRGbXqdgACW2yMnJ2x27UDIuXJGtUMMtrJ4iscOkeoMDv8fT7npigZe8fsZrm1cFQJNQdUB6AfwluhbGfTO3rQIpe+lltmSO3lWTwip1roAOMHTndj5YHzxQHnBNa2RjWGRJFjbGoBcudR2yc9T3FA9SvlDUlusZhkRl1El10gkkkYycnY+XagZa8nM8StHJBKJGkLM5XC7gb6iRnp2zQMuuG2rte3EzoVUKscZI6jbJH1X80HAguVkXiHiNBI6CLTGUAIyeuSSAOrDc+VBwPL2GS3vTciJ5IpE0NoGplPuj4RufhH5oOBl4Lh5jtG0cWDkuMMxOwwucqB5nf070MGF5ZaS1Rrd7eVmDkqyr7rA431kgDp3/rtQyyrgCypc3BlgfVI4w4GUCjP8ZxkYI9dunagZc2Vq7X80zoQioI4yR1zgkj6g/eg4GT4vamaGSMHBZCB8+30zQwYXl+7aGIRNaSiZfd92MAN5HxNl+pNDLNhtdekeJp19SFzgb7DJ64G2ds9cDpQwS0AoBQCgOY85f8AxWH+9B/31b4X+2ff5FLi/wC6j/z5nTqqC6FAKAUAoBQCgFAKAUAoBQCgFAQWm4LfqYn6DYfgUBPQFhJxmFZBEzkSE4C6H3PTrpxj16UFi/oBQCgFAKAUAoBQCgFAKAUAoBQCgFAKAUAoBQCgFAYm+5dt5plnkQmVdODqYD3TlcqDg4NdoYipCDgnkcJ4anOanJZr6GWridxQCgFAKAUAoBQCgFAKAUAoCK5fSrHvjb59qAqhTSoHkAKAroDVeIXKHiKa2wsMRPQnLtnYAbk4YHA32oZ4Gc4fxaKcsI3yy/EpBUj/AKWANDFiS74hHEQrN77fCigsx9QqgnHr0oCiDisTq5DH938YKsGX5oRn8UFjC2XMIa5m1SHwFAVF8MnLbZOy6huDsfOhmxVxzj2mWGOKQr+8PinQT7qkZAyu+d9x5UCRnFv4zGZdeIx1ZgV6bfxYoYII+MxFlXLKX+DUjoG+RZQDQWPTxmESiHxP3hOAMNjI7asY7edBYWvGYZZPCR8vjUNjgjzDYww+RoLF/QGEvOa7aJpF1O5i/wCb4UUswjx1DtGpCkfpJz6V0VKTNXJHl7zdZwwJcPcDwXGpGVXfIzjOlVLDfbcbHaipTct1LMOcUr3Mna30csSzI4aJk1h+xUjOftWji07Mynlci4LxeG8iE1u+uJiQG0suSpKnZgD1B7VmcHB2kE01dF9WpkUAoBQCgFAKAUBgL7htw9w7rIRG0RVMSyAK5Vxq8MHSdyu+Cds7YqTCpBQSazv1LlxIs6VR1G08rZZvXPhoWN1wi9lQ/vvDYvnAlk2CwCMe8pU7yjVjpvkg7iukatGL0v3Lrvz4ZHOdGvKOts+t/ttwtxzJ5OGXZldhKQCrYPitjBiCqnh40hhLlvEG+PngaqpS3UreHPr7MrGzpVd5u/jy0t253I34HdKkS/tDyYctIPFlTYqoChtZYjIJ3budsbVnpqbbe7bqyT+lvAx0FRRS3r555tfW/iVy8NvWaX98FDyo6EOx0KkhyAuMYMenK9CQf1VhVKKSy0T4a5fcy6dZt56tcdLP7cPuXEnDrl7SOMy6Z9YMjh5Ph1EsAylXIx2yPmK1VSmqjlbLhp/KNnTqOko3z46/w/EgPCLrXgzs0QhEWfFdGJChhLhRs3iAjOrdTvmtulp2yWd76L5fLlqa9DVvZvK1tWu/tvz0Kbjg914WhJmz4MSkmaTPiCTXKdedW65Gc9NthRVae9dri+C0tkJUau5ZPguL1vd59h7/AGXd+LGyykRAQh0MjtkIXMh1HJyfd6ncE56CnSUt1prPPh2WHRVd5NPLLi+F7lF1wO4ELLFLIZDMzDVcTf8ALw4jUknVtkZAI6ZycYrMa1PeTkla3UtcrmJUKm41Fu93/k9M7elY2lM4GeuN6hk09oBQCgILncovm2T8l3/rigJ6AUBrXKyiWa6uCAcyaFP8q+R9Rp+1DLKCM8Vyv8MP7z7d/ulBwIOV7p5PGuBC0kkj4ByoVUABC6icgb9gegoGZbhVgbczTzMDJJ7z6fhVVyQATudu/wAqAtuSIz4DSt8UsjOfvj+oP3oGUQfvuJu3aCIKP7zf7M32oOBHx2cyXsMJVnjRfFKLj3m97HUgYGB18zQLQvbiwkuZonlURxRNrVMhmZtiC2PdUDA6E9/PYC04rELjiEMTAMkcZdgfXsfqFoOBml4XGJzcYPiFdOcnGNhsO2woYMP7RuLvZ8OnliOJMBEb9JdgmoeoBJ+YFdqEFOokzSpLdi2YXglncJw1LSztTEzxYe5mZFXVIMySqiM7u2ScBgo6b4GK3nKLqb0n3I1inu2SLfnKzXhPATaxtrJAhBI+JpH1yEL2yNZA3xt1ralLpa+8zWa3KdjJc1H+zeBvGDulstuCOupwsRb5+8TWlP8AqVr87m0/Zpma5J4d+zWFtERgrEpYfzsNb/5mNc6st6bZtBWikZuuZuKAUAoBQCgFAKA1Xj/LElxNJIkqoJIGiOQSfeRlHqoyc7EA43UneuM6bk7p8C0wuOhSpxjKLdpJ/Jp9/Vmu/gWX/g+5Hw3a6hKswZlc5eNQkQOGGwUDPUEjoax0Uus7fqVB603pu5NaN3lwfHTTtKl5IbEoaYN4jI4yD7pWZ5GxjGdUbacnJ674wA6HXP1cx+qRvG0bWTXbeKS+TV8rLvzMlxrl1ppYmjkVEjVFUENmPQ6vrjwcaio0nPbHbIO8oXasRsPjY04SjJXbv33VrPknn29zWMl5Hfw8C5JcyiRwdOkgeNgAaDk/vRuwb4R5CtOh5kqO1Y793DK1lrf/AB58tFbUyHC+W5IbrxzNlCZT4W+AZPDA0/RMY6bDHU1tGm1K9yPWxsKlDolHP2c+y+vzMaOSpdGnxk0ibxdOM5GhlOpmU6slgfeDEY+I9Rp0T6+JI/U6e9vbr923inlZq3dZcib/AMITKZXS5AkdjIhwcI/jGRemCy6DpOrJHYgbVnonnZ+rmv6jSajGUMkrPmt2z7HfNWtzzPZeTnGySK0YPupJ4mABDBEsmVYHxFMRIII+M7g706J8H6sjEdpReck79at+6TazTVnvZ5cNGQXPJcrRyqJk1PMZQ5APUykAjT72PEGzaumxXYjDouzVzeG06anGTi7KNrfLnle3C3O+ae7RggAE5ONz0/FSCmepVQwKAUBAN5D/ACrj6tufwBQE9AeEUBhOGcMmtUMcTRuhYlWfUCM+YAw33FDJecK4WINbFi8shzJIRjJ7ADso8qAx1hwae1Z1t5IzCzagsisSp6baSM7Y79hQXMhJw0tDLGZCXlUhnPmRjZegUDsPuTvQwRcBsJoEWOR4yiggBVbO5zuxOPxQyy2tODzwzzSRyx6Jm1HUjMRuSAMMOmo9/pQXJeLcHd5kuIHCTINOGBKsN9jjfuf9sUFy6trWVmDzyKSvwpGCqgkYySSSxwfQemd6GCOy4UUuZrhmBMgCqMfCBjbP0FDNyPmzh01zbPDbzGGR8Lr2xobZ85Un4ScacHOPeHWulOSjK7VzSSbWRbXvLzXnD/2S8lLyOi65Rp/5ikMGAVVGkMBtgZGx71lVN2e9Ew43jZljwfg3EooltpLyAQooQTJE5m0AYGNTaFbH8RDfInetpTpt7yT+hiKksmyvnTlA3tpDBBL4TQSJJGX1PkorKAzEkk4bOo5ORvnNKVbck21qKkN5WRZc0coXfErXwri8jWQMGCxRssewIIbUzOx3znIA293vWadaFOV4oxODkrNm28KjmWMC5kjeTzjjaNcbbaWdj9c/QVxla/snRF5WpkUAoBQCgFAKAUAoBQCgFAKAUAoBQCgFAKAUAoBQEFpuC36mJ+g2H4FAT0AoBQCgFAKAUAoBQCgFAKAUAoBQCgFAKAUAoBQCgFAKAUAoBQCgFAKAUAoBQCgFAKAUAoBQFMaBQAOgGKAqoBQCgFAKAUAoBQCgFAKAUAoBQCgFAKAUAoBQCgFAKAUAoBQCgFAKAUAoBQCgFAKAUAoBQCgFAKAUAoBQCgFAKAUAoBQCgFAKAUAoBQCgFAKAUAo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AutoShape 7" descr="data:image/jpeg;base64,/9j/4AAQSkZJRgABAQAAAQABAAD/2wCEAAkGBxQQEhUTEREWFRIWFhsWFhUYFxgYIBsYGR0YGBkYHRYdHSggHBslHhgcLT0hJiktLi4uHB8zODMsNygwLisBCgoKDg0OGxAQGywlICUsLCwwMC0sLC8sLC0sLS0sLC8sLS8sLC0sLywsLDQsLCwsLCwsLCwsLCwsLC4sLCwsLP/AABEIAJ0BQAMBEQACEQEDEQH/xAAcAAEAAQUBAQAAAAAAAAAAAAAAAwIEBQYHAQj/xABFEAACAQMCBAMHAQUGBAMJAAABAgMABBESIQUGMUETUWEHIjJxgZGhUhQjQmKxFXKSosHhJDOCshbS8Bc0NVRzdMLD0f/EABsBAQACAwEBAAAAAAAAAAAAAAAEBQECAwYH/8QAOREAAgECAwQHBgUFAQEBAAAAAAECAxEEITEFEkFhE1FxgaGx8CIyM5HB0QYUFVLhIzRCcoLxYhb/2gAMAwEAAhEDEQA/AO40AoBQCgFAKAUAoBQCgFAKAUAoBQCgFAKAUAoBQCgFAKAUAoBQCgFAKAUAoBQCgFAKAUAoBQCgFAKAUAoBQFtxDiEVuhkmkWNB/ExA+g8z6CsSkoq7OlKjUqy3aabfI0299qtkhwizS/zKgUf5yD+K4PER4XLin+H8VJXlZdr+1/Mjt/azaMcPFOg89KED54bP2FFiI8Uzef4dxKV1KL739jbeDcet7xdVvMsmOoGzD5ocMPqK7RnGWjKnEYSth3arFry+ehfzTKilnYKo3LEgAD1J6Vuk27IitpK7NYvufrSM4UvKf5F2+7EA/TNS4YGrLXLtIU9oUY6XfZ/Ni0j9pEBO8MwHnhD/APlW72fPrXj9jRbSp8Yvw+5n+Ecx211tFKNf6GyrfQHr9M1GqYepT95EqliaVXKLzMtXE7igFAKAUAoBQCgFAKAUAoBQCgFAKAUAoBQCgFAKAUAoBQCgFAKAUAoBQGK5n46lhbtPJvjZFzgu5+FQfp17AE9q0nNQV2SsFhJ4qqqce99S6z5+47xua9lMtw+pv4R0VR+lV7D8nvk1BlJyd2e/w2FpYaG5TVvN9vrsKuEcv3N3n9ngeQDYsAAufLWcLn0zRRctEYxGMoYf4skvP5alxxTlO8tV1zWzqg6sNLgepKE4HqaOEo6o0obRwtaW7Cav8vOxi7K7eF1kicpIpyrKcEf7elY0zRJqU4VIuE1dM6pb8Q/tyyI6Xlv7xQEhZNuoXpvg/wB0+QO9ts/Fbsva7/ufOvxDsd0fc01X1T+j/k1GwsZJ20wxtI3XCjOPUnoB86v5zjBXk7Hj4QlN2irmQuOVryNdTWz4/lKv+FJP4rnHE0W7KR1lha0Vdxfg/IxAODkbEHIPTBHfPY12I50zkLmpp/8Ah52zKBlHP8YHUH+YefcfIk1OMwyh7cNPIucFinP2J68OZutQCxFAKAUAoBQCgFAKAUAoBQCgFAKAUAoBQCgFAKAUAoBQCgFAKAUAoBQHHvbVxEtcQwZ91I9fXqzkjp6BR/iNQ8RL2kj1/wCHKKVGVXi3buX/AL4Gocp8I/bbuKAnCs2XI/QoLN8iQMfMiuUFvySRb4/E/lsPKrxWna8kfRVpbJEixxqFRRhVAwAKsEklZHzyc5VJOUndslIrJocL9qHLyWV0GhULFMpcKOisDh1A7LuDjtnHQVBrQ3ZZcT3OxcbLE0Gpu8o5X61wLP2ccRMHEIDnAkPhN6h9gP8AFpP0rFJ2mjtteiquEnyz+X8XO8WNjHApWJAoLFzjuzHJJ/8AWwwO1WM5ym7yZ89hTjBWiuZc1qbnOPabwZI9NygC620SDzYglW+exB89qtMBWcr033FRtGio2qLjk/uaTY33gyJKp95GDDfyOcfUbfWrCcN+Li+JWwqqElJPQ74rZAI6HevNnqT2gFAKAUAoBQCgFAKAUAoBQCgFAKAUAoBQCgFAKAUAoBQCgFAKAUAoDR+beaja3BiFvHJ7itqbrvnbp6VOw+DjVhvNkHEbQqUJ7kfM85T5qN1cCL9mijyrHUvXYfKlfBxpQ3kxh9oVK09yXmbzUEnCgOVe3HrafKb/APVUXE6rv+h6r8NaVf8An6mg8rf++2v/ANzF/wB61wj7y7UX2N/tqn+svJn0nVifNxQGvc88baxtfGSNXOtV0tnG+d9q51JuEbon7OwccXW6OTsrNnOz7Vpv/lIP81cHipov/wD81Q/e/kjsNs+pFbzUH7ipaPJyVpNElDUUAoBQCgFAKAUAoBQCgFAKAUAoBQCgFAKAUAoBQCgFAKAUAoBQCgOT+0pcXvziQj7sP9KucD8LvZRbQ+N3L6kPs9kC30ef4ldR89JP+lbY1XovuMYFpV13nXqpC+FAcs9uKH/hDjb96M+p8LH9D9qi4nVd/wBD1P4aa/qr/X6nPeW5Al3bMxwqzxEnyAdSTXCLs12o9BjE5Yeol+2Xkz6VqxPmwoDRfbHMFsAp6tMgH0DMf6VwxHu95efh+LeKv1Rf0OJGoUtD2x9RWi4RAeoUD8CrNaHy+bvJslrJqKAUAoBQCgIbViQTnqxx8ug/pQE1AKAUAoBQCgFAKAUAoBQCgFAKAUAoBQCgFAKAUAoDRvadwgvGlwgyY/df+4dw3yB/7ie1WGAq2k4PiVu0aTcVUXDXsOdW8zRsrocMpDKR2I3FWrSasyoTcXdanUeC8+W8qgTnwZe+QdJPmG7D0P561T1cFOL9nNF1Rx9OS9vJ+BdcR52tIlysvit2VATn/q+EfU1pDB1ZPNW7TpUx1GKyd+w1ji0jca4fLhR+0wSeIqDuu+APPKlh6so6ZrjtDC7lreustfw7tNRr3nknk+Sej9czkVVGp9IOucm+0uIxrFfMUkUBRLgsHA2BbGSG9enfIqVTrq1pHkdobCqKbnh1dPhxXZy8TZ7znuwiXUbpG8lTLk+mANvriujrQ6ysp7Jxk3bca7cjkHO/Nb8SmDadEKZEad9+rN/McD0GAPMmLUm5u56/Zuz44OnbWT1f0XJeJ5yFwI3t5GuP3UZEkp7aVOQv/UdsfPyrFOO9Kw2pi1hsPJ8XkvXI+hKsD5+KAUAoBQCgIrl9Kse+Nvn2oCqFNKgeQAoCugFAKAUAoBQGC5r4hNborxMm7BNBQkknJyG1enTH1oZRm4wcDJycbn170MFjx26lii1QR+I+QNOCdu5wNz/v6UCL2FiVUsMMQCR1we4zQFdAKAUAoBQCgFAKAUAoBQCgKXUEEEAgjBB3yD2xTQanOuY+QHUl7P3lO/hE4I/usdiPQ7/OrWhjk1ap8yoxGz2nvUtOr7Gl3dnJCcSxun95Sv5I3qfGcZe67ldKEoe8mu0jgiaQ4jVnPkoLH7CstqOuRiKcvdz7Dd+SOWruKZZ2/coNmVty6nqujt8zgggbGq/F4ilKG6s35Flg8NWjNTeS8yvnf2bi4Zp7MqkrbvGdlc92B/hY/Y+m5NFUoXzie42btt0YqlXzjwfFfdeXM5fxLgVzbEie3kTHUlSV+jj3T9DUZxa1R6iji6Fb4c0+/P5alhDGXOlFLN5AEn7Ctbp6HeUlFXk7G08A9n15dEFozBH3eUEHHpH8RP2HrXSNKUuRV4rbOGoLJ7z6l99PWh2Xlvl+GwiEUI9Xc/E7eZP+napkIKCsjxuMxlTFVN+p3LgjLVuRRQCgFAKAUBBc7lF82yfku/8AXFAT0BHOGKnQQG7FgWA+gIz96A1/gnEbm4Eq5jykhQS6TjbyTO5+o6jrQyxwjiNzJJPATGzRsB4uMAZz1QHc7dMjvk9MgS8G4hMbma3mZXEYDB1XT1wcYz5N+DQEp4k887Q2+FWP/mykasH9Crnrsdz5HbzAhN/Ol5HbaldGXWzacMF97bY46qN8d6DgRcwsJLu1iJ91SZn8sLuCfT3T96BF1Pd3MrIbZFEOoZd+rL3YL1C+vU/LqBFf388V3DGHRklLe4EwQo7ltRycd9unSgHH+JT28sOgoyyPpEekhiNs++Wx38hjbrQIi47f3Nt4cmqMq0gQxBT3yfjJyenXA7bUCMlxviv7OqhV1yyNpjTpk7bk9gMj7igRacVuLi2gMzSozLjKaMLuQMA51bZ6k747UBlOFys8MbSY1sgZsDG5GcY+tDBdUAoBQCgFAKAUAoBQCgFAKAUAoBQCgFAKAUAoBQCgFAKAgG8h/lXH1bc/gCgJ6At+IXHhRPJ+hC32GaAxHJ8XhWas38WqRj/r/hAoZepRyQhMLzN8U0rP9M4/rqoGQ8mzLI1xMWGuWUgKTvpAyu3yY/agZRyPMqRTCRgsiykvqIBGwGTn1DfmgZ7wW5SW+uJSwGAsaA7ZB2OAd+q/5qB6EEtj+23d17xASMRLg494jv5gMDtQzoZTlXiYkgCSMBLGfDZScHbYf/z5g0MMtUlV+JuWIAhi0rk43OCT9nNBwKr399xKFOohjMh+Z2/8lBwKeYZQ97axMQFUmU52GRkr+UP3oFoUcYkC8RtXcjwih0tnbVh+/wA2T8UHA95zullWO3RgWklUHG+B5E9AclTigRtCjAwOgoYPaAUAoBQEdxMsas7nCqCzE9gBkmspNuyMSkoq7Oby8yX3EJSlkCiDsukHT2Lu3QnyH5xmrVYejRjepm/WiKd4mvXnalkvWr9d5SeO8Q4dIv7UC8bdm0nI76ZF6N6H7U6DD11/TyfrgOnxNCX9TNetH9zo9hdrPGksZyjqGH18/WqucHCTi+BbwmpxUlozBc58z/sKBUAaZ86QeigdWPn6Dvv5VIwuG6V3eiIuLxXQqy1Zq0Q4xKvjK0mCNQGY1yPSPb8ipj/KRe67ePmQl+ckt5N+HkZrkvm17h/2e5AEwzpbGnUV+JWXs4wenkdhjfhisKoLfhoSMJjHN7lTX14m33E6xozudKIpZieygZJ+wqvbsrlnCLnJRjq8ji3GvaNeXUum0zFGThERQzt5EnBOr0Xp69ahyrSlpkezw+xMNQp3re0+Lbsl5ePgW8HOvE7Nx47Oe/hzx4yPmQGH0NaqrOLzfzOktl4DERfRpdsX/wCo7Jy9xX9st45xG0fiLnQ3Ubkde6nGQe4INTYS3o3PHYvD/l60qV724r18+ZhOfecRw5FVFD3EgJRT0UD+Nsb4z277+Vc6tXcyWpN2Xsx4yTcnaK1+yOYDmvitxqkSWZlU7mOP3V74OlcdPOovSVHxZ6f9O2fStCUYpvreb+bNk5I9pMjSrBekMrkKswAUhicAMBsVOwzgY757dadd3tIrdpbDhGDqYfK2bXLl67DqxNSzypxvmf2lXE0pjsj4cQbSrBQzyds7g4B7ADPr2qFOvJv2ckexwWw6NOnv4jN9uS9ceBjV5v4paMpleUZ3Czx7MP8AqUHHyIrVVKi4vvJP6bs/ERagl2xenj5nXeUeO/t9ss/htGSSpBzgkdSp/iX1+Y7VLpz343PI4/Cflazp3v649TM1XQhigILTcFv1MT9BsPwKAnoCiWJXBV1DKeoIBB+YNAeCFdOjSNGNOnAxp6Yx0xjtQHsMKooVFCqOiqAAPoKAhgsIo2LJEiserBQCc+oFAUvw2Fn8QwoZOuoqM588+frQFf7BFr8Twk8T9ekZ/wAWM0BXDbohYoiqWOWIAGT5nHU0BH/Z8WvxPCTxOuvSM5884zmgEnD4mfxGiQyfqKgnbpvigJFtkDFwihyMFgBkjbYt1PQfagKLmxjlIMkSOR0LKDj5ZFAYy/vEM3gT2xMIUFZChdScdMBTjuPP70MkFnYeNcJL4XhW8IIhQroLM3V9H8I+e+wNAbFQwKAUAoBQGC55bFjPj9IH0LKD+DUjCfGiRsZ8CRqvIPH7a1gdZpNEjSFvhc5XSoG6g9wdqm4yhUqTTirqxBwWIpU4NSdncn535jtbm1McUmuTWrKNDjGDuclQPhJ+9aYTD1adS8lkbYzE0qlLdi7u66/WhmfZw2bFPR3A/wARP+tcMd8Z93kSNn/AXa/M1fnddfE4lbdT4KkHyLnI/JqZhMsO2ufkQsZniYp//PmdPqoLo5fxEaONjTt++i/zImr75P3q3hnhM+p+ZSzyxuXWvJHQOYbJri1nhT4pInRc+ZUgZ9M1TTjvRaPRYWqqVeFR6Jp+JwjlTjbcLuzI8OpgGidG91lyRnGRsw0/bI71BhLclex7rHYVY6huxlbRp6p/wdB/9o3Droqt1bsFDagZI1kVSO+xJz8hXfpoS95Hn/0TG0LyozXVk2m/JeJ0G1uElRXjYMjDKspyCPQ1ITTV0efnCUJOMlZo4j7XHJ4iwJ6RIB8sE/1JqFX989tsBJYRdrOtcmQKlhahFABgjY4/UyhmPzJJP1qXTVoI8ntCbliqjb/ya+TsjintFt1j4jcqihV1K2B5siM33JNQa2UpW9ZHtdkTlPB03J8H4No7yEMsGCd3jwT6svX81Yao8HfcqX6n9T5/4RdycKvQ0kIaSFmVo226grkNjbY5Bx5edV8G4S7D3+Ipwx2G3YyspWz9eKOht7S7C5Hh3Vs+gkE60SRQR3Izn7CpHTwllJHnlsLGUXv0pq/JtP13m/cMvIpoleB1aIj3SvTA2xjtjy7VIi01dFDWpVKc3GomnzLqsnIiuX0qx742+fagKoU0qB5ACgK6A1a2tweJtoyFij1MMkjWw8ifJ/xQzwNpoYFAKAUAoDVra3B4m2jIWKPUwySNbDHQnyf8UM8DMS8UxcpbhCSyFy2fhG+Nu+4/NAYrnpB4SYz4rOqIQSOuT0B3/wB6BGxW8QRVUdFAUfQYoYJKAUAoBQCgFAKAUBgueVzYz4/SD9mUmpGE+NEjYz4EjU+Q+Xba7gd5kLushX43XC6VI2UjzO9TcZiKlOaUXlYgYLDUqsG5LO/WzYLzlDh0KGSSPQi9WMsuB2/VUaOLxEnaLz7F9iVLBYaC3pKy7X9zO8JgijhRbcL4OMrpOoEHfOrJznzqNUlOUm56kqlGEYJQ0Od86uF4pEScAGEk+QD5Jq0wueHff5FTjMsTH/nzOoVUF0cv4kdXGxp3/fRf5UTP2wftVvDLCdz82Us88bl1ryR0fiN/HbxtLM4SNBlmPbt0G5JPYdap3JJXZfUqM601CCu2apZScN45qJhDSIcHV7kmkdGyrZK/Xbyriujq8PuWtSOO2ZZKVk+rNX71a5q3tI5LtbK3E0BZG1hNBYsGznpncEYz16A1yq0owV0WmyNqYjEVnTqZq172tYyPsSu3aK4iJJRGRl9C4fUB/gG3qfOt8M9UR/xJTipwmtWmn3Wt5mse1xCOItkdY0I+WCP6g1yre+WewWnhF2s63ydMr2FqVII8CNcjzVQrD5ggj6VLpu8EeT2hFxxVRP8Ac/F3RxP2jTq/EblkII1KuR5qiKw+hBH0qDWd5S9cD2myIuODpprg/FtnekmWGENKwRUjBYnYAAb5qwvZZnhHF1Kloq7byNVtuI8N427xtGHdNl1jQzL+pGB1afTY+YrinTquxaToY7ZsVNOyfVmk+fC5gefuRbO1tHnh1RuhXClywbUwXThsnO/Y9q0q0YxjdE/Ze1sTWxCpVM078LWy5Fv7Erp/FuIsnwyivjsGB05+ZB/yjyrGHebR0/ElOO5CfG7Xd68zrVSzyZBc7lF82yfku/8AXFAT0AoDUuW7MXLXEzs2iSUgKCVyF3GSNyMNjGcbb57DLJeUVCPd6SRAsmFBJIGnVqx9MfigZHYXsdxquLt18PUVhhY7aR38P+Nz8j02oBw25e0t7iZ0KxlyYIm2IBOFGP4RuNvQ0Bf8K4UrxCW6HiyuNZL7hAdwqr0XA8u9AW/I4LRySlmId8LqYt7i9Bk/M0DHKI8Vrmc9JJSo/ur0/DfigZZ8F4ZHNdXJIbw4yI199+o2b3tWTuvn3oZJ+NQ+Jd2tuhKiNTJkbkAfCd87+51OevehhaEfFbFYry18EsJGYlyXZiVGCckk9RqoOBfcTuWnultVYqgXxJipwSOyZG4G4zjzoCpuEMl1FJAqRwKpEmnbUd9io69tz60Fy34Uf7QeSWTJt0bRFF2Yjcuw/i2I2O258qDQotoB/aJSPKxxR6igJC62GNl6DZh9qDgUcXtv+PgWJ2V2DO7ambbfoGJA6MMdNxtQcC6HCzbTyXRf90sRyuWLMQMnUT16f0GKAtbC4ikj8e8ZXeTJSH4tK5wFSLux88Z6UBk+UreWO3AmyCWJVSclVOMKfzt60DMrcwLIjI4yrAqw8wRgisxk4u6NZRUk09Dmz8AvuHSs1pmSM91w2R2DxnuPMfjOKtenoV42qZP1oyn/AC+Iw8r08161X2KZeGcS4kyicGOMHPvAIo9dA95m+f3GayqmHoK8M364iVLFYh2nkvD5anQ+EcOS1hSGPOlB1PUkkkk+pJJqrqVHUk5MtaVNU4KC4HNfaHEXvwijLMkageZYkAfc1bYJ2o37Snx6vXt1pFzFc8XhXwRHIcDSG0K5A/8Aqbg/M5rRxwknvXXrkdFLGRW5Z+D8fuZjkvlJ4ZDc3R/e76VzqILfE7N3Y5PQnqdznbhisVGcdyGh2wmElCXSVNfWb5m2cSsI7mJ4ZV1RuMMP6EeRB3z2IFV8kpKzLejWnRmqkHZo41xr2eXtpLrtdUqA5R420uvzXIOfVc/TOKhSoyi8sz2OH21ha8N2tk+Kaun65lmvKnFL118WOZsbB53OFB6/Gc4+QNY6Ocno+87PaOz8PF7jj2RWvy+p1zk3lteHW/hA6nY6pH6Zbpt/KAMfnvUunT3FY8jtDHSxdXfeSWSXIx/P/Jo4iivGwS4jGFJ6MvXQx6jfcHtv51rVpb+a1JGytpvCScZZxevJ9aOYJy7xW2zHHHcopO4ic6T2ydDY+9RtyosrM9O8bs6t7cnFvms/FXNj5I9m8olSa9UIiEMsWQSxG41Y2C57dT0OK6U6DveRXbS25TcHTw7u3lfq7OZ1a5gWRGR1DIwKsp6EHYipTV1ZnlYTlCSlF2aON8x+za5t5NdlmWPOVwwEifkZx5jf0qHOhJaZ+Z7DCbcoVYbtfJ8ep+uZjG5b4rdkLLHcOAdvGc4X199v6VruVHwZKWO2dQTlBxX+qz8EdT5D5THDYmDMGnkwZGHQYzhVz2GTv3zUqlT3FnqeW2ptF4yorK0Vp92bRXUrCAbyH+VcfVtz+AKAnoC14qzCGQoCX0HSB11EYH5oCy5fs2gtETTiTSWwdvebLAH7gUMsx/Kluwt3heKRGbXqdgACW2yMnJ2x27UDIuXJGtUMMtrJ4iscOkeoMDv8fT7npigZe8fsZrm1cFQJNQdUB6AfwluhbGfTO3rQIpe+lltmSO3lWTwip1roAOMHTndj5YHzxQHnBNa2RjWGRJFjbGoBcudR2yc9T3FA9SvlDUlusZhkRl1El10gkkkYycnY+XagZa8nM8StHJBKJGkLM5XC7gb6iRnp2zQMuuG2rte3EzoVUKscZI6jbJH1X80HAguVkXiHiNBI6CLTGUAIyeuSSAOrDc+VBwPL2GS3vTciJ5IpE0NoGplPuj4RufhH5oOBl4Lh5jtG0cWDkuMMxOwwucqB5nf070MGF5ZaS1Rrd7eVmDkqyr7rA431kgDp3/rtQyyrgCypc3BlgfVI4w4GUCjP8ZxkYI9dunagZc2Vq7X80zoQioI4yR1zgkj6g/eg4GT4vamaGSMHBZCB8+30zQwYXl+7aGIRNaSiZfd92MAN5HxNl+pNDLNhtdekeJp19SFzgb7DJ64G2ds9cDpQwS0AoBQCgOY85f8AxWH+9B/31b4X+2ff5FLi/wC6j/z5nTqqC6FAKAUAoBQCgFAKAUAoBQCgFAQWm4LfqYn6DYfgUBPQFhJxmFZBEzkSE4C6H3PTrpxj16UFi/oBQCgFAKAUAoBQCgFAKAUAoBQCgFAKAUAoBQCgFAYm+5dt5plnkQmVdODqYD3TlcqDg4NdoYipCDgnkcJ4anOanJZr6GWridxQCgFAKAUAoBQCgFAKAUAoCK5fSrHvjb59qAqhTSoHkAKAroDVeIXKHiKa2wsMRPQnLtnYAbk4YHA32oZ4Gc4fxaKcsI3yy/EpBUj/AKWANDFiS74hHEQrN77fCigsx9QqgnHr0oCiDisTq5DH938YKsGX5oRn8UFjC2XMIa5m1SHwFAVF8MnLbZOy6huDsfOhmxVxzj2mWGOKQr+8PinQT7qkZAyu+d9x5UCRnFv4zGZdeIx1ZgV6bfxYoYII+MxFlXLKX+DUjoG+RZQDQWPTxmESiHxP3hOAMNjI7asY7edBYWvGYZZPCR8vjUNjgjzDYww+RoLF/QGEvOa7aJpF1O5i/wCb4UUswjx1DtGpCkfpJz6V0VKTNXJHl7zdZwwJcPcDwXGpGVXfIzjOlVLDfbcbHaipTct1LMOcUr3Mna30csSzI4aJk1h+xUjOftWji07Mynlci4LxeG8iE1u+uJiQG0suSpKnZgD1B7VmcHB2kE01dF9WpkUAoBQCgFAKAUBgL7htw9w7rIRG0RVMSyAK5Vxq8MHSdyu+Cds7YqTCpBQSazv1LlxIs6VR1G08rZZvXPhoWN1wi9lQ/vvDYvnAlk2CwCMe8pU7yjVjpvkg7iukatGL0v3Lrvz4ZHOdGvKOts+t/ttwtxzJ5OGXZldhKQCrYPitjBiCqnh40hhLlvEG+PngaqpS3UreHPr7MrGzpVd5u/jy0t253I34HdKkS/tDyYctIPFlTYqoChtZYjIJ3budsbVnpqbbe7bqyT+lvAx0FRRS3r555tfW/iVy8NvWaX98FDyo6EOx0KkhyAuMYMenK9CQf1VhVKKSy0T4a5fcy6dZt56tcdLP7cPuXEnDrl7SOMy6Z9YMjh5Ph1EsAylXIx2yPmK1VSmqjlbLhp/KNnTqOko3z46/w/EgPCLrXgzs0QhEWfFdGJChhLhRs3iAjOrdTvmtulp2yWd76L5fLlqa9DVvZvK1tWu/tvz0Kbjg914WhJmz4MSkmaTPiCTXKdedW65Gc9NthRVae9dri+C0tkJUau5ZPguL1vd59h7/AGXd+LGyykRAQh0MjtkIXMh1HJyfd6ncE56CnSUt1prPPh2WHRVd5NPLLi+F7lF1wO4ELLFLIZDMzDVcTf8ALw4jUknVtkZAI6ZycYrMa1PeTkla3UtcrmJUKm41Fu93/k9M7elY2lM4GeuN6hk09oBQCgILncovm2T8l3/rigJ6AUBrXKyiWa6uCAcyaFP8q+R9Rp+1DLKCM8Vyv8MP7z7d/ulBwIOV7p5PGuBC0kkj4ByoVUABC6icgb9gegoGZbhVgbczTzMDJJ7z6fhVVyQATudu/wAqAtuSIz4DSt8UsjOfvj+oP3oGUQfvuJu3aCIKP7zf7M32oOBHx2cyXsMJVnjRfFKLj3m97HUgYGB18zQLQvbiwkuZonlURxRNrVMhmZtiC2PdUDA6E9/PYC04rELjiEMTAMkcZdgfXsfqFoOBml4XGJzcYPiFdOcnGNhsO2woYMP7RuLvZ8OnliOJMBEb9JdgmoeoBJ+YFdqEFOokzSpLdi2YXglncJw1LSztTEzxYe5mZFXVIMySqiM7u2ScBgo6b4GK3nKLqb0n3I1inu2SLfnKzXhPATaxtrJAhBI+JpH1yEL2yNZA3xt1ralLpa+8zWa3KdjJc1H+zeBvGDulstuCOupwsRb5+8TWlP8AqVr87m0/Zpma5J4d+zWFtERgrEpYfzsNb/5mNc6st6bZtBWikZuuZuKAUAoBQCgFAKA1Xj/LElxNJIkqoJIGiOQSfeRlHqoyc7EA43UneuM6bk7p8C0wuOhSpxjKLdpJ/Jp9/Vmu/gWX/g+5Hw3a6hKswZlc5eNQkQOGGwUDPUEjoax0Uus7fqVB603pu5NaN3lwfHTTtKl5IbEoaYN4jI4yD7pWZ5GxjGdUbacnJ674wA6HXP1cx+qRvG0bWTXbeKS+TV8rLvzMlxrl1ppYmjkVEjVFUENmPQ6vrjwcaio0nPbHbIO8oXasRsPjY04SjJXbv33VrPknn29zWMl5Hfw8C5JcyiRwdOkgeNgAaDk/vRuwb4R5CtOh5kqO1Y793DK1lrf/AB58tFbUyHC+W5IbrxzNlCZT4W+AZPDA0/RMY6bDHU1tGm1K9yPWxsKlDolHP2c+y+vzMaOSpdGnxk0ibxdOM5GhlOpmU6slgfeDEY+I9Rp0T6+JI/U6e9vbr923inlZq3dZcib/AMITKZXS5AkdjIhwcI/jGRemCy6DpOrJHYgbVnonnZ+rmv6jSajGUMkrPmt2z7HfNWtzzPZeTnGySK0YPupJ4mABDBEsmVYHxFMRIII+M7g706J8H6sjEdpReck79at+6TazTVnvZ5cNGQXPJcrRyqJk1PMZQ5APUykAjT72PEGzaumxXYjDouzVzeG06anGTi7KNrfLnle3C3O+ae7RggAE5ONz0/FSCmepVQwKAUBAN5D/ACrj6tufwBQE9AeEUBhOGcMmtUMcTRuhYlWfUCM+YAw33FDJecK4WINbFi8shzJIRjJ7ADso8qAx1hwae1Z1t5IzCzagsisSp6baSM7Y79hQXMhJw0tDLGZCXlUhnPmRjZegUDsPuTvQwRcBsJoEWOR4yiggBVbO5zuxOPxQyy2tODzwzzSRyx6Jm1HUjMRuSAMMOmo9/pQXJeLcHd5kuIHCTINOGBKsN9jjfuf9sUFy6trWVmDzyKSvwpGCqgkYySSSxwfQemd6GCOy4UUuZrhmBMgCqMfCBjbP0FDNyPmzh01zbPDbzGGR8Lr2xobZ85Un4ScacHOPeHWulOSjK7VzSSbWRbXvLzXnD/2S8lLyOi65Rp/5ikMGAVVGkMBtgZGx71lVN2e9Ew43jZljwfg3EooltpLyAQooQTJE5m0AYGNTaFbH8RDfInetpTpt7yT+hiKksmyvnTlA3tpDBBL4TQSJJGX1PkorKAzEkk4bOo5ORvnNKVbck21qKkN5WRZc0coXfErXwri8jWQMGCxRssewIIbUzOx3znIA293vWadaFOV4oxODkrNm28KjmWMC5kjeTzjjaNcbbaWdj9c/QVxla/snRF5WpkUAoBQCgFAKAUAoBQCgFAKAUAoBQCgFAKAUAoBQEFpuC36mJ+g2H4FAT0AoBQCgFAKAUAoBQCgFAKAUAoBQCgFAKAUAoBQCgFAKAUAoBQCgFAKAUAoBQCgFAKAUAoBQFMaBQAOgGKAqoBQCgFAKAUAoBQCgFAKAUAoBQCgFAKAUAoBQCgFAKAUAoBQCgFAKAUAoBQCgFAKAUAoBQCgFAKAUAoBQCgFAKAUAoBQCgFAKAUAoBQCgFAKAUAo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23528" y="1268760"/>
            <a:ext cx="8640960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/>
              <a:t>Пан-европейские крупномасштабные пилотные проекты</a:t>
            </a:r>
            <a:endParaRPr lang="ru-RU" sz="2400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568" y="3645024"/>
            <a:ext cx="2376263" cy="108012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  <p:sp>
        <p:nvSpPr>
          <p:cNvPr id="25" name="Прямоугольник 24"/>
          <p:cNvSpPr/>
          <p:nvPr/>
        </p:nvSpPr>
        <p:spPr>
          <a:xfrm>
            <a:off x="3018218" y="3492586"/>
            <a:ext cx="57606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4"/>
              </a:buBlip>
              <a:defRPr/>
            </a:pP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Simple Procedures Online for Cross-border Services</a:t>
            </a:r>
          </a:p>
          <a:p>
            <a:pPr>
              <a:buBlip>
                <a:blip r:embed="rId4"/>
              </a:buBlip>
              <a:defRPr/>
            </a:pP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r>
              <a:rPr lang="ru-R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countries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A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Austria, France, Germany, Greece, Italy, Lithuania, Luxembourg, Malta, the Netherlands, Norway, Poland, Portugal, Romania, Slovenia, Sweden, United Kingdom</a:t>
            </a:r>
          </a:p>
          <a:p>
            <a:pPr>
              <a:buBlip>
                <a:blip r:embed="rId4"/>
              </a:buBlip>
              <a:defRPr/>
            </a:pP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2009-2012</a:t>
            </a:r>
            <a:endParaRPr lang="en-US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Blip>
                <a:blip r:embed="rId4"/>
              </a:buBlip>
              <a:defRPr/>
            </a:pPr>
            <a:r>
              <a:rPr lang="en-A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cost:  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€</a:t>
            </a:r>
            <a:r>
              <a:rPr lang="en-US" sz="1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24m</a:t>
            </a:r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68" y="5226947"/>
            <a:ext cx="2376264" cy="108462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3018218" y="1744319"/>
            <a:ext cx="608416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4"/>
              </a:buBlip>
              <a:defRPr/>
            </a:pP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Patients Smart Open Services</a:t>
            </a:r>
          </a:p>
          <a:p>
            <a:pPr>
              <a:buBlip>
                <a:blip r:embed="rId4"/>
              </a:buBlip>
              <a:defRPr/>
            </a:pPr>
            <a:r>
              <a:rPr lang="ru-R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countries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Austria, Belgium, Croatia, Czech Republic, Denmark, Estonia, Finland, France, Germany, Greece, Hungary, Italy, Luxembourg, Malta, Norway, Poland, Portugal, Slovenia, Slovakia, Spain, Sweden, Switzerland, The Netherlands, Turkey, United Kingdom</a:t>
            </a:r>
          </a:p>
          <a:p>
            <a:pPr>
              <a:buBlip>
                <a:blip r:embed="rId4"/>
              </a:buBlip>
              <a:defRPr/>
            </a:pP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July 2008 - June 2014</a:t>
            </a:r>
          </a:p>
          <a:p>
            <a:pPr>
              <a:buBlip>
                <a:blip r:embed="rId4"/>
              </a:buBlip>
              <a:defRPr/>
            </a:pPr>
            <a:r>
              <a:rPr lang="en-A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cost: </a:t>
            </a:r>
            <a:r>
              <a:rPr lang="en-A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€36,5m</a:t>
            </a:r>
            <a:endParaRPr lang="ru-RU" sz="1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" name="Picture 4" descr="http://www.epsos.eu/uploads/tx_epsosfileshare/EPSOS_MAKING_Big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6109" y="2004478"/>
            <a:ext cx="2376264" cy="108012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89365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10"/>
          <p:cNvGrpSpPr/>
          <p:nvPr/>
        </p:nvGrpSpPr>
        <p:grpSpPr>
          <a:xfrm>
            <a:off x="3203848" y="188640"/>
            <a:ext cx="5940152" cy="1197053"/>
            <a:chOff x="1763688" y="4850923"/>
            <a:chExt cx="5940152" cy="1197053"/>
          </a:xfrm>
        </p:grpSpPr>
        <p:pic>
          <p:nvPicPr>
            <p:cNvPr id="12" name="Picture 4" descr="People and cooperation vector | Price: 1 Credit (USD $1)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4850923"/>
              <a:ext cx="1136186" cy="1197053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>
              <a:off x="3059832" y="4922931"/>
              <a:ext cx="4644008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Международное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сотрудничество</a:t>
              </a:r>
              <a:endPara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029" name="AutoShape 5" descr="data:image/jpeg;base64,/9j/4AAQSkZJRgABAQAAAQABAAD/2wCEAAkGBxQQEhUTEREWFRIWFhsWFhUYFxgYIBsYGR0YGBkYHRYdHSggHBslHhgcLT0hJiktLi4uHB8zODMsNygwLisBCgoKDg0OGxAQGywlICUsLCwwMC0sLC8sLC0sLS0sLC8sLS8sLC0sLywsLDQsLCwsLCwsLCwsLCwsLC4sLCwsLP/AABEIAJ0BQAMBEQACEQEDEQH/xAAcAAEAAQUBAQAAAAAAAAAAAAAAAwIEBQYHAQj/xABFEAACAQMCBAMHAQUGBAMJAAABAgMABBESIQUGMUETUWEHIjJxgZGhUhQjQmKxFXKSosHhJDOCshbS8Bc0NVRzdMLD0f/EABsBAQACAwEBAAAAAAAAAAAAAAAEBQECAwYH/8QAOREAAgECAwQHBgUFAQEBAAAAAAECAxEEITEFEkFhE1FxgaGx8CIyM5HB0QYUFVLhIzRCcoLxYhb/2gAMAwEAAhEDEQA/AO40AoBQCgFAKAUAoBQCgFAKAUAoBQCgFAKAUAoBQCgFAKAUAoBQCgFAKAUAoBQCgFAKAUAoBQCgFAKAUAoBQFtxDiEVuhkmkWNB/ExA+g8z6CsSkoq7OlKjUqy3aabfI0299qtkhwizS/zKgUf5yD+K4PER4XLin+H8VJXlZdr+1/Mjt/azaMcPFOg89KED54bP2FFiI8Uzef4dxKV1KL739jbeDcet7xdVvMsmOoGzD5ocMPqK7RnGWjKnEYSth3arFry+ehfzTKilnYKo3LEgAD1J6Vuk27IitpK7NYvufrSM4UvKf5F2+7EA/TNS4YGrLXLtIU9oUY6XfZ/Ni0j9pEBO8MwHnhD/APlW72fPrXj9jRbSp8Yvw+5n+Ecx211tFKNf6GyrfQHr9M1GqYepT95EqliaVXKLzMtXE7igFAKAUAoBQCgFAKAUAoBQCgFAKAUAoBQCgFAKAUAoBQCgFAKAUAoBQGK5n46lhbtPJvjZFzgu5+FQfp17AE9q0nNQV2SsFhJ4qqqce99S6z5+47xua9lMtw+pv4R0VR+lV7D8nvk1BlJyd2e/w2FpYaG5TVvN9vrsKuEcv3N3n9ngeQDYsAAufLWcLn0zRRctEYxGMoYf4skvP5alxxTlO8tV1zWzqg6sNLgepKE4HqaOEo6o0obRwtaW7Cav8vOxi7K7eF1kicpIpyrKcEf7elY0zRJqU4VIuE1dM6pb8Q/tyyI6Xlv7xQEhZNuoXpvg/wB0+QO9ts/Fbsva7/ufOvxDsd0fc01X1T+j/k1GwsZJ20wxtI3XCjOPUnoB86v5zjBXk7Hj4QlN2irmQuOVryNdTWz4/lKv+FJP4rnHE0W7KR1lha0Vdxfg/IxAODkbEHIPTBHfPY12I50zkLmpp/8Ah52zKBlHP8YHUH+YefcfIk1OMwyh7cNPIucFinP2J68OZutQCxFAKAUAoBQCgFAKAUAoBQCgFAKAUAoBQCgFAKAUAoBQCgFAKAUAoBQHHvbVxEtcQwZ91I9fXqzkjp6BR/iNQ8RL2kj1/wCHKKVGVXi3buX/AL4Gocp8I/bbuKAnCs2XI/QoLN8iQMfMiuUFvySRb4/E/lsPKrxWna8kfRVpbJEixxqFRRhVAwAKsEklZHzyc5VJOUndslIrJocL9qHLyWV0GhULFMpcKOisDh1A7LuDjtnHQVBrQ3ZZcT3OxcbLE0Gpu8o5X61wLP2ccRMHEIDnAkPhN6h9gP8AFpP0rFJ2mjtteiquEnyz+X8XO8WNjHApWJAoLFzjuzHJJ/8AWwwO1WM5ym7yZ89hTjBWiuZc1qbnOPabwZI9NygC620SDzYglW+exB89qtMBWcr033FRtGio2qLjk/uaTY33gyJKp95GDDfyOcfUbfWrCcN+Li+JWwqqElJPQ74rZAI6HevNnqT2gFAKAUAoBQCgFAKAUAoBQCgFAKAUAoBQCgFAKAUAoBQCgFAKAUAoDR+beaja3BiFvHJ7itqbrvnbp6VOw+DjVhvNkHEbQqUJ7kfM85T5qN1cCL9mijyrHUvXYfKlfBxpQ3kxh9oVK09yXmbzUEnCgOVe3HrafKb/APVUXE6rv+h6r8NaVf8An6mg8rf++2v/ANzF/wB61wj7y7UX2N/tqn+svJn0nVifNxQGvc88baxtfGSNXOtV0tnG+d9q51JuEbon7OwccXW6OTsrNnOz7Vpv/lIP81cHipov/wD81Q/e/kjsNs+pFbzUH7ipaPJyVpNElDUUAoBQCgFAKAUAoBQCgFAKAUAoBQCgFAKAUAoBQCgFAKAUAoBQCgOT+0pcXvziQj7sP9KucD8LvZRbQ+N3L6kPs9kC30ef4ldR89JP+lbY1XovuMYFpV13nXqpC+FAcs9uKH/hDjb96M+p8LH9D9qi4nVd/wBD1P4aa/qr/X6nPeW5Al3bMxwqzxEnyAdSTXCLs12o9BjE5Yeol+2Xkz6VqxPmwoDRfbHMFsAp6tMgH0DMf6VwxHu95efh+LeKv1Rf0OJGoUtD2x9RWi4RAeoUD8CrNaHy+bvJslrJqKAUAoBQCgIbViQTnqxx8ug/pQE1AKAUAoBQCgFAKAUAoBQCgFAKAUAoBQCgFAKAUAoDRvadwgvGlwgyY/df+4dw3yB/7ie1WGAq2k4PiVu0aTcVUXDXsOdW8zRsrocMpDKR2I3FWrSasyoTcXdanUeC8+W8qgTnwZe+QdJPmG7D0P561T1cFOL9nNF1Rx9OS9vJ+BdcR52tIlysvit2VATn/q+EfU1pDB1ZPNW7TpUx1GKyd+w1ji0jca4fLhR+0wSeIqDuu+APPKlh6so6ZrjtDC7lreustfw7tNRr3nknk+Sej9czkVVGp9IOucm+0uIxrFfMUkUBRLgsHA2BbGSG9enfIqVTrq1pHkdobCqKbnh1dPhxXZy8TZ7znuwiXUbpG8lTLk+mANvriujrQ6ysp7Jxk3bca7cjkHO/Nb8SmDadEKZEad9+rN/McD0GAPMmLUm5u56/Zuz44OnbWT1f0XJeJ5yFwI3t5GuP3UZEkp7aVOQv/UdsfPyrFOO9Kw2pi1hsPJ8XkvXI+hKsD5+KAUAoBQCgIrl9Kse+Nvn2oCqFNKgeQAoCugFAKAUAoBQGC5r4hNborxMm7BNBQkknJyG1enTH1oZRm4wcDJycbn170MFjx26lii1QR+I+QNOCdu5wNz/v6UCL2FiVUsMMQCR1we4zQFdAKAUAoBQCgFAKAUAoBQCgKXUEEEAgjBB3yD2xTQanOuY+QHUl7P3lO/hE4I/usdiPQ7/OrWhjk1ap8yoxGz2nvUtOr7Gl3dnJCcSxun95Sv5I3qfGcZe67ldKEoe8mu0jgiaQ4jVnPkoLH7CstqOuRiKcvdz7Dd+SOWruKZZ2/coNmVty6nqujt8zgggbGq/F4ilKG6s35Flg8NWjNTeS8yvnf2bi4Zp7MqkrbvGdlc92B/hY/Y+m5NFUoXzie42btt0YqlXzjwfFfdeXM5fxLgVzbEie3kTHUlSV+jj3T9DUZxa1R6iji6Fb4c0+/P5alhDGXOlFLN5AEn7Ctbp6HeUlFXk7G08A9n15dEFozBH3eUEHHpH8RP2HrXSNKUuRV4rbOGoLJ7z6l99PWh2Xlvl+GwiEUI9Xc/E7eZP+napkIKCsjxuMxlTFVN+p3LgjLVuRRQCgFAKAUBBc7lF82yfku/8AXFAT0BHOGKnQQG7FgWA+gIz96A1/gnEbm4Eq5jykhQS6TjbyTO5+o6jrQyxwjiNzJJPATGzRsB4uMAZz1QHc7dMjvk9MgS8G4hMbma3mZXEYDB1XT1wcYz5N+DQEp4k887Q2+FWP/mykasH9Crnrsdz5HbzAhN/Ol5HbaldGXWzacMF97bY46qN8d6DgRcwsJLu1iJ91SZn8sLuCfT3T96BF1Pd3MrIbZFEOoZd+rL3YL1C+vU/LqBFf388V3DGHRklLe4EwQo7ltRycd9unSgHH+JT28sOgoyyPpEekhiNs++Wx38hjbrQIi47f3Nt4cmqMq0gQxBT3yfjJyenXA7bUCMlxviv7OqhV1yyNpjTpk7bk9gMj7igRacVuLi2gMzSozLjKaMLuQMA51bZ6k747UBlOFys8MbSY1sgZsDG5GcY+tDBdUAoBQCgFAKAUAoBQCgFAKAUAoBQCgFAKAUAoBQCgFAKAgG8h/lXH1bc/gCgJ6At+IXHhRPJ+hC32GaAxHJ8XhWas38WqRj/r/hAoZepRyQhMLzN8U0rP9M4/rqoGQ8mzLI1xMWGuWUgKTvpAyu3yY/agZRyPMqRTCRgsiykvqIBGwGTn1DfmgZ7wW5SW+uJSwGAsaA7ZB2OAd+q/5qB6EEtj+23d17xASMRLg494jv5gMDtQzoZTlXiYkgCSMBLGfDZScHbYf/z5g0MMtUlV+JuWIAhi0rk43OCT9nNBwKr399xKFOohjMh+Z2/8lBwKeYZQ97axMQFUmU52GRkr+UP3oFoUcYkC8RtXcjwih0tnbVh+/wA2T8UHA95zullWO3RgWklUHG+B5E9AclTigRtCjAwOgoYPaAUAoBQEdxMsas7nCqCzE9gBkmspNuyMSkoq7Oby8yX3EJSlkCiDsukHT2Lu3QnyH5xmrVYejRjepm/WiKd4mvXnalkvWr9d5SeO8Q4dIv7UC8bdm0nI76ZF6N6H7U6DD11/TyfrgOnxNCX9TNetH9zo9hdrPGksZyjqGH18/WqucHCTi+BbwmpxUlozBc58z/sKBUAaZ86QeigdWPn6Dvv5VIwuG6V3eiIuLxXQqy1Zq0Q4xKvjK0mCNQGY1yPSPb8ipj/KRe67ePmQl+ckt5N+HkZrkvm17h/2e5AEwzpbGnUV+JWXs4wenkdhjfhisKoLfhoSMJjHN7lTX14m33E6xozudKIpZieygZJ+wqvbsrlnCLnJRjq8ji3GvaNeXUum0zFGThERQzt5EnBOr0Xp69ahyrSlpkezw+xMNQp3re0+Lbsl5ePgW8HOvE7Nx47Oe/hzx4yPmQGH0NaqrOLzfzOktl4DERfRpdsX/wCo7Jy9xX9st45xG0fiLnQ3Ubkde6nGQe4INTYS3o3PHYvD/l60qV724r18+ZhOfecRw5FVFD3EgJRT0UD+Nsb4z277+Vc6tXcyWpN2Xsx4yTcnaK1+yOYDmvitxqkSWZlU7mOP3V74OlcdPOovSVHxZ6f9O2fStCUYpvreb+bNk5I9pMjSrBekMrkKswAUhicAMBsVOwzgY757dadd3tIrdpbDhGDqYfK2bXLl67DqxNSzypxvmf2lXE0pjsj4cQbSrBQzyds7g4B7ADPr2qFOvJv2ckexwWw6NOnv4jN9uS9ceBjV5v4paMpleUZ3Czx7MP8AqUHHyIrVVKi4vvJP6bs/ERagl2xenj5nXeUeO/t9ss/htGSSpBzgkdSp/iX1+Y7VLpz343PI4/Cflazp3v649TM1XQhigILTcFv1MT9BsPwKAnoCiWJXBV1DKeoIBB+YNAeCFdOjSNGNOnAxp6Yx0xjtQHsMKooVFCqOiqAAPoKAhgsIo2LJEiserBQCc+oFAUvw2Fn8QwoZOuoqM588+frQFf7BFr8Twk8T9ekZ/wAWM0BXDbohYoiqWOWIAGT5nHU0BH/Z8WvxPCTxOuvSM5884zmgEnD4mfxGiQyfqKgnbpvigJFtkDFwihyMFgBkjbYt1PQfagKLmxjlIMkSOR0LKDj5ZFAYy/vEM3gT2xMIUFZChdScdMBTjuPP70MkFnYeNcJL4XhW8IIhQroLM3V9H8I+e+wNAbFQwKAUAoBQGC55bFjPj9IH0LKD+DUjCfGiRsZ8CRqvIPH7a1gdZpNEjSFvhc5XSoG6g9wdqm4yhUqTTirqxBwWIpU4NSdncn535jtbm1McUmuTWrKNDjGDuclQPhJ+9aYTD1adS8lkbYzE0qlLdi7u66/WhmfZw2bFPR3A/wARP+tcMd8Z93kSNn/AXa/M1fnddfE4lbdT4KkHyLnI/JqZhMsO2ufkQsZniYp//PmdPqoLo5fxEaONjTt++i/zImr75P3q3hnhM+p+ZSzyxuXWvJHQOYbJri1nhT4pInRc+ZUgZ9M1TTjvRaPRYWqqVeFR6Jp+JwjlTjbcLuzI8OpgGidG91lyRnGRsw0/bI71BhLclex7rHYVY6huxlbRp6p/wdB/9o3Droqt1bsFDagZI1kVSO+xJz8hXfpoS95Hn/0TG0LyozXVk2m/JeJ0G1uElRXjYMjDKspyCPQ1ITTV0efnCUJOMlZo4j7XHJ4iwJ6RIB8sE/1JqFX989tsBJYRdrOtcmQKlhahFABgjY4/UyhmPzJJP1qXTVoI8ntCbliqjb/ya+TsjintFt1j4jcqihV1K2B5siM33JNQa2UpW9ZHtdkTlPB03J8H4No7yEMsGCd3jwT6svX81Yao8HfcqX6n9T5/4RdycKvQ0kIaSFmVo226grkNjbY5Bx5edV8G4S7D3+Ipwx2G3YyspWz9eKOht7S7C5Hh3Vs+gkE60SRQR3Izn7CpHTwllJHnlsLGUXv0pq/JtP13m/cMvIpoleB1aIj3SvTA2xjtjy7VIi01dFDWpVKc3GomnzLqsnIiuX0qx742+fagKoU0qB5ACgK6A1a2tweJtoyFij1MMkjWw8ifJ/xQzwNpoYFAKAUAoDVra3B4m2jIWKPUwySNbDHQnyf8UM8DMS8UxcpbhCSyFy2fhG+Nu+4/NAYrnpB4SYz4rOqIQSOuT0B3/wB6BGxW8QRVUdFAUfQYoYJKAUAoBQCgFAKAUBgueVzYz4/SD9mUmpGE+NEjYz4EjU+Q+Xba7gd5kLushX43XC6VI2UjzO9TcZiKlOaUXlYgYLDUqsG5LO/WzYLzlDh0KGSSPQi9WMsuB2/VUaOLxEnaLz7F9iVLBYaC3pKy7X9zO8JgijhRbcL4OMrpOoEHfOrJznzqNUlOUm56kqlGEYJQ0Od86uF4pEScAGEk+QD5Jq0wueHff5FTjMsTH/nzOoVUF0cv4kdXGxp3/fRf5UTP2wftVvDLCdz82Us88bl1ryR0fiN/HbxtLM4SNBlmPbt0G5JPYdap3JJXZfUqM601CCu2apZScN45qJhDSIcHV7kmkdGyrZK/Xbyriujq8PuWtSOO2ZZKVk+rNX71a5q3tI5LtbK3E0BZG1hNBYsGznpncEYz16A1yq0owV0WmyNqYjEVnTqZq172tYyPsSu3aK4iJJRGRl9C4fUB/gG3qfOt8M9UR/xJTipwmtWmn3Wt5mse1xCOItkdY0I+WCP6g1yre+WewWnhF2s63ydMr2FqVII8CNcjzVQrD5ggj6VLpu8EeT2hFxxVRP8Ac/F3RxP2jTq/EblkII1KuR5qiKw+hBH0qDWd5S9cD2myIuODpprg/FtnekmWGENKwRUjBYnYAAb5qwvZZnhHF1Kloq7byNVtuI8N427xtGHdNl1jQzL+pGB1afTY+YrinTquxaToY7ZsVNOyfVmk+fC5gefuRbO1tHnh1RuhXClywbUwXThsnO/Y9q0q0YxjdE/Ze1sTWxCpVM078LWy5Fv7Erp/FuIsnwyivjsGB05+ZB/yjyrGHebR0/ElOO5CfG7Xd68zrVSzyZBc7lF82yfku/8AXFAT0AoDUuW7MXLXEzs2iSUgKCVyF3GSNyMNjGcbb57DLJeUVCPd6SRAsmFBJIGnVqx9MfigZHYXsdxquLt18PUVhhY7aR38P+Nz8j02oBw25e0t7iZ0KxlyYIm2IBOFGP4RuNvQ0Bf8K4UrxCW6HiyuNZL7hAdwqr0XA8u9AW/I4LRySlmId8LqYt7i9Bk/M0DHKI8Vrmc9JJSo/ur0/DfigZZ8F4ZHNdXJIbw4yI199+o2b3tWTuvn3oZJ+NQ+Jd2tuhKiNTJkbkAfCd87+51OevehhaEfFbFYry18EsJGYlyXZiVGCckk9RqoOBfcTuWnultVYqgXxJipwSOyZG4G4zjzoCpuEMl1FJAqRwKpEmnbUd9io69tz60Fy34Uf7QeSWTJt0bRFF2Yjcuw/i2I2O258qDQotoB/aJSPKxxR6igJC62GNl6DZh9qDgUcXtv+PgWJ2V2DO7ambbfoGJA6MMdNxtQcC6HCzbTyXRf90sRyuWLMQMnUT16f0GKAtbC4ikj8e8ZXeTJSH4tK5wFSLux88Z6UBk+UreWO3AmyCWJVSclVOMKfzt60DMrcwLIjI4yrAqw8wRgisxk4u6NZRUk09Dmz8AvuHSs1pmSM91w2R2DxnuPMfjOKtenoV42qZP1oyn/AC+Iw8r08161X2KZeGcS4kyicGOMHPvAIo9dA95m+f3GayqmHoK8M364iVLFYh2nkvD5anQ+EcOS1hSGPOlB1PUkkkk+pJJqrqVHUk5MtaVNU4KC4HNfaHEXvwijLMkageZYkAfc1bYJ2o37Snx6vXt1pFzFc8XhXwRHIcDSG0K5A/8Aqbg/M5rRxwknvXXrkdFLGRW5Z+D8fuZjkvlJ4ZDc3R/e76VzqILfE7N3Y5PQnqdznbhisVGcdyGh2wmElCXSVNfWb5m2cSsI7mJ4ZV1RuMMP6EeRB3z2IFV8kpKzLejWnRmqkHZo41xr2eXtpLrtdUqA5R420uvzXIOfVc/TOKhSoyi8sz2OH21ha8N2tk+Kaun65lmvKnFL118WOZsbB53OFB6/Gc4+QNY6Ocno+87PaOz8PF7jj2RWvy+p1zk3lteHW/hA6nY6pH6Zbpt/KAMfnvUunT3FY8jtDHSxdXfeSWSXIx/P/Jo4iivGwS4jGFJ6MvXQx6jfcHtv51rVpb+a1JGytpvCScZZxevJ9aOYJy7xW2zHHHcopO4ic6T2ydDY+9RtyosrM9O8bs6t7cnFvms/FXNj5I9m8olSa9UIiEMsWQSxG41Y2C57dT0OK6U6DveRXbS25TcHTw7u3lfq7OZ1a5gWRGR1DIwKsp6EHYipTV1ZnlYTlCSlF2aON8x+za5t5NdlmWPOVwwEifkZx5jf0qHOhJaZ+Z7DCbcoVYbtfJ8ep+uZjG5b4rdkLLHcOAdvGc4X199v6VruVHwZKWO2dQTlBxX+qz8EdT5D5THDYmDMGnkwZGHQYzhVz2GTv3zUqlT3FnqeW2ptF4yorK0Vp92bRXUrCAbyH+VcfVtz+AKAnoC14qzCGQoCX0HSB11EYH5oCy5fs2gtETTiTSWwdvebLAH7gUMsx/Kluwt3heKRGbXqdgACW2yMnJ2x27UDIuXJGtUMMtrJ4iscOkeoMDv8fT7npigZe8fsZrm1cFQJNQdUB6AfwluhbGfTO3rQIpe+lltmSO3lWTwip1roAOMHTndj5YHzxQHnBNa2RjWGRJFjbGoBcudR2yc9T3FA9SvlDUlusZhkRl1El10gkkkYycnY+XagZa8nM8StHJBKJGkLM5XC7gb6iRnp2zQMuuG2rte3EzoVUKscZI6jbJH1X80HAguVkXiHiNBI6CLTGUAIyeuSSAOrDc+VBwPL2GS3vTciJ5IpE0NoGplPuj4RufhH5oOBl4Lh5jtG0cWDkuMMxOwwucqB5nf070MGF5ZaS1Rrd7eVmDkqyr7rA431kgDp3/rtQyyrgCypc3BlgfVI4w4GUCjP8ZxkYI9dunagZc2Vq7X80zoQioI4yR1zgkj6g/eg4GT4vamaGSMHBZCB8+30zQwYXl+7aGIRNaSiZfd92MAN5HxNl+pNDLNhtdekeJp19SFzgb7DJ64G2ds9cDpQwS0AoBQCgOY85f8AxWH+9B/31b4X+2ff5FLi/wC6j/z5nTqqC6FAKAUAoBQCgFAKAUAoBQCgFAQWm4LfqYn6DYfgUBPQFhJxmFZBEzkSE4C6H3PTrpxj16UFi/oBQCgFAKAUAoBQCgFAKAUAoBQCgFAKAUAoBQCgFAYm+5dt5plnkQmVdODqYD3TlcqDg4NdoYipCDgnkcJ4anOanJZr6GWridxQCgFAKAUAoBQCgFAKAUAoCK5fSrHvjb59qAqhTSoHkAKAroDVeIXKHiKa2wsMRPQnLtnYAbk4YHA32oZ4Gc4fxaKcsI3yy/EpBUj/AKWANDFiS74hHEQrN77fCigsx9QqgnHr0oCiDisTq5DH938YKsGX5oRn8UFjC2XMIa5m1SHwFAVF8MnLbZOy6huDsfOhmxVxzj2mWGOKQr+8PinQT7qkZAyu+d9x5UCRnFv4zGZdeIx1ZgV6bfxYoYII+MxFlXLKX+DUjoG+RZQDQWPTxmESiHxP3hOAMNjI7asY7edBYWvGYZZPCR8vjUNjgjzDYww+RoLF/QGEvOa7aJpF1O5i/wCb4UUswjx1DtGpCkfpJz6V0VKTNXJHl7zdZwwJcPcDwXGpGVXfIzjOlVLDfbcbHaipTct1LMOcUr3Mna30csSzI4aJk1h+xUjOftWji07Mynlci4LxeG8iE1u+uJiQG0suSpKnZgD1B7VmcHB2kE01dF9WpkUAoBQCgFAKAUBgL7htw9w7rIRG0RVMSyAK5Vxq8MHSdyu+Cds7YqTCpBQSazv1LlxIs6VR1G08rZZvXPhoWN1wi9lQ/vvDYvnAlk2CwCMe8pU7yjVjpvkg7iukatGL0v3Lrvz4ZHOdGvKOts+t/ttwtxzJ5OGXZldhKQCrYPitjBiCqnh40hhLlvEG+PngaqpS3UreHPr7MrGzpVd5u/jy0t253I34HdKkS/tDyYctIPFlTYqoChtZYjIJ3budsbVnpqbbe7bqyT+lvAx0FRRS3r555tfW/iVy8NvWaX98FDyo6EOx0KkhyAuMYMenK9CQf1VhVKKSy0T4a5fcy6dZt56tcdLP7cPuXEnDrl7SOMy6Z9YMjh5Ph1EsAylXIx2yPmK1VSmqjlbLhp/KNnTqOko3z46/w/EgPCLrXgzs0QhEWfFdGJChhLhRs3iAjOrdTvmtulp2yWd76L5fLlqa9DVvZvK1tWu/tvz0Kbjg914WhJmz4MSkmaTPiCTXKdedW65Gc9NthRVae9dri+C0tkJUau5ZPguL1vd59h7/AGXd+LGyykRAQh0MjtkIXMh1HJyfd6ncE56CnSUt1prPPh2WHRVd5NPLLi+F7lF1wO4ELLFLIZDMzDVcTf8ALw4jUknVtkZAI6ZycYrMa1PeTkla3UtcrmJUKm41Fu93/k9M7elY2lM4GeuN6hk09oBQCgILncovm2T8l3/rigJ6AUBrXKyiWa6uCAcyaFP8q+R9Rp+1DLKCM8Vyv8MP7z7d/ulBwIOV7p5PGuBC0kkj4ByoVUABC6icgb9gegoGZbhVgbczTzMDJJ7z6fhVVyQATudu/wAqAtuSIz4DSt8UsjOfvj+oP3oGUQfvuJu3aCIKP7zf7M32oOBHx2cyXsMJVnjRfFKLj3m97HUgYGB18zQLQvbiwkuZonlURxRNrVMhmZtiC2PdUDA6E9/PYC04rELjiEMTAMkcZdgfXsfqFoOBml4XGJzcYPiFdOcnGNhsO2woYMP7RuLvZ8OnliOJMBEb9JdgmoeoBJ+YFdqEFOokzSpLdi2YXglncJw1LSztTEzxYe5mZFXVIMySqiM7u2ScBgo6b4GK3nKLqb0n3I1inu2SLfnKzXhPATaxtrJAhBI+JpH1yEL2yNZA3xt1ralLpa+8zWa3KdjJc1H+zeBvGDulstuCOupwsRb5+8TWlP8AqVr87m0/Zpma5J4d+zWFtERgrEpYfzsNb/5mNc6st6bZtBWikZuuZuKAUAoBQCgFAKA1Xj/LElxNJIkqoJIGiOQSfeRlHqoyc7EA43UneuM6bk7p8C0wuOhSpxjKLdpJ/Jp9/Vmu/gWX/g+5Hw3a6hKswZlc5eNQkQOGGwUDPUEjoax0Uus7fqVB603pu5NaN3lwfHTTtKl5IbEoaYN4jI4yD7pWZ5GxjGdUbacnJ674wA6HXP1cx+qRvG0bWTXbeKS+TV8rLvzMlxrl1ppYmjkVEjVFUENmPQ6vrjwcaio0nPbHbIO8oXasRsPjY04SjJXbv33VrPknn29zWMl5Hfw8C5JcyiRwdOkgeNgAaDk/vRuwb4R5CtOh5kqO1Y793DK1lrf/AB58tFbUyHC+W5IbrxzNlCZT4W+AZPDA0/RMY6bDHU1tGm1K9yPWxsKlDolHP2c+y+vzMaOSpdGnxk0ibxdOM5GhlOpmU6slgfeDEY+I9Rp0T6+JI/U6e9vbr923inlZq3dZcib/AMITKZXS5AkdjIhwcI/jGRemCy6DpOrJHYgbVnonnZ+rmv6jSajGUMkrPmt2z7HfNWtzzPZeTnGySK0YPupJ4mABDBEsmVYHxFMRIII+M7g706J8H6sjEdpReck79at+6TazTVnvZ5cNGQXPJcrRyqJk1PMZQ5APUykAjT72PEGzaumxXYjDouzVzeG06anGTi7KNrfLnle3C3O+ae7RggAE5ONz0/FSCmepVQwKAUBAN5D/ACrj6tufwBQE9AeEUBhOGcMmtUMcTRuhYlWfUCM+YAw33FDJecK4WINbFi8shzJIRjJ7ADso8qAx1hwae1Z1t5IzCzagsisSp6baSM7Y79hQXMhJw0tDLGZCXlUhnPmRjZegUDsPuTvQwRcBsJoEWOR4yiggBVbO5zuxOPxQyy2tODzwzzSRyx6Jm1HUjMRuSAMMOmo9/pQXJeLcHd5kuIHCTINOGBKsN9jjfuf9sUFy6trWVmDzyKSvwpGCqgkYySSSxwfQemd6GCOy4UUuZrhmBMgCqMfCBjbP0FDNyPmzh01zbPDbzGGR8Lr2xobZ85Un4ScacHOPeHWulOSjK7VzSSbWRbXvLzXnD/2S8lLyOi65Rp/5ikMGAVVGkMBtgZGx71lVN2e9Ew43jZljwfg3EooltpLyAQooQTJE5m0AYGNTaFbH8RDfInetpTpt7yT+hiKksmyvnTlA3tpDBBL4TQSJJGX1PkorKAzEkk4bOo5ORvnNKVbck21qKkN5WRZc0coXfErXwri8jWQMGCxRssewIIbUzOx3znIA293vWadaFOV4oxODkrNm28KjmWMC5kjeTzjjaNcbbaWdj9c/QVxla/snRF5WpkUAoBQCgFAKAUAoBQCgFAKAUAoBQCgFAKAUAoBQEFpuC36mJ+g2H4FAT0AoBQCgFAKAUAoBQCgFAKAUAoBQCgFAKAUAoBQCgFAKAUAoBQCgFAKAUAoBQCgFAKAUAoBQFMaBQAOgGKAqoBQCgFAKAUAoBQCgFAKAUAoBQCgFAKAUAoBQCgFAKAUAoBQCgFAKAUAoBQCgFAKAUAoBQCgFAKAUAoBQCgFAKAUAoBQCgFAKAUAoBQCgFAKAUAo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AutoShape 7" descr="data:image/jpeg;base64,/9j/4AAQSkZJRgABAQAAAQABAAD/2wCEAAkGBxQQEhUTEREWFRIWFhsWFhUYFxgYIBsYGR0YGBkYHRYdHSggHBslHhgcLT0hJiktLi4uHB8zODMsNygwLisBCgoKDg0OGxAQGywlICUsLCwwMC0sLC8sLC0sLS0sLC8sLS8sLC0sLywsLDQsLCwsLCwsLCwsLCwsLC4sLCwsLP/AABEIAJ0BQAMBEQACEQEDEQH/xAAcAAEAAQUBAQAAAAAAAAAAAAAAAwIEBQYHAQj/xABFEAACAQMCBAMHAQUGBAMJAAABAgMABBESIQUGMUETUWEHIjJxgZGhUhQjQmKxFXKSosHhJDOCshbS8Bc0NVRzdMLD0f/EABsBAQACAwEBAAAAAAAAAAAAAAAEBQECAwYH/8QAOREAAgECAwQHBgUFAQEBAAAAAAECAxEEITEFEkFhE1FxgaGx8CIyM5HB0QYUFVLhIzRCcoLxYhb/2gAMAwEAAhEDEQA/AO40AoBQCgFAKAUAoBQCgFAKAUAoBQCgFAKAUAoBQCgFAKAUAoBQCgFAKAUAoBQCgFAKAUAoBQCgFAKAUAoBQFtxDiEVuhkmkWNB/ExA+g8z6CsSkoq7OlKjUqy3aabfI0299qtkhwizS/zKgUf5yD+K4PER4XLin+H8VJXlZdr+1/Mjt/azaMcPFOg89KED54bP2FFiI8Uzef4dxKV1KL739jbeDcet7xdVvMsmOoGzD5ocMPqK7RnGWjKnEYSth3arFry+ehfzTKilnYKo3LEgAD1J6Vuk27IitpK7NYvufrSM4UvKf5F2+7EA/TNS4YGrLXLtIU9oUY6XfZ/Ni0j9pEBO8MwHnhD/APlW72fPrXj9jRbSp8Yvw+5n+Ecx211tFKNf6GyrfQHr9M1GqYepT95EqliaVXKLzMtXE7igFAKAUAoBQCgFAKAUAoBQCgFAKAUAoBQCgFAKAUAoBQCgFAKAUAoBQGK5n46lhbtPJvjZFzgu5+FQfp17AE9q0nNQV2SsFhJ4qqqce99S6z5+47xua9lMtw+pv4R0VR+lV7D8nvk1BlJyd2e/w2FpYaG5TVvN9vrsKuEcv3N3n9ngeQDYsAAufLWcLn0zRRctEYxGMoYf4skvP5alxxTlO8tV1zWzqg6sNLgepKE4HqaOEo6o0obRwtaW7Cav8vOxi7K7eF1kicpIpyrKcEf7elY0zRJqU4VIuE1dM6pb8Q/tyyI6Xlv7xQEhZNuoXpvg/wB0+QO9ts/Fbsva7/ufOvxDsd0fc01X1T+j/k1GwsZJ20wxtI3XCjOPUnoB86v5zjBXk7Hj4QlN2irmQuOVryNdTWz4/lKv+FJP4rnHE0W7KR1lha0Vdxfg/IxAODkbEHIPTBHfPY12I50zkLmpp/8Ah52zKBlHP8YHUH+YefcfIk1OMwyh7cNPIucFinP2J68OZutQCxFAKAUAoBQCgFAKAUAoBQCgFAKAUAoBQCgFAKAUAoBQCgFAKAUAoBQHHvbVxEtcQwZ91I9fXqzkjp6BR/iNQ8RL2kj1/wCHKKVGVXi3buX/AL4Gocp8I/bbuKAnCs2XI/QoLN8iQMfMiuUFvySRb4/E/lsPKrxWna8kfRVpbJEixxqFRRhVAwAKsEklZHzyc5VJOUndslIrJocL9qHLyWV0GhULFMpcKOisDh1A7LuDjtnHQVBrQ3ZZcT3OxcbLE0Gpu8o5X61wLP2ccRMHEIDnAkPhN6h9gP8AFpP0rFJ2mjtteiquEnyz+X8XO8WNjHApWJAoLFzjuzHJJ/8AWwwO1WM5ym7yZ89hTjBWiuZc1qbnOPabwZI9NygC620SDzYglW+exB89qtMBWcr033FRtGio2qLjk/uaTY33gyJKp95GDDfyOcfUbfWrCcN+Li+JWwqqElJPQ74rZAI6HevNnqT2gFAKAUAoBQCgFAKAUAoBQCgFAKAUAoBQCgFAKAUAoBQCgFAKAUAoDR+beaja3BiFvHJ7itqbrvnbp6VOw+DjVhvNkHEbQqUJ7kfM85T5qN1cCL9mijyrHUvXYfKlfBxpQ3kxh9oVK09yXmbzUEnCgOVe3HrafKb/APVUXE6rv+h6r8NaVf8An6mg8rf++2v/ANzF/wB61wj7y7UX2N/tqn+svJn0nVifNxQGvc88baxtfGSNXOtV0tnG+d9q51JuEbon7OwccXW6OTsrNnOz7Vpv/lIP81cHipov/wD81Q/e/kjsNs+pFbzUH7ipaPJyVpNElDUUAoBQCgFAKAUAoBQCgFAKAUAoBQCgFAKAUAoBQCgFAKAUAoBQCgOT+0pcXvziQj7sP9KucD8LvZRbQ+N3L6kPs9kC30ef4ldR89JP+lbY1XovuMYFpV13nXqpC+FAcs9uKH/hDjb96M+p8LH9D9qi4nVd/wBD1P4aa/qr/X6nPeW5Al3bMxwqzxEnyAdSTXCLs12o9BjE5Yeol+2Xkz6VqxPmwoDRfbHMFsAp6tMgH0DMf6VwxHu95efh+LeKv1Rf0OJGoUtD2x9RWi4RAeoUD8CrNaHy+bvJslrJqKAUAoBQCgIbViQTnqxx8ug/pQE1AKAUAoBQCgFAKAUAoBQCgFAKAUAoBQCgFAKAUAoDRvadwgvGlwgyY/df+4dw3yB/7ie1WGAq2k4PiVu0aTcVUXDXsOdW8zRsrocMpDKR2I3FWrSasyoTcXdanUeC8+W8qgTnwZe+QdJPmG7D0P561T1cFOL9nNF1Rx9OS9vJ+BdcR52tIlysvit2VATn/q+EfU1pDB1ZPNW7TpUx1GKyd+w1ji0jca4fLhR+0wSeIqDuu+APPKlh6so6ZrjtDC7lreustfw7tNRr3nknk+Sej9czkVVGp9IOucm+0uIxrFfMUkUBRLgsHA2BbGSG9enfIqVTrq1pHkdobCqKbnh1dPhxXZy8TZ7znuwiXUbpG8lTLk+mANvriujrQ6ysp7Jxk3bca7cjkHO/Nb8SmDadEKZEad9+rN/McD0GAPMmLUm5u56/Zuz44OnbWT1f0XJeJ5yFwI3t5GuP3UZEkp7aVOQv/UdsfPyrFOO9Kw2pi1hsPJ8XkvXI+hKsD5+KAUAoBQCgIrl9Kse+Nvn2oCqFNKgeQAoCugFAKAUAoBQGC5r4hNborxMm7BNBQkknJyG1enTH1oZRm4wcDJycbn170MFjx26lii1QR+I+QNOCdu5wNz/v6UCL2FiVUsMMQCR1we4zQFdAKAUAoBQCgFAKAUAoBQCgKXUEEEAgjBB3yD2xTQanOuY+QHUl7P3lO/hE4I/usdiPQ7/OrWhjk1ap8yoxGz2nvUtOr7Gl3dnJCcSxun95Sv5I3qfGcZe67ldKEoe8mu0jgiaQ4jVnPkoLH7CstqOuRiKcvdz7Dd+SOWruKZZ2/coNmVty6nqujt8zgggbGq/F4ilKG6s35Flg8NWjNTeS8yvnf2bi4Zp7MqkrbvGdlc92B/hY/Y+m5NFUoXzie42btt0YqlXzjwfFfdeXM5fxLgVzbEie3kTHUlSV+jj3T9DUZxa1R6iji6Fb4c0+/P5alhDGXOlFLN5AEn7Ctbp6HeUlFXk7G08A9n15dEFozBH3eUEHHpH8RP2HrXSNKUuRV4rbOGoLJ7z6l99PWh2Xlvl+GwiEUI9Xc/E7eZP+napkIKCsjxuMxlTFVN+p3LgjLVuRRQCgFAKAUBBc7lF82yfku/8AXFAT0BHOGKnQQG7FgWA+gIz96A1/gnEbm4Eq5jykhQS6TjbyTO5+o6jrQyxwjiNzJJPATGzRsB4uMAZz1QHc7dMjvk9MgS8G4hMbma3mZXEYDB1XT1wcYz5N+DQEp4k887Q2+FWP/mykasH9Crnrsdz5HbzAhN/Ol5HbaldGXWzacMF97bY46qN8d6DgRcwsJLu1iJ91SZn8sLuCfT3T96BF1Pd3MrIbZFEOoZd+rL3YL1C+vU/LqBFf388V3DGHRklLe4EwQo7ltRycd9unSgHH+JT28sOgoyyPpEekhiNs++Wx38hjbrQIi47f3Nt4cmqMq0gQxBT3yfjJyenXA7bUCMlxviv7OqhV1yyNpjTpk7bk9gMj7igRacVuLi2gMzSozLjKaMLuQMA51bZ6k747UBlOFys8MbSY1sgZsDG5GcY+tDBdUAoBQCgFAKAUAoBQCgFAKAUAoBQCgFAKAUAoBQCgFAKAgG8h/lXH1bc/gCgJ6At+IXHhRPJ+hC32GaAxHJ8XhWas38WqRj/r/hAoZepRyQhMLzN8U0rP9M4/rqoGQ8mzLI1xMWGuWUgKTvpAyu3yY/agZRyPMqRTCRgsiykvqIBGwGTn1DfmgZ7wW5SW+uJSwGAsaA7ZB2OAd+q/5qB6EEtj+23d17xASMRLg494jv5gMDtQzoZTlXiYkgCSMBLGfDZScHbYf/z5g0MMtUlV+JuWIAhi0rk43OCT9nNBwKr399xKFOohjMh+Z2/8lBwKeYZQ97axMQFUmU52GRkr+UP3oFoUcYkC8RtXcjwih0tnbVh+/wA2T8UHA95zullWO3RgWklUHG+B5E9AclTigRtCjAwOgoYPaAUAoBQEdxMsas7nCqCzE9gBkmspNuyMSkoq7Oby8yX3EJSlkCiDsukHT2Lu3QnyH5xmrVYejRjepm/WiKd4mvXnalkvWr9d5SeO8Q4dIv7UC8bdm0nI76ZF6N6H7U6DD11/TyfrgOnxNCX9TNetH9zo9hdrPGksZyjqGH18/WqucHCTi+BbwmpxUlozBc58z/sKBUAaZ86QeigdWPn6Dvv5VIwuG6V3eiIuLxXQqy1Zq0Q4xKvjK0mCNQGY1yPSPb8ipj/KRe67ePmQl+ckt5N+HkZrkvm17h/2e5AEwzpbGnUV+JWXs4wenkdhjfhisKoLfhoSMJjHN7lTX14m33E6xozudKIpZieygZJ+wqvbsrlnCLnJRjq8ji3GvaNeXUum0zFGThERQzt5EnBOr0Xp69ahyrSlpkezw+xMNQp3re0+Lbsl5ePgW8HOvE7Nx47Oe/hzx4yPmQGH0NaqrOLzfzOktl4DERfRpdsX/wCo7Jy9xX9st45xG0fiLnQ3Ubkde6nGQe4INTYS3o3PHYvD/l60qV724r18+ZhOfecRw5FVFD3EgJRT0UD+Nsb4z277+Vc6tXcyWpN2Xsx4yTcnaK1+yOYDmvitxqkSWZlU7mOP3V74OlcdPOovSVHxZ6f9O2fStCUYpvreb+bNk5I9pMjSrBekMrkKswAUhicAMBsVOwzgY757dadd3tIrdpbDhGDqYfK2bXLl67DqxNSzypxvmf2lXE0pjsj4cQbSrBQzyds7g4B7ADPr2qFOvJv2ckexwWw6NOnv4jN9uS9ceBjV5v4paMpleUZ3Czx7MP8AqUHHyIrVVKi4vvJP6bs/ERagl2xenj5nXeUeO/t9ss/htGSSpBzgkdSp/iX1+Y7VLpz343PI4/Cflazp3v649TM1XQhigILTcFv1MT9BsPwKAnoCiWJXBV1DKeoIBB+YNAeCFdOjSNGNOnAxp6Yx0xjtQHsMKooVFCqOiqAAPoKAhgsIo2LJEiserBQCc+oFAUvw2Fn8QwoZOuoqM588+frQFf7BFr8Twk8T9ekZ/wAWM0BXDbohYoiqWOWIAGT5nHU0BH/Z8WvxPCTxOuvSM5884zmgEnD4mfxGiQyfqKgnbpvigJFtkDFwihyMFgBkjbYt1PQfagKLmxjlIMkSOR0LKDj5ZFAYy/vEM3gT2xMIUFZChdScdMBTjuPP70MkFnYeNcJL4XhW8IIhQroLM3V9H8I+e+wNAbFQwKAUAoBQGC55bFjPj9IH0LKD+DUjCfGiRsZ8CRqvIPH7a1gdZpNEjSFvhc5XSoG6g9wdqm4yhUqTTirqxBwWIpU4NSdncn535jtbm1McUmuTWrKNDjGDuclQPhJ+9aYTD1adS8lkbYzE0qlLdi7u66/WhmfZw2bFPR3A/wARP+tcMd8Z93kSNn/AXa/M1fnddfE4lbdT4KkHyLnI/JqZhMsO2ufkQsZniYp//PmdPqoLo5fxEaONjTt++i/zImr75P3q3hnhM+p+ZSzyxuXWvJHQOYbJri1nhT4pInRc+ZUgZ9M1TTjvRaPRYWqqVeFR6Jp+JwjlTjbcLuzI8OpgGidG91lyRnGRsw0/bI71BhLclex7rHYVY6huxlbRp6p/wdB/9o3Droqt1bsFDagZI1kVSO+xJz8hXfpoS95Hn/0TG0LyozXVk2m/JeJ0G1uElRXjYMjDKspyCPQ1ITTV0efnCUJOMlZo4j7XHJ4iwJ6RIB8sE/1JqFX989tsBJYRdrOtcmQKlhahFABgjY4/UyhmPzJJP1qXTVoI8ntCbliqjb/ya+TsjintFt1j4jcqihV1K2B5siM33JNQa2UpW9ZHtdkTlPB03J8H4No7yEMsGCd3jwT6svX81Yao8HfcqX6n9T5/4RdycKvQ0kIaSFmVo226grkNjbY5Bx5edV8G4S7D3+Ipwx2G3YyspWz9eKOht7S7C5Hh3Vs+gkE60SRQR3Izn7CpHTwllJHnlsLGUXv0pq/JtP13m/cMvIpoleB1aIj3SvTA2xjtjy7VIi01dFDWpVKc3GomnzLqsnIiuX0qx742+fagKoU0qB5ACgK6A1a2tweJtoyFij1MMkjWw8ifJ/xQzwNpoYFAKAUAoDVra3B4m2jIWKPUwySNbDHQnyf8UM8DMS8UxcpbhCSyFy2fhG+Nu+4/NAYrnpB4SYz4rOqIQSOuT0B3/wB6BGxW8QRVUdFAUfQYoYJKAUAoBQCgFAKAUBgueVzYz4/SD9mUmpGE+NEjYz4EjU+Q+Xba7gd5kLushX43XC6VI2UjzO9TcZiKlOaUXlYgYLDUqsG5LO/WzYLzlDh0KGSSPQi9WMsuB2/VUaOLxEnaLz7F9iVLBYaC3pKy7X9zO8JgijhRbcL4OMrpOoEHfOrJznzqNUlOUm56kqlGEYJQ0Od86uF4pEScAGEk+QD5Jq0wueHff5FTjMsTH/nzOoVUF0cv4kdXGxp3/fRf5UTP2wftVvDLCdz82Us88bl1ryR0fiN/HbxtLM4SNBlmPbt0G5JPYdap3JJXZfUqM601CCu2apZScN45qJhDSIcHV7kmkdGyrZK/Xbyriujq8PuWtSOO2ZZKVk+rNX71a5q3tI5LtbK3E0BZG1hNBYsGznpncEYz16A1yq0owV0WmyNqYjEVnTqZq172tYyPsSu3aK4iJJRGRl9C4fUB/gG3qfOt8M9UR/xJTipwmtWmn3Wt5mse1xCOItkdY0I+WCP6g1yre+WewWnhF2s63ydMr2FqVII8CNcjzVQrD5ggj6VLpu8EeT2hFxxVRP8Ac/F3RxP2jTq/EblkII1KuR5qiKw+hBH0qDWd5S9cD2myIuODpprg/FtnekmWGENKwRUjBYnYAAb5qwvZZnhHF1Kloq7byNVtuI8N427xtGHdNl1jQzL+pGB1afTY+YrinTquxaToY7ZsVNOyfVmk+fC5gefuRbO1tHnh1RuhXClywbUwXThsnO/Y9q0q0YxjdE/Ze1sTWxCpVM078LWy5Fv7Erp/FuIsnwyivjsGB05+ZB/yjyrGHebR0/ElOO5CfG7Xd68zrVSzyZBc7lF82yfku/8AXFAT0AoDUuW7MXLXEzs2iSUgKCVyF3GSNyMNjGcbb57DLJeUVCPd6SRAsmFBJIGnVqx9MfigZHYXsdxquLt18PUVhhY7aR38P+Nz8j02oBw25e0t7iZ0KxlyYIm2IBOFGP4RuNvQ0Bf8K4UrxCW6HiyuNZL7hAdwqr0XA8u9AW/I4LRySlmId8LqYt7i9Bk/M0DHKI8Vrmc9JJSo/ur0/DfigZZ8F4ZHNdXJIbw4yI199+o2b3tWTuvn3oZJ+NQ+Jd2tuhKiNTJkbkAfCd87+51OevehhaEfFbFYry18EsJGYlyXZiVGCckk9RqoOBfcTuWnultVYqgXxJipwSOyZG4G4zjzoCpuEMl1FJAqRwKpEmnbUd9io69tz60Fy34Uf7QeSWTJt0bRFF2Yjcuw/i2I2O258qDQotoB/aJSPKxxR6igJC62GNl6DZh9qDgUcXtv+PgWJ2V2DO7ambbfoGJA6MMdNxtQcC6HCzbTyXRf90sRyuWLMQMnUT16f0GKAtbC4ikj8e8ZXeTJSH4tK5wFSLux88Z6UBk+UreWO3AmyCWJVSclVOMKfzt60DMrcwLIjI4yrAqw8wRgisxk4u6NZRUk09Dmz8AvuHSs1pmSM91w2R2DxnuPMfjOKtenoV42qZP1oyn/AC+Iw8r08161X2KZeGcS4kyicGOMHPvAIo9dA95m+f3GayqmHoK8M364iVLFYh2nkvD5anQ+EcOS1hSGPOlB1PUkkkk+pJJqrqVHUk5MtaVNU4KC4HNfaHEXvwijLMkageZYkAfc1bYJ2o37Snx6vXt1pFzFc8XhXwRHIcDSG0K5A/8Aqbg/M5rRxwknvXXrkdFLGRW5Z+D8fuZjkvlJ4ZDc3R/e76VzqILfE7N3Y5PQnqdznbhisVGcdyGh2wmElCXSVNfWb5m2cSsI7mJ4ZV1RuMMP6EeRB3z2IFV8kpKzLejWnRmqkHZo41xr2eXtpLrtdUqA5R420uvzXIOfVc/TOKhSoyi8sz2OH21ha8N2tk+Kaun65lmvKnFL118WOZsbB53OFB6/Gc4+QNY6Ocno+87PaOz8PF7jj2RWvy+p1zk3lteHW/hA6nY6pH6Zbpt/KAMfnvUunT3FY8jtDHSxdXfeSWSXIx/P/Jo4iivGwS4jGFJ6MvXQx6jfcHtv51rVpb+a1JGytpvCScZZxevJ9aOYJy7xW2zHHHcopO4ic6T2ydDY+9RtyosrM9O8bs6t7cnFvms/FXNj5I9m8olSa9UIiEMsWQSxG41Y2C57dT0OK6U6DveRXbS25TcHTw7u3lfq7OZ1a5gWRGR1DIwKsp6EHYipTV1ZnlYTlCSlF2aON8x+za5t5NdlmWPOVwwEifkZx5jf0qHOhJaZ+Z7DCbcoVYbtfJ8ep+uZjG5b4rdkLLHcOAdvGc4X199v6VruVHwZKWO2dQTlBxX+qz8EdT5D5THDYmDMGnkwZGHQYzhVz2GTv3zUqlT3FnqeW2ptF4yorK0Vp92bRXUrCAbyH+VcfVtz+AKAnoC14qzCGQoCX0HSB11EYH5oCy5fs2gtETTiTSWwdvebLAH7gUMsx/Kluwt3heKRGbXqdgACW2yMnJ2x27UDIuXJGtUMMtrJ4iscOkeoMDv8fT7npigZe8fsZrm1cFQJNQdUB6AfwluhbGfTO3rQIpe+lltmSO3lWTwip1roAOMHTndj5YHzxQHnBNa2RjWGRJFjbGoBcudR2yc9T3FA9SvlDUlusZhkRl1El10gkkkYycnY+XagZa8nM8StHJBKJGkLM5XC7gb6iRnp2zQMuuG2rte3EzoVUKscZI6jbJH1X80HAguVkXiHiNBI6CLTGUAIyeuSSAOrDc+VBwPL2GS3vTciJ5IpE0NoGplPuj4RufhH5oOBl4Lh5jtG0cWDkuMMxOwwucqB5nf070MGF5ZaS1Rrd7eVmDkqyr7rA431kgDp3/rtQyyrgCypc3BlgfVI4w4GUCjP8ZxkYI9dunagZc2Vq7X80zoQioI4yR1zgkj6g/eg4GT4vamaGSMHBZCB8+30zQwYXl+7aGIRNaSiZfd92MAN5HxNl+pNDLNhtdekeJp19SFzgb7DJ64G2ds9cDpQwS0AoBQCgOY85f8AxWH+9B/31b4X+2ff5FLi/wC6j/z5nTqqC6FAKAUAoBQCgFAKAUAoBQCgFAQWm4LfqYn6DYfgUBPQFhJxmFZBEzkSE4C6H3PTrpxj16UFi/oBQCgFAKAUAoBQCgFAKAUAoBQCgFAKAUAoBQCgFAYm+5dt5plnkQmVdODqYD3TlcqDg4NdoYipCDgnkcJ4anOanJZr6GWridxQCgFAKAUAoBQCgFAKAUAoCK5fSrHvjb59qAqhTSoHkAKAroDVeIXKHiKa2wsMRPQnLtnYAbk4YHA32oZ4Gc4fxaKcsI3yy/EpBUj/AKWANDFiS74hHEQrN77fCigsx9QqgnHr0oCiDisTq5DH938YKsGX5oRn8UFjC2XMIa5m1SHwFAVF8MnLbZOy6huDsfOhmxVxzj2mWGOKQr+8PinQT7qkZAyu+d9x5UCRnFv4zGZdeIx1ZgV6bfxYoYII+MxFlXLKX+DUjoG+RZQDQWPTxmESiHxP3hOAMNjI7asY7edBYWvGYZZPCR8vjUNjgjzDYww+RoLF/QGEvOa7aJpF1O5i/wCb4UUswjx1DtGpCkfpJz6V0VKTNXJHl7zdZwwJcPcDwXGpGVXfIzjOlVLDfbcbHaipTct1LMOcUr3Mna30csSzI4aJk1h+xUjOftWji07Mynlci4LxeG8iE1u+uJiQG0suSpKnZgD1B7VmcHB2kE01dF9WpkUAoBQCgFAKAUBgL7htw9w7rIRG0RVMSyAK5Vxq8MHSdyu+Cds7YqTCpBQSazv1LlxIs6VR1G08rZZvXPhoWN1wi9lQ/vvDYvnAlk2CwCMe8pU7yjVjpvkg7iukatGL0v3Lrvz4ZHOdGvKOts+t/ttwtxzJ5OGXZldhKQCrYPitjBiCqnh40hhLlvEG+PngaqpS3UreHPr7MrGzpVd5u/jy0t253I34HdKkS/tDyYctIPFlTYqoChtZYjIJ3budsbVnpqbbe7bqyT+lvAx0FRRS3r555tfW/iVy8NvWaX98FDyo6EOx0KkhyAuMYMenK9CQf1VhVKKSy0T4a5fcy6dZt56tcdLP7cPuXEnDrl7SOMy6Z9YMjh5Ph1EsAylXIx2yPmK1VSmqjlbLhp/KNnTqOko3z46/w/EgPCLrXgzs0QhEWfFdGJChhLhRs3iAjOrdTvmtulp2yWd76L5fLlqa9DVvZvK1tWu/tvz0Kbjg914WhJmz4MSkmaTPiCTXKdedW65Gc9NthRVae9dri+C0tkJUau5ZPguL1vd59h7/AGXd+LGyykRAQh0MjtkIXMh1HJyfd6ncE56CnSUt1prPPh2WHRVd5NPLLi+F7lF1wO4ELLFLIZDMzDVcTf8ALw4jUknVtkZAI6ZycYrMa1PeTkla3UtcrmJUKm41Fu93/k9M7elY2lM4GeuN6hk09oBQCgILncovm2T8l3/rigJ6AUBrXKyiWa6uCAcyaFP8q+R9Rp+1DLKCM8Vyv8MP7z7d/ulBwIOV7p5PGuBC0kkj4ByoVUABC6icgb9gegoGZbhVgbczTzMDJJ7z6fhVVyQATudu/wAqAtuSIz4DSt8UsjOfvj+oP3oGUQfvuJu3aCIKP7zf7M32oOBHx2cyXsMJVnjRfFKLj3m97HUgYGB18zQLQvbiwkuZonlURxRNrVMhmZtiC2PdUDA6E9/PYC04rELjiEMTAMkcZdgfXsfqFoOBml4XGJzcYPiFdOcnGNhsO2woYMP7RuLvZ8OnliOJMBEb9JdgmoeoBJ+YFdqEFOokzSpLdi2YXglncJw1LSztTEzxYe5mZFXVIMySqiM7u2ScBgo6b4GK3nKLqb0n3I1inu2SLfnKzXhPATaxtrJAhBI+JpH1yEL2yNZA3xt1ralLpa+8zWa3KdjJc1H+zeBvGDulstuCOupwsRb5+8TWlP8AqVr87m0/Zpma5J4d+zWFtERgrEpYfzsNb/5mNc6st6bZtBWikZuuZuKAUAoBQCgFAKA1Xj/LElxNJIkqoJIGiOQSfeRlHqoyc7EA43UneuM6bk7p8C0wuOhSpxjKLdpJ/Jp9/Vmu/gWX/g+5Hw3a6hKswZlc5eNQkQOGGwUDPUEjoax0Uus7fqVB603pu5NaN3lwfHTTtKl5IbEoaYN4jI4yD7pWZ5GxjGdUbacnJ674wA6HXP1cx+qRvG0bWTXbeKS+TV8rLvzMlxrl1ppYmjkVEjVFUENmPQ6vrjwcaio0nPbHbIO8oXasRsPjY04SjJXbv33VrPknn29zWMl5Hfw8C5JcyiRwdOkgeNgAaDk/vRuwb4R5CtOh5kqO1Y793DK1lrf/AB58tFbUyHC+W5IbrxzNlCZT4W+AZPDA0/RMY6bDHU1tGm1K9yPWxsKlDolHP2c+y+vzMaOSpdGnxk0ibxdOM5GhlOpmU6slgfeDEY+I9Rp0T6+JI/U6e9vbr923inlZq3dZcib/AMITKZXS5AkdjIhwcI/jGRemCy6DpOrJHYgbVnonnZ+rmv6jSajGUMkrPmt2z7HfNWtzzPZeTnGySK0YPupJ4mABDBEsmVYHxFMRIII+M7g706J8H6sjEdpReck79at+6TazTVnvZ5cNGQXPJcrRyqJk1PMZQ5APUykAjT72PEGzaumxXYjDouzVzeG06anGTi7KNrfLnle3C3O+ae7RggAE5ONz0/FSCmepVQwKAUBAN5D/ACrj6tufwBQE9AeEUBhOGcMmtUMcTRuhYlWfUCM+YAw33FDJecK4WINbFi8shzJIRjJ7ADso8qAx1hwae1Z1t5IzCzagsisSp6baSM7Y79hQXMhJw0tDLGZCXlUhnPmRjZegUDsPuTvQwRcBsJoEWOR4yiggBVbO5zuxOPxQyy2tODzwzzSRyx6Jm1HUjMRuSAMMOmo9/pQXJeLcHd5kuIHCTINOGBKsN9jjfuf9sUFy6trWVmDzyKSvwpGCqgkYySSSxwfQemd6GCOy4UUuZrhmBMgCqMfCBjbP0FDNyPmzh01zbPDbzGGR8Lr2xobZ85Un4ScacHOPeHWulOSjK7VzSSbWRbXvLzXnD/2S8lLyOi65Rp/5ikMGAVVGkMBtgZGx71lVN2e9Ew43jZljwfg3EooltpLyAQooQTJE5m0AYGNTaFbH8RDfInetpTpt7yT+hiKksmyvnTlA3tpDBBL4TQSJJGX1PkorKAzEkk4bOo5ORvnNKVbck21qKkN5WRZc0coXfErXwri8jWQMGCxRssewIIbUzOx3znIA293vWadaFOV4oxODkrNm28KjmWMC5kjeTzjjaNcbbaWdj9c/QVxla/snRF5WpkUAoBQCgFAKAUAoBQCgFAKAUAoBQCgFAKAUAoBQEFpuC36mJ+g2H4FAT0AoBQCgFAKAUAoBQCgFAKAUAoBQCgFAKAUAoBQCgFAKAUAoBQCgFAKAUAoBQCgFAKAUAoBQFMaBQAOgGKAqoBQCgFAKAUAoBQCgFAKAUAoBQCgFAKAUAoBQCgFAKAUAoBQCgFAKAUAoBQCgFAKAUAoBQCgFAKAUAoBQCgFAKAUAoBQCgFAKAUAoBQCgFAKAUAo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23528" y="1268760"/>
            <a:ext cx="8640960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/>
              <a:t>Инициативные группы и проекты</a:t>
            </a:r>
            <a:endParaRPr lang="ru-RU" sz="2400" dirty="0"/>
          </a:p>
        </p:txBody>
      </p:sp>
      <p:pic>
        <p:nvPicPr>
          <p:cNvPr id="14" name="Picture 8" descr="CAB For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653136"/>
            <a:ext cx="3312368" cy="72312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3779912" y="4581128"/>
            <a:ext cx="51125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5"/>
              </a:buBlip>
              <a:defRPr/>
            </a:pPr>
            <a:r>
              <a:rPr lang="ru-RU" sz="1400" b="1" dirty="0" smtClean="0"/>
              <a:t> </a:t>
            </a:r>
            <a:r>
              <a:rPr lang="en-A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CA/Browser Forum</a:t>
            </a:r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Blip>
                <a:blip r:embed="rId5"/>
              </a:buBlip>
              <a:defRPr/>
            </a:pP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 countries over the World: Bermuda,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Czech Republic, 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China,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Estonia, France, Germany, 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Israel,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Italy,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Japan,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Lithuania,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Netherlands,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Norway,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Poland, Portugal, Romania, Slovakia, Spain, 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Switzerland, Taiwan, Turkey,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United Kingdom, 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</a:t>
            </a:r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Blip>
                <a:blip r:embed="rId5"/>
              </a:buBlip>
              <a:defRPr/>
            </a:pP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November</a:t>
            </a:r>
            <a:r>
              <a:rPr lang="en-A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2005 –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time</a:t>
            </a:r>
            <a:endParaRPr lang="ru-RU" sz="1400" dirty="0"/>
          </a:p>
        </p:txBody>
      </p:sp>
      <p:sp>
        <p:nvSpPr>
          <p:cNvPr id="6146" name="AutoShape 2" descr="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2204864"/>
            <a:ext cx="2592287" cy="1106517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  <p:sp>
        <p:nvSpPr>
          <p:cNvPr id="23" name="Прямоугольник 22"/>
          <p:cNvSpPr/>
          <p:nvPr/>
        </p:nvSpPr>
        <p:spPr>
          <a:xfrm>
            <a:off x="3707904" y="2132856"/>
            <a:ext cx="52565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5"/>
              </a:buBlip>
              <a:defRPr/>
            </a:pPr>
            <a:r>
              <a:rPr lang="ru-RU" sz="1400" b="1" dirty="0" smtClean="0"/>
              <a:t>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Forum of European Supervisory </a:t>
            </a:r>
          </a:p>
          <a:p>
            <a:pPr>
              <a:defRPr/>
            </a:pP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Authorities for Electronic Signatures</a:t>
            </a:r>
          </a:p>
          <a:p>
            <a:pPr>
              <a:buBlip>
                <a:blip r:embed="rId5"/>
              </a:buBlip>
              <a:defRPr/>
            </a:pP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 European countries and USA: Albania,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Austria, Belgium, Czech Republic, Denmark, Estonia, Finland, France, Germany, Greece, Hungary, 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Iceland, Israel,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Italy, Lithuania, Luxembourg, Malta, 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Montenegro,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Netherlands, 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Norway,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Poland, 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Serbia, 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Slovak Republic, Spain, Sweden, 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Switzerland, Turkey,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United Kingdom, </a:t>
            </a: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United States</a:t>
            </a:r>
          </a:p>
          <a:p>
            <a:pPr>
              <a:buBlip>
                <a:blip r:embed="rId5"/>
              </a:buBlip>
              <a:defRPr/>
            </a:pPr>
            <a:r>
              <a:rPr lang="en-A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January 2002 -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time</a:t>
            </a:r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619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07904" y="1988840"/>
            <a:ext cx="476049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  <a:defRPr/>
            </a:pPr>
            <a:r>
              <a:rPr lang="ru-RU" sz="1400" b="1" dirty="0" smtClean="0"/>
              <a:t>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on interoperability solutions for European public </a:t>
            </a:r>
          </a:p>
          <a:p>
            <a:pPr>
              <a:defRPr/>
            </a:pP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administrations, businesses and citizens (ISA</a:t>
            </a:r>
            <a:r>
              <a:rPr lang="en-US" sz="14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Blip>
                <a:blip r:embed="rId3"/>
              </a:buBlip>
              <a:defRPr/>
            </a:pP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countries: MS  &amp; non-MS</a:t>
            </a:r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Blip>
                <a:blip r:embed="rId3"/>
              </a:buBlip>
              <a:defRPr/>
            </a:pP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A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January 201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en-A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December 20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</a:p>
          <a:p>
            <a:pPr>
              <a:buBlip>
                <a:blip r:embed="rId3"/>
              </a:buBlip>
              <a:defRPr/>
            </a:pP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A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cost: </a:t>
            </a:r>
            <a:r>
              <a:rPr lang="en-A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€</a:t>
            </a:r>
            <a:r>
              <a:rPr lang="ru-R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131</a:t>
            </a:r>
            <a:r>
              <a:rPr lang="en-A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endParaRPr lang="ru-RU" sz="1400" dirty="0"/>
          </a:p>
        </p:txBody>
      </p:sp>
      <p:grpSp>
        <p:nvGrpSpPr>
          <p:cNvPr id="2" name="Группа 10"/>
          <p:cNvGrpSpPr/>
          <p:nvPr/>
        </p:nvGrpSpPr>
        <p:grpSpPr>
          <a:xfrm>
            <a:off x="3203848" y="188640"/>
            <a:ext cx="5940152" cy="1197053"/>
            <a:chOff x="1763688" y="4850923"/>
            <a:chExt cx="5940152" cy="1197053"/>
          </a:xfrm>
        </p:grpSpPr>
        <p:pic>
          <p:nvPicPr>
            <p:cNvPr id="12" name="Picture 4" descr="People and cooperation vector | Price: 1 Credit (USD $1)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4850923"/>
              <a:ext cx="1136186" cy="1197053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>
              <a:off x="3059832" y="4922931"/>
              <a:ext cx="4644008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Международное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сотрудничество</a:t>
              </a:r>
              <a:endPara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029" name="AutoShape 5" descr="data:image/jpeg;base64,/9j/4AAQSkZJRgABAQAAAQABAAD/2wCEAAkGBxQQEhUTEREWFRIWFhsWFhUYFxgYIBsYGR0YGBkYHRYdHSggHBslHhgcLT0hJiktLi4uHB8zODMsNygwLisBCgoKDg0OGxAQGywlICUsLCwwMC0sLC8sLC0sLS0sLC8sLS8sLC0sLywsLDQsLCwsLCwsLCwsLCwsLC4sLCwsLP/AABEIAJ0BQAMBEQACEQEDEQH/xAAcAAEAAQUBAQAAAAAAAAAAAAAAAwIEBQYHAQj/xABFEAACAQMCBAMHAQUGBAMJAAABAgMABBESIQUGMUETUWEHIjJxgZGhUhQjQmKxFXKSosHhJDOCshbS8Bc0NVRzdMLD0f/EABsBAQACAwEBAAAAAAAAAAAAAAAEBQECAwYH/8QAOREAAgECAwQHBgUFAQEBAAAAAAECAxEEITEFEkFhE1FxgaGx8CIyM5HB0QYUFVLhIzRCcoLxYhb/2gAMAwEAAhEDEQA/AO40AoBQCgFAKAUAoBQCgFAKAUAoBQCgFAKAUAoBQCgFAKAUAoBQCgFAKAUAoBQCgFAKAUAoBQCgFAKAUAoBQFtxDiEVuhkmkWNB/ExA+g8z6CsSkoq7OlKjUqy3aabfI0299qtkhwizS/zKgUf5yD+K4PER4XLin+H8VJXlZdr+1/Mjt/azaMcPFOg89KED54bP2FFiI8Uzef4dxKV1KL739jbeDcet7xdVvMsmOoGzD5ocMPqK7RnGWjKnEYSth3arFry+ehfzTKilnYKo3LEgAD1J6Vuk27IitpK7NYvufrSM4UvKf5F2+7EA/TNS4YGrLXLtIU9oUY6XfZ/Ni0j9pEBO8MwHnhD/APlW72fPrXj9jRbSp8Yvw+5n+Ecx211tFKNf6GyrfQHr9M1GqYepT95EqliaVXKLzMtXE7igFAKAUAoBQCgFAKAUAoBQCgFAKAUAoBQCgFAKAUAoBQCgFAKAUAoBQGK5n46lhbtPJvjZFzgu5+FQfp17AE9q0nNQV2SsFhJ4qqqce99S6z5+47xua9lMtw+pv4R0VR+lV7D8nvk1BlJyd2e/w2FpYaG5TVvN9vrsKuEcv3N3n9ngeQDYsAAufLWcLn0zRRctEYxGMoYf4skvP5alxxTlO8tV1zWzqg6sNLgepKE4HqaOEo6o0obRwtaW7Cav8vOxi7K7eF1kicpIpyrKcEf7elY0zRJqU4VIuE1dM6pb8Q/tyyI6Xlv7xQEhZNuoXpvg/wB0+QO9ts/Fbsva7/ufOvxDsd0fc01X1T+j/k1GwsZJ20wxtI3XCjOPUnoB86v5zjBXk7Hj4QlN2irmQuOVryNdTWz4/lKv+FJP4rnHE0W7KR1lha0Vdxfg/IxAODkbEHIPTBHfPY12I50zkLmpp/8Ah52zKBlHP8YHUH+YefcfIk1OMwyh7cNPIucFinP2J68OZutQCxFAKAUAoBQCgFAKAUAoBQCgFAKAUAoBQCgFAKAUAoBQCgFAKAUAoBQHHvbVxEtcQwZ91I9fXqzkjp6BR/iNQ8RL2kj1/wCHKKVGVXi3buX/AL4Gocp8I/bbuKAnCs2XI/QoLN8iQMfMiuUFvySRb4/E/lsPKrxWna8kfRVpbJEixxqFRRhVAwAKsEklZHzyc5VJOUndslIrJocL9qHLyWV0GhULFMpcKOisDh1A7LuDjtnHQVBrQ3ZZcT3OxcbLE0Gpu8o5X61wLP2ccRMHEIDnAkPhN6h9gP8AFpP0rFJ2mjtteiquEnyz+X8XO8WNjHApWJAoLFzjuzHJJ/8AWwwO1WM5ym7yZ89hTjBWiuZc1qbnOPabwZI9NygC620SDzYglW+exB89qtMBWcr033FRtGio2qLjk/uaTY33gyJKp95GDDfyOcfUbfWrCcN+Li+JWwqqElJPQ74rZAI6HevNnqT2gFAKAUAoBQCgFAKAUAoBQCgFAKAUAoBQCgFAKAUAoBQCgFAKAUAoDR+beaja3BiFvHJ7itqbrvnbp6VOw+DjVhvNkHEbQqUJ7kfM85T5qN1cCL9mijyrHUvXYfKlfBxpQ3kxh9oVK09yXmbzUEnCgOVe3HrafKb/APVUXE6rv+h6r8NaVf8An6mg8rf++2v/ANzF/wB61wj7y7UX2N/tqn+svJn0nVifNxQGvc88baxtfGSNXOtV0tnG+d9q51JuEbon7OwccXW6OTsrNnOz7Vpv/lIP81cHipov/wD81Q/e/kjsNs+pFbzUH7ipaPJyVpNElDUUAoBQCgFAKAUAoBQCgFAKAUAoBQCgFAKAUAoBQCgFAKAUAoBQCgOT+0pcXvziQj7sP9KucD8LvZRbQ+N3L6kPs9kC30ef4ldR89JP+lbY1XovuMYFpV13nXqpC+FAcs9uKH/hDjb96M+p8LH9D9qi4nVd/wBD1P4aa/qr/X6nPeW5Al3bMxwqzxEnyAdSTXCLs12o9BjE5Yeol+2Xkz6VqxPmwoDRfbHMFsAp6tMgH0DMf6VwxHu95efh+LeKv1Rf0OJGoUtD2x9RWi4RAeoUD8CrNaHy+bvJslrJqKAUAoBQCgIbViQTnqxx8ug/pQE1AKAUAoBQCgFAKAUAoBQCgFAKAUAoBQCgFAKAUAoDRvadwgvGlwgyY/df+4dw3yB/7ie1WGAq2k4PiVu0aTcVUXDXsOdW8zRsrocMpDKR2I3FWrSasyoTcXdanUeC8+W8qgTnwZe+QdJPmG7D0P561T1cFOL9nNF1Rx9OS9vJ+BdcR52tIlysvit2VATn/q+EfU1pDB1ZPNW7TpUx1GKyd+w1ji0jca4fLhR+0wSeIqDuu+APPKlh6so6ZrjtDC7lreustfw7tNRr3nknk+Sej9czkVVGp9IOucm+0uIxrFfMUkUBRLgsHA2BbGSG9enfIqVTrq1pHkdobCqKbnh1dPhxXZy8TZ7znuwiXUbpG8lTLk+mANvriujrQ6ysp7Jxk3bca7cjkHO/Nb8SmDadEKZEad9+rN/McD0GAPMmLUm5u56/Zuz44OnbWT1f0XJeJ5yFwI3t5GuP3UZEkp7aVOQv/UdsfPyrFOO9Kw2pi1hsPJ8XkvXI+hKsD5+KAUAoBQCgIrl9Kse+Nvn2oCqFNKgeQAoCugFAKAUAoBQGC5r4hNborxMm7BNBQkknJyG1enTH1oZRm4wcDJycbn170MFjx26lii1QR+I+QNOCdu5wNz/v6UCL2FiVUsMMQCR1we4zQFdAKAUAoBQCgFAKAUAoBQCgKXUEEEAgjBB3yD2xTQanOuY+QHUl7P3lO/hE4I/usdiPQ7/OrWhjk1ap8yoxGz2nvUtOr7Gl3dnJCcSxun95Sv5I3qfGcZe67ldKEoe8mu0jgiaQ4jVnPkoLH7CstqOuRiKcvdz7Dd+SOWruKZZ2/coNmVty6nqujt8zgggbGq/F4ilKG6s35Flg8NWjNTeS8yvnf2bi4Zp7MqkrbvGdlc92B/hY/Y+m5NFUoXzie42btt0YqlXzjwfFfdeXM5fxLgVzbEie3kTHUlSV+jj3T9DUZxa1R6iji6Fb4c0+/P5alhDGXOlFLN5AEn7Ctbp6HeUlFXk7G08A9n15dEFozBH3eUEHHpH8RP2HrXSNKUuRV4rbOGoLJ7z6l99PWh2Xlvl+GwiEUI9Xc/E7eZP+napkIKCsjxuMxlTFVN+p3LgjLVuRRQCgFAKAUBBc7lF82yfku/8AXFAT0BHOGKnQQG7FgWA+gIz96A1/gnEbm4Eq5jykhQS6TjbyTO5+o6jrQyxwjiNzJJPATGzRsB4uMAZz1QHc7dMjvk9MgS8G4hMbma3mZXEYDB1XT1wcYz5N+DQEp4k887Q2+FWP/mykasH9Crnrsdz5HbzAhN/Ol5HbaldGXWzacMF97bY46qN8d6DgRcwsJLu1iJ91SZn8sLuCfT3T96BF1Pd3MrIbZFEOoZd+rL3YL1C+vU/LqBFf388V3DGHRklLe4EwQo7ltRycd9unSgHH+JT28sOgoyyPpEekhiNs++Wx38hjbrQIi47f3Nt4cmqMq0gQxBT3yfjJyenXA7bUCMlxviv7OqhV1yyNpjTpk7bk9gMj7igRacVuLi2gMzSozLjKaMLuQMA51bZ6k747UBlOFys8MbSY1sgZsDG5GcY+tDBdUAoBQCgFAKAUAoBQCgFAKAUAoBQCgFAKAUAoBQCgFAKAgG8h/lXH1bc/gCgJ6At+IXHhRPJ+hC32GaAxHJ8XhWas38WqRj/r/hAoZepRyQhMLzN8U0rP9M4/rqoGQ8mzLI1xMWGuWUgKTvpAyu3yY/agZRyPMqRTCRgsiykvqIBGwGTn1DfmgZ7wW5SW+uJSwGAsaA7ZB2OAd+q/5qB6EEtj+23d17xASMRLg494jv5gMDtQzoZTlXiYkgCSMBLGfDZScHbYf/z5g0MMtUlV+JuWIAhi0rk43OCT9nNBwKr399xKFOohjMh+Z2/8lBwKeYZQ97axMQFUmU52GRkr+UP3oFoUcYkC8RtXcjwih0tnbVh+/wA2T8UHA95zullWO3RgWklUHG+B5E9AclTigRtCjAwOgoYPaAUAoBQEdxMsas7nCqCzE9gBkmspNuyMSkoq7Oby8yX3EJSlkCiDsukHT2Lu3QnyH5xmrVYejRjepm/WiKd4mvXnalkvWr9d5SeO8Q4dIv7UC8bdm0nI76ZF6N6H7U6DD11/TyfrgOnxNCX9TNetH9zo9hdrPGksZyjqGH18/WqucHCTi+BbwmpxUlozBc58z/sKBUAaZ86QeigdWPn6Dvv5VIwuG6V3eiIuLxXQqy1Zq0Q4xKvjK0mCNQGY1yPSPb8ipj/KRe67ePmQl+ckt5N+HkZrkvm17h/2e5AEwzpbGnUV+JWXs4wenkdhjfhisKoLfhoSMJjHN7lTX14m33E6xozudKIpZieygZJ+wqvbsrlnCLnJRjq8ji3GvaNeXUum0zFGThERQzt5EnBOr0Xp69ahyrSlpkezw+xMNQp3re0+Lbsl5ePgW8HOvE7Nx47Oe/hzx4yPmQGH0NaqrOLzfzOktl4DERfRpdsX/wCo7Jy9xX9st45xG0fiLnQ3Ubkde6nGQe4INTYS3o3PHYvD/l60qV724r18+ZhOfecRw5FVFD3EgJRT0UD+Nsb4z277+Vc6tXcyWpN2Xsx4yTcnaK1+yOYDmvitxqkSWZlU7mOP3V74OlcdPOovSVHxZ6f9O2fStCUYpvreb+bNk5I9pMjSrBekMrkKswAUhicAMBsVOwzgY757dadd3tIrdpbDhGDqYfK2bXLl67DqxNSzypxvmf2lXE0pjsj4cQbSrBQzyds7g4B7ADPr2qFOvJv2ckexwWw6NOnv4jN9uS9ceBjV5v4paMpleUZ3Czx7MP8AqUHHyIrVVKi4vvJP6bs/ERagl2xenj5nXeUeO/t9ss/htGSSpBzgkdSp/iX1+Y7VLpz343PI4/Cflazp3v649TM1XQhigILTcFv1MT9BsPwKAnoCiWJXBV1DKeoIBB+YNAeCFdOjSNGNOnAxp6Yx0xjtQHsMKooVFCqOiqAAPoKAhgsIo2LJEiserBQCc+oFAUvw2Fn8QwoZOuoqM588+frQFf7BFr8Twk8T9ekZ/wAWM0BXDbohYoiqWOWIAGT5nHU0BH/Z8WvxPCTxOuvSM5884zmgEnD4mfxGiQyfqKgnbpvigJFtkDFwihyMFgBkjbYt1PQfagKLmxjlIMkSOR0LKDj5ZFAYy/vEM3gT2xMIUFZChdScdMBTjuPP70MkFnYeNcJL4XhW8IIhQroLM3V9H8I+e+wNAbFQwKAUAoBQGC55bFjPj9IH0LKD+DUjCfGiRsZ8CRqvIPH7a1gdZpNEjSFvhc5XSoG6g9wdqm4yhUqTTirqxBwWIpU4NSdncn535jtbm1McUmuTWrKNDjGDuclQPhJ+9aYTD1adS8lkbYzE0qlLdi7u66/WhmfZw2bFPR3A/wARP+tcMd8Z93kSNn/AXa/M1fnddfE4lbdT4KkHyLnI/JqZhMsO2ufkQsZniYp//PmdPqoLo5fxEaONjTt++i/zImr75P3q3hnhM+p+ZSzyxuXWvJHQOYbJri1nhT4pInRc+ZUgZ9M1TTjvRaPRYWqqVeFR6Jp+JwjlTjbcLuzI8OpgGidG91lyRnGRsw0/bI71BhLclex7rHYVY6huxlbRp6p/wdB/9o3Droqt1bsFDagZI1kVSO+xJz8hXfpoS95Hn/0TG0LyozXVk2m/JeJ0G1uElRXjYMjDKspyCPQ1ITTV0efnCUJOMlZo4j7XHJ4iwJ6RIB8sE/1JqFX989tsBJYRdrOtcmQKlhahFABgjY4/UyhmPzJJP1qXTVoI8ntCbliqjb/ya+TsjintFt1j4jcqihV1K2B5siM33JNQa2UpW9ZHtdkTlPB03J8H4No7yEMsGCd3jwT6svX81Yao8HfcqX6n9T5/4RdycKvQ0kIaSFmVo226grkNjbY5Bx5edV8G4S7D3+Ipwx2G3YyspWz9eKOht7S7C5Hh3Vs+gkE60SRQR3Izn7CpHTwllJHnlsLGUXv0pq/JtP13m/cMvIpoleB1aIj3SvTA2xjtjy7VIi01dFDWpVKc3GomnzLqsnIiuX0qx742+fagKoU0qB5ACgK6A1a2tweJtoyFij1MMkjWw8ifJ/xQzwNpoYFAKAUAoDVra3B4m2jIWKPUwySNbDHQnyf8UM8DMS8UxcpbhCSyFy2fhG+Nu+4/NAYrnpB4SYz4rOqIQSOuT0B3/wB6BGxW8QRVUdFAUfQYoYJKAUAoBQCgFAKAUBgueVzYz4/SD9mUmpGE+NEjYz4EjU+Q+Xba7gd5kLushX43XC6VI2UjzO9TcZiKlOaUXlYgYLDUqsG5LO/WzYLzlDh0KGSSPQi9WMsuB2/VUaOLxEnaLz7F9iVLBYaC3pKy7X9zO8JgijhRbcL4OMrpOoEHfOrJznzqNUlOUm56kqlGEYJQ0Od86uF4pEScAGEk+QD5Jq0wueHff5FTjMsTH/nzOoVUF0cv4kdXGxp3/fRf5UTP2wftVvDLCdz82Us88bl1ryR0fiN/HbxtLM4SNBlmPbt0G5JPYdap3JJXZfUqM601CCu2apZScN45qJhDSIcHV7kmkdGyrZK/Xbyriujq8PuWtSOO2ZZKVk+rNX71a5q3tI5LtbK3E0BZG1hNBYsGznpncEYz16A1yq0owV0WmyNqYjEVnTqZq172tYyPsSu3aK4iJJRGRl9C4fUB/gG3qfOt8M9UR/xJTipwmtWmn3Wt5mse1xCOItkdY0I+WCP6g1yre+WewWnhF2s63ydMr2FqVII8CNcjzVQrD5ggj6VLpu8EeT2hFxxVRP8Ac/F3RxP2jTq/EblkII1KuR5qiKw+hBH0qDWd5S9cD2myIuODpprg/FtnekmWGENKwRUjBYnYAAb5qwvZZnhHF1Kloq7byNVtuI8N427xtGHdNl1jQzL+pGB1afTY+YrinTquxaToY7ZsVNOyfVmk+fC5gefuRbO1tHnh1RuhXClywbUwXThsnO/Y9q0q0YxjdE/Ze1sTWxCpVM078LWy5Fv7Erp/FuIsnwyivjsGB05+ZB/yjyrGHebR0/ElOO5CfG7Xd68zrVSzyZBc7lF82yfku/8AXFAT0AoDUuW7MXLXEzs2iSUgKCVyF3GSNyMNjGcbb57DLJeUVCPd6SRAsmFBJIGnVqx9MfigZHYXsdxquLt18PUVhhY7aR38P+Nz8j02oBw25e0t7iZ0KxlyYIm2IBOFGP4RuNvQ0Bf8K4UrxCW6HiyuNZL7hAdwqr0XA8u9AW/I4LRySlmId8LqYt7i9Bk/M0DHKI8Vrmc9JJSo/ur0/DfigZZ8F4ZHNdXJIbw4yI199+o2b3tWTuvn3oZJ+NQ+Jd2tuhKiNTJkbkAfCd87+51OevehhaEfFbFYry18EsJGYlyXZiVGCckk9RqoOBfcTuWnultVYqgXxJipwSOyZG4G4zjzoCpuEMl1FJAqRwKpEmnbUd9io69tz60Fy34Uf7QeSWTJt0bRFF2Yjcuw/i2I2O258qDQotoB/aJSPKxxR6igJC62GNl6DZh9qDgUcXtv+PgWJ2V2DO7ambbfoGJA6MMdNxtQcC6HCzbTyXRf90sRyuWLMQMnUT16f0GKAtbC4ikj8e8ZXeTJSH4tK5wFSLux88Z6UBk+UreWO3AmyCWJVSclVOMKfzt60DMrcwLIjI4yrAqw8wRgisxk4u6NZRUk09Dmz8AvuHSs1pmSM91w2R2DxnuPMfjOKtenoV42qZP1oyn/AC+Iw8r08161X2KZeGcS4kyicGOMHPvAIo9dA95m+f3GayqmHoK8M364iVLFYh2nkvD5anQ+EcOS1hSGPOlB1PUkkkk+pJJqrqVHUk5MtaVNU4KC4HNfaHEXvwijLMkageZYkAfc1bYJ2o37Snx6vXt1pFzFc8XhXwRHIcDSG0K5A/8Aqbg/M5rRxwknvXXrkdFLGRW5Z+D8fuZjkvlJ4ZDc3R/e76VzqILfE7N3Y5PQnqdznbhisVGcdyGh2wmElCXSVNfWb5m2cSsI7mJ4ZV1RuMMP6EeRB3z2IFV8kpKzLejWnRmqkHZo41xr2eXtpLrtdUqA5R420uvzXIOfVc/TOKhSoyi8sz2OH21ha8N2tk+Kaun65lmvKnFL118WOZsbB53OFB6/Gc4+QNY6Ocno+87PaOz8PF7jj2RWvy+p1zk3lteHW/hA6nY6pH6Zbpt/KAMfnvUunT3FY8jtDHSxdXfeSWSXIx/P/Jo4iivGwS4jGFJ6MvXQx6jfcHtv51rVpb+a1JGytpvCScZZxevJ9aOYJy7xW2zHHHcopO4ic6T2ydDY+9RtyosrM9O8bs6t7cnFvms/FXNj5I9m8olSa9UIiEMsWQSxG41Y2C57dT0OK6U6DveRXbS25TcHTw7u3lfq7OZ1a5gWRGR1DIwKsp6EHYipTV1ZnlYTlCSlF2aON8x+za5t5NdlmWPOVwwEifkZx5jf0qHOhJaZ+Z7DCbcoVYbtfJ8ep+uZjG5b4rdkLLHcOAdvGc4X199v6VruVHwZKWO2dQTlBxX+qz8EdT5D5THDYmDMGnkwZGHQYzhVz2GTv3zUqlT3FnqeW2ptF4yorK0Vp92bRXUrCAbyH+VcfVtz+AKAnoC14qzCGQoCX0HSB11EYH5oCy5fs2gtETTiTSWwdvebLAH7gUMsx/Kluwt3heKRGbXqdgACW2yMnJ2x27UDIuXJGtUMMtrJ4iscOkeoMDv8fT7npigZe8fsZrm1cFQJNQdUB6AfwluhbGfTO3rQIpe+lltmSO3lWTwip1roAOMHTndj5YHzxQHnBNa2RjWGRJFjbGoBcudR2yc9T3FA9SvlDUlusZhkRl1El10gkkkYycnY+XagZa8nM8StHJBKJGkLM5XC7gb6iRnp2zQMuuG2rte3EzoVUKscZI6jbJH1X80HAguVkXiHiNBI6CLTGUAIyeuSSAOrDc+VBwPL2GS3vTciJ5IpE0NoGplPuj4RufhH5oOBl4Lh5jtG0cWDkuMMxOwwucqB5nf070MGF5ZaS1Rrd7eVmDkqyr7rA431kgDp3/rtQyyrgCypc3BlgfVI4w4GUCjP8ZxkYI9dunagZc2Vq7X80zoQioI4yR1zgkj6g/eg4GT4vamaGSMHBZCB8+30zQwYXl+7aGIRNaSiZfd92MAN5HxNl+pNDLNhtdekeJp19SFzgb7DJ64G2ds9cDpQwS0AoBQCgOY85f8AxWH+9B/31b4X+2ff5FLi/wC6j/z5nTqqC6FAKAUAoBQCgFAKAUAoBQCgFAQWm4LfqYn6DYfgUBPQFhJxmFZBEzkSE4C6H3PTrpxj16UFi/oBQCgFAKAUAoBQCgFAKAUAoBQCgFAKAUAoBQCgFAYm+5dt5plnkQmVdODqYD3TlcqDg4NdoYipCDgnkcJ4anOanJZr6GWridxQCgFAKAUAoBQCgFAKAUAoCK5fSrHvjb59qAqhTSoHkAKAroDVeIXKHiKa2wsMRPQnLtnYAbk4YHA32oZ4Gc4fxaKcsI3yy/EpBUj/AKWANDFiS74hHEQrN77fCigsx9QqgnHr0oCiDisTq5DH938YKsGX5oRn8UFjC2XMIa5m1SHwFAVF8MnLbZOy6huDsfOhmxVxzj2mWGOKQr+8PinQT7qkZAyu+d9x5UCRnFv4zGZdeIx1ZgV6bfxYoYII+MxFlXLKX+DUjoG+RZQDQWPTxmESiHxP3hOAMNjI7asY7edBYWvGYZZPCR8vjUNjgjzDYww+RoLF/QGEvOa7aJpF1O5i/wCb4UUswjx1DtGpCkfpJz6V0VKTNXJHl7zdZwwJcPcDwXGpGVXfIzjOlVLDfbcbHaipTct1LMOcUr3Mna30csSzI4aJk1h+xUjOftWji07Mynlci4LxeG8iE1u+uJiQG0suSpKnZgD1B7VmcHB2kE01dF9WpkUAoBQCgFAKAUBgL7htw9w7rIRG0RVMSyAK5Vxq8MHSdyu+Cds7YqTCpBQSazv1LlxIs6VR1G08rZZvXPhoWN1wi9lQ/vvDYvnAlk2CwCMe8pU7yjVjpvkg7iukatGL0v3Lrvz4ZHOdGvKOts+t/ttwtxzJ5OGXZldhKQCrYPitjBiCqnh40hhLlvEG+PngaqpS3UreHPr7MrGzpVd5u/jy0t253I34HdKkS/tDyYctIPFlTYqoChtZYjIJ3budsbVnpqbbe7bqyT+lvAx0FRRS3r555tfW/iVy8NvWaX98FDyo6EOx0KkhyAuMYMenK9CQf1VhVKKSy0T4a5fcy6dZt56tcdLP7cPuXEnDrl7SOMy6Z9YMjh5Ph1EsAylXIx2yPmK1VSmqjlbLhp/KNnTqOko3z46/w/EgPCLrXgzs0QhEWfFdGJChhLhRs3iAjOrdTvmtulp2yWd76L5fLlqa9DVvZvK1tWu/tvz0Kbjg914WhJmz4MSkmaTPiCTXKdedW65Gc9NthRVae9dri+C0tkJUau5ZPguL1vd59h7/AGXd+LGyykRAQh0MjtkIXMh1HJyfd6ncE56CnSUt1prPPh2WHRVd5NPLLi+F7lF1wO4ELLFLIZDMzDVcTf8ALw4jUknVtkZAI6ZycYrMa1PeTkla3UtcrmJUKm41Fu93/k9M7elY2lM4GeuN6hk09oBQCgILncovm2T8l3/rigJ6AUBrXKyiWa6uCAcyaFP8q+R9Rp+1DLKCM8Vyv8MP7z7d/ulBwIOV7p5PGuBC0kkj4ByoVUABC6icgb9gegoGZbhVgbczTzMDJJ7z6fhVVyQATudu/wAqAtuSIz4DSt8UsjOfvj+oP3oGUQfvuJu3aCIKP7zf7M32oOBHx2cyXsMJVnjRfFKLj3m97HUgYGB18zQLQvbiwkuZonlURxRNrVMhmZtiC2PdUDA6E9/PYC04rELjiEMTAMkcZdgfXsfqFoOBml4XGJzcYPiFdOcnGNhsO2woYMP7RuLvZ8OnliOJMBEb9JdgmoeoBJ+YFdqEFOokzSpLdi2YXglncJw1LSztTEzxYe5mZFXVIMySqiM7u2ScBgo6b4GK3nKLqb0n3I1inu2SLfnKzXhPATaxtrJAhBI+JpH1yEL2yNZA3xt1ralLpa+8zWa3KdjJc1H+zeBvGDulstuCOupwsRb5+8TWlP8AqVr87m0/Zpma5J4d+zWFtERgrEpYfzsNb/5mNc6st6bZtBWikZuuZuKAUAoBQCgFAKA1Xj/LElxNJIkqoJIGiOQSfeRlHqoyc7EA43UneuM6bk7p8C0wuOhSpxjKLdpJ/Jp9/Vmu/gWX/g+5Hw3a6hKswZlc5eNQkQOGGwUDPUEjoax0Uus7fqVB603pu5NaN3lwfHTTtKl5IbEoaYN4jI4yD7pWZ5GxjGdUbacnJ674wA6HXP1cx+qRvG0bWTXbeKS+TV8rLvzMlxrl1ppYmjkVEjVFUENmPQ6vrjwcaio0nPbHbIO8oXasRsPjY04SjJXbv33VrPknn29zWMl5Hfw8C5JcyiRwdOkgeNgAaDk/vRuwb4R5CtOh5kqO1Y793DK1lrf/AB58tFbUyHC+W5IbrxzNlCZT4W+AZPDA0/RMY6bDHU1tGm1K9yPWxsKlDolHP2c+y+vzMaOSpdGnxk0ibxdOM5GhlOpmU6slgfeDEY+I9Rp0T6+JI/U6e9vbr923inlZq3dZcib/AMITKZXS5AkdjIhwcI/jGRemCy6DpOrJHYgbVnonnZ+rmv6jSajGUMkrPmt2z7HfNWtzzPZeTnGySK0YPupJ4mABDBEsmVYHxFMRIII+M7g706J8H6sjEdpReck79at+6TazTVnvZ5cNGQXPJcrRyqJk1PMZQ5APUykAjT72PEGzaumxXYjDouzVzeG06anGTi7KNrfLnle3C3O+ae7RggAE5ONz0/FSCmepVQwKAUBAN5D/ACrj6tufwBQE9AeEUBhOGcMmtUMcTRuhYlWfUCM+YAw33FDJecK4WINbFi8shzJIRjJ7ADso8qAx1hwae1Z1t5IzCzagsisSp6baSM7Y79hQXMhJw0tDLGZCXlUhnPmRjZegUDsPuTvQwRcBsJoEWOR4yiggBVbO5zuxOPxQyy2tODzwzzSRyx6Jm1HUjMRuSAMMOmo9/pQXJeLcHd5kuIHCTINOGBKsN9jjfuf9sUFy6trWVmDzyKSvwpGCqgkYySSSxwfQemd6GCOy4UUuZrhmBMgCqMfCBjbP0FDNyPmzh01zbPDbzGGR8Lr2xobZ85Un4ScacHOPeHWulOSjK7VzSSbWRbXvLzXnD/2S8lLyOi65Rp/5ikMGAVVGkMBtgZGx71lVN2e9Ew43jZljwfg3EooltpLyAQooQTJE5m0AYGNTaFbH8RDfInetpTpt7yT+hiKksmyvnTlA3tpDBBL4TQSJJGX1PkorKAzEkk4bOo5ORvnNKVbck21qKkN5WRZc0coXfErXwri8jWQMGCxRssewIIbUzOx3znIA293vWadaFOV4oxODkrNm28KjmWMC5kjeTzjjaNcbbaWdj9c/QVxla/snRF5WpkUAoBQCgFAKAUAoBQCgFAKAUAoBQCgFAKAUAoBQEFpuC36mJ+g2H4FAT0AoBQCgFAKAUAoBQCgFAKAUAoBQCgFAKAUAoBQCgFAKAUAoBQCgFAKAUAoBQCgFAKAUAoBQFMaBQAOgGKAqoBQCgFAKAUAoBQCgFAKAUAoBQCgFAKAUAoBQCgFAKAUAoBQCgFAKAUAoBQCgFAKAUAoBQCgFAKAUAoBQCgFAKAUAoBQCgFAKAUAoBQCgFAKAUAo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AutoShape 7" descr="data:image/jpeg;base64,/9j/4AAQSkZJRgABAQAAAQABAAD/2wCEAAkGBxQQEhUTEREWFRIWFhsWFhUYFxgYIBsYGR0YGBkYHRYdHSggHBslHhgcLT0hJiktLi4uHB8zODMsNygwLisBCgoKDg0OGxAQGywlICUsLCwwMC0sLC8sLC0sLS0sLC8sLS8sLC0sLywsLDQsLCwsLCwsLCwsLCwsLC4sLCwsLP/AABEIAJ0BQAMBEQACEQEDEQH/xAAcAAEAAQUBAQAAAAAAAAAAAAAAAwIEBQYHAQj/xABFEAACAQMCBAMHAQUGBAMJAAABAgMABBESIQUGMUETUWEHIjJxgZGhUhQjQmKxFXKSosHhJDOCshbS8Bc0NVRzdMLD0f/EABsBAQACAwEBAAAAAAAAAAAAAAAEBQECAwYH/8QAOREAAgECAwQHBgUFAQEBAAAAAAECAxEEITEFEkFhE1FxgaGx8CIyM5HB0QYUFVLhIzRCcoLxYhb/2gAMAwEAAhEDEQA/AO40AoBQCgFAKAUAoBQCgFAKAUAoBQCgFAKAUAoBQCgFAKAUAoBQCgFAKAUAoBQCgFAKAUAoBQCgFAKAUAoBQFtxDiEVuhkmkWNB/ExA+g8z6CsSkoq7OlKjUqy3aabfI0299qtkhwizS/zKgUf5yD+K4PER4XLin+H8VJXlZdr+1/Mjt/azaMcPFOg89KED54bP2FFiI8Uzef4dxKV1KL739jbeDcet7xdVvMsmOoGzD5ocMPqK7RnGWjKnEYSth3arFry+ehfzTKilnYKo3LEgAD1J6Vuk27IitpK7NYvufrSM4UvKf5F2+7EA/TNS4YGrLXLtIU9oUY6XfZ/Ni0j9pEBO8MwHnhD/APlW72fPrXj9jRbSp8Yvw+5n+Ecx211tFKNf6GyrfQHr9M1GqYepT95EqliaVXKLzMtXE7igFAKAUAoBQCgFAKAUAoBQCgFAKAUAoBQCgFAKAUAoBQCgFAKAUAoBQGK5n46lhbtPJvjZFzgu5+FQfp17AE9q0nNQV2SsFhJ4qqqce99S6z5+47xua9lMtw+pv4R0VR+lV7D8nvk1BlJyd2e/w2FpYaG5TVvN9vrsKuEcv3N3n9ngeQDYsAAufLWcLn0zRRctEYxGMoYf4skvP5alxxTlO8tV1zWzqg6sNLgepKE4HqaOEo6o0obRwtaW7Cav8vOxi7K7eF1kicpIpyrKcEf7elY0zRJqU4VIuE1dM6pb8Q/tyyI6Xlv7xQEhZNuoXpvg/wB0+QO9ts/Fbsva7/ufOvxDsd0fc01X1T+j/k1GwsZJ20wxtI3XCjOPUnoB86v5zjBXk7Hj4QlN2irmQuOVryNdTWz4/lKv+FJP4rnHE0W7KR1lha0Vdxfg/IxAODkbEHIPTBHfPY12I50zkLmpp/8Ah52zKBlHP8YHUH+YefcfIk1OMwyh7cNPIucFinP2J68OZutQCxFAKAUAoBQCgFAKAUAoBQCgFAKAUAoBQCgFAKAUAoBQCgFAKAUAoBQHHvbVxEtcQwZ91I9fXqzkjp6BR/iNQ8RL2kj1/wCHKKVGVXi3buX/AL4Gocp8I/bbuKAnCs2XI/QoLN8iQMfMiuUFvySRb4/E/lsPKrxWna8kfRVpbJEixxqFRRhVAwAKsEklZHzyc5VJOUndslIrJocL9qHLyWV0GhULFMpcKOisDh1A7LuDjtnHQVBrQ3ZZcT3OxcbLE0Gpu8o5X61wLP2ccRMHEIDnAkPhN6h9gP8AFpP0rFJ2mjtteiquEnyz+X8XO8WNjHApWJAoLFzjuzHJJ/8AWwwO1WM5ym7yZ89hTjBWiuZc1qbnOPabwZI9NygC620SDzYglW+exB89qtMBWcr033FRtGio2qLjk/uaTY33gyJKp95GDDfyOcfUbfWrCcN+Li+JWwqqElJPQ74rZAI6HevNnqT2gFAKAUAoBQCgFAKAUAoBQCgFAKAUAoBQCgFAKAUAoBQCgFAKAUAoDR+beaja3BiFvHJ7itqbrvnbp6VOw+DjVhvNkHEbQqUJ7kfM85T5qN1cCL9mijyrHUvXYfKlfBxpQ3kxh9oVK09yXmbzUEnCgOVe3HrafKb/APVUXE6rv+h6r8NaVf8An6mg8rf++2v/ANzF/wB61wj7y7UX2N/tqn+svJn0nVifNxQGvc88baxtfGSNXOtV0tnG+d9q51JuEbon7OwccXW6OTsrNnOz7Vpv/lIP81cHipov/wD81Q/e/kjsNs+pFbzUH7ipaPJyVpNElDUUAoBQCgFAKAUAoBQCgFAKAUAoBQCgFAKAUAoBQCgFAKAUAoBQCgOT+0pcXvziQj7sP9KucD8LvZRbQ+N3L6kPs9kC30ef4ldR89JP+lbY1XovuMYFpV13nXqpC+FAcs9uKH/hDjb96M+p8LH9D9qi4nVd/wBD1P4aa/qr/X6nPeW5Al3bMxwqzxEnyAdSTXCLs12o9BjE5Yeol+2Xkz6VqxPmwoDRfbHMFsAp6tMgH0DMf6VwxHu95efh+LeKv1Rf0OJGoUtD2x9RWi4RAeoUD8CrNaHy+bvJslrJqKAUAoBQCgIbViQTnqxx8ug/pQE1AKAUAoBQCgFAKAUAoBQCgFAKAUAoBQCgFAKAUAoDRvadwgvGlwgyY/df+4dw3yB/7ie1WGAq2k4PiVu0aTcVUXDXsOdW8zRsrocMpDKR2I3FWrSasyoTcXdanUeC8+W8qgTnwZe+QdJPmG7D0P561T1cFOL9nNF1Rx9OS9vJ+BdcR52tIlysvit2VATn/q+EfU1pDB1ZPNW7TpUx1GKyd+w1ji0jca4fLhR+0wSeIqDuu+APPKlh6so6ZrjtDC7lreustfw7tNRr3nknk+Sej9czkVVGp9IOucm+0uIxrFfMUkUBRLgsHA2BbGSG9enfIqVTrq1pHkdobCqKbnh1dPhxXZy8TZ7znuwiXUbpG8lTLk+mANvriujrQ6ysp7Jxk3bca7cjkHO/Nb8SmDadEKZEad9+rN/McD0GAPMmLUm5u56/Zuz44OnbWT1f0XJeJ5yFwI3t5GuP3UZEkp7aVOQv/UdsfPyrFOO9Kw2pi1hsPJ8XkvXI+hKsD5+KAUAoBQCgIrl9Kse+Nvn2oCqFNKgeQAoCugFAKAUAoBQGC5r4hNborxMm7BNBQkknJyG1enTH1oZRm4wcDJycbn170MFjx26lii1QR+I+QNOCdu5wNz/v6UCL2FiVUsMMQCR1we4zQFdAKAUAoBQCgFAKAUAoBQCgKXUEEEAgjBB3yD2xTQanOuY+QHUl7P3lO/hE4I/usdiPQ7/OrWhjk1ap8yoxGz2nvUtOr7Gl3dnJCcSxun95Sv5I3qfGcZe67ldKEoe8mu0jgiaQ4jVnPkoLH7CstqOuRiKcvdz7Dd+SOWruKZZ2/coNmVty6nqujt8zgggbGq/F4ilKG6s35Flg8NWjNTeS8yvnf2bi4Zp7MqkrbvGdlc92B/hY/Y+m5NFUoXzie42btt0YqlXzjwfFfdeXM5fxLgVzbEie3kTHUlSV+jj3T9DUZxa1R6iji6Fb4c0+/P5alhDGXOlFLN5AEn7Ctbp6HeUlFXk7G08A9n15dEFozBH3eUEHHpH8RP2HrXSNKUuRV4rbOGoLJ7z6l99PWh2Xlvl+GwiEUI9Xc/E7eZP+napkIKCsjxuMxlTFVN+p3LgjLVuRRQCgFAKAUBBc7lF82yfku/8AXFAT0BHOGKnQQG7FgWA+gIz96A1/gnEbm4Eq5jykhQS6TjbyTO5+o6jrQyxwjiNzJJPATGzRsB4uMAZz1QHc7dMjvk9MgS8G4hMbma3mZXEYDB1XT1wcYz5N+DQEp4k887Q2+FWP/mykasH9Crnrsdz5HbzAhN/Ol5HbaldGXWzacMF97bY46qN8d6DgRcwsJLu1iJ91SZn8sLuCfT3T96BF1Pd3MrIbZFEOoZd+rL3YL1C+vU/LqBFf388V3DGHRklLe4EwQo7ltRycd9unSgHH+JT28sOgoyyPpEekhiNs++Wx38hjbrQIi47f3Nt4cmqMq0gQxBT3yfjJyenXA7bUCMlxviv7OqhV1yyNpjTpk7bk9gMj7igRacVuLi2gMzSozLjKaMLuQMA51bZ6k747UBlOFys8MbSY1sgZsDG5GcY+tDBdUAoBQCgFAKAUAoBQCgFAKAUAoBQCgFAKAUAoBQCgFAKAgG8h/lXH1bc/gCgJ6At+IXHhRPJ+hC32GaAxHJ8XhWas38WqRj/r/hAoZepRyQhMLzN8U0rP9M4/rqoGQ8mzLI1xMWGuWUgKTvpAyu3yY/agZRyPMqRTCRgsiykvqIBGwGTn1DfmgZ7wW5SW+uJSwGAsaA7ZB2OAd+q/5qB6EEtj+23d17xASMRLg494jv5gMDtQzoZTlXiYkgCSMBLGfDZScHbYf/z5g0MMtUlV+JuWIAhi0rk43OCT9nNBwKr399xKFOohjMh+Z2/8lBwKeYZQ97axMQFUmU52GRkr+UP3oFoUcYkC8RtXcjwih0tnbVh+/wA2T8UHA95zullWO3RgWklUHG+B5E9AclTigRtCjAwOgoYPaAUAoBQEdxMsas7nCqCzE9gBkmspNuyMSkoq7Oby8yX3EJSlkCiDsukHT2Lu3QnyH5xmrVYejRjepm/WiKd4mvXnalkvWr9d5SeO8Q4dIv7UC8bdm0nI76ZF6N6H7U6DD11/TyfrgOnxNCX9TNetH9zo9hdrPGksZyjqGH18/WqucHCTi+BbwmpxUlozBc58z/sKBUAaZ86QeigdWPn6Dvv5VIwuG6V3eiIuLxXQqy1Zq0Q4xKvjK0mCNQGY1yPSPb8ipj/KRe67ePmQl+ckt5N+HkZrkvm17h/2e5AEwzpbGnUV+JWXs4wenkdhjfhisKoLfhoSMJjHN7lTX14m33E6xozudKIpZieygZJ+wqvbsrlnCLnJRjq8ji3GvaNeXUum0zFGThERQzt5EnBOr0Xp69ahyrSlpkezw+xMNQp3re0+Lbsl5ePgW8HOvE7Nx47Oe/hzx4yPmQGH0NaqrOLzfzOktl4DERfRpdsX/wCo7Jy9xX9st45xG0fiLnQ3Ubkde6nGQe4INTYS3o3PHYvD/l60qV724r18+ZhOfecRw5FVFD3EgJRT0UD+Nsb4z277+Vc6tXcyWpN2Xsx4yTcnaK1+yOYDmvitxqkSWZlU7mOP3V74OlcdPOovSVHxZ6f9O2fStCUYpvreb+bNk5I9pMjSrBekMrkKswAUhicAMBsVOwzgY757dadd3tIrdpbDhGDqYfK2bXLl67DqxNSzypxvmf2lXE0pjsj4cQbSrBQzyds7g4B7ADPr2qFOvJv2ckexwWw6NOnv4jN9uS9ceBjV5v4paMpleUZ3Czx7MP8AqUHHyIrVVKi4vvJP6bs/ERagl2xenj5nXeUeO/t9ss/htGSSpBzgkdSp/iX1+Y7VLpz343PI4/Cflazp3v649TM1XQhigILTcFv1MT9BsPwKAnoCiWJXBV1DKeoIBB+YNAeCFdOjSNGNOnAxp6Yx0xjtQHsMKooVFCqOiqAAPoKAhgsIo2LJEiserBQCc+oFAUvw2Fn8QwoZOuoqM588+frQFf7BFr8Twk8T9ekZ/wAWM0BXDbohYoiqWOWIAGT5nHU0BH/Z8WvxPCTxOuvSM5884zmgEnD4mfxGiQyfqKgnbpvigJFtkDFwihyMFgBkjbYt1PQfagKLmxjlIMkSOR0LKDj5ZFAYy/vEM3gT2xMIUFZChdScdMBTjuPP70MkFnYeNcJL4XhW8IIhQroLM3V9H8I+e+wNAbFQwKAUAoBQGC55bFjPj9IH0LKD+DUjCfGiRsZ8CRqvIPH7a1gdZpNEjSFvhc5XSoG6g9wdqm4yhUqTTirqxBwWIpU4NSdncn535jtbm1McUmuTWrKNDjGDuclQPhJ+9aYTD1adS8lkbYzE0qlLdi7u66/WhmfZw2bFPR3A/wARP+tcMd8Z93kSNn/AXa/M1fnddfE4lbdT4KkHyLnI/JqZhMsO2ufkQsZniYp//PmdPqoLo5fxEaONjTt++i/zImr75P3q3hnhM+p+ZSzyxuXWvJHQOYbJri1nhT4pInRc+ZUgZ9M1TTjvRaPRYWqqVeFR6Jp+JwjlTjbcLuzI8OpgGidG91lyRnGRsw0/bI71BhLclex7rHYVY6huxlbRp6p/wdB/9o3Droqt1bsFDagZI1kVSO+xJz8hXfpoS95Hn/0TG0LyozXVk2m/JeJ0G1uElRXjYMjDKspyCPQ1ITTV0efnCUJOMlZo4j7XHJ4iwJ6RIB8sE/1JqFX989tsBJYRdrOtcmQKlhahFABgjY4/UyhmPzJJP1qXTVoI8ntCbliqjb/ya+TsjintFt1j4jcqihV1K2B5siM33JNQa2UpW9ZHtdkTlPB03J8H4No7yEMsGCd3jwT6svX81Yao8HfcqX6n9T5/4RdycKvQ0kIaSFmVo226grkNjbY5Bx5edV8G4S7D3+Ipwx2G3YyspWz9eKOht7S7C5Hh3Vs+gkE60SRQR3Izn7CpHTwllJHnlsLGUXv0pq/JtP13m/cMvIpoleB1aIj3SvTA2xjtjy7VIi01dFDWpVKc3GomnzLqsnIiuX0qx742+fagKoU0qB5ACgK6A1a2tweJtoyFij1MMkjWw8ifJ/xQzwNpoYFAKAUAoDVra3B4m2jIWKPUwySNbDHQnyf8UM8DMS8UxcpbhCSyFy2fhG+Nu+4/NAYrnpB4SYz4rOqIQSOuT0B3/wB6BGxW8QRVUdFAUfQYoYJKAUAoBQCgFAKAUBgueVzYz4/SD9mUmpGE+NEjYz4EjU+Q+Xba7gd5kLushX43XC6VI2UjzO9TcZiKlOaUXlYgYLDUqsG5LO/WzYLzlDh0KGSSPQi9WMsuB2/VUaOLxEnaLz7F9iVLBYaC3pKy7X9zO8JgijhRbcL4OMrpOoEHfOrJznzqNUlOUm56kqlGEYJQ0Od86uF4pEScAGEk+QD5Jq0wueHff5FTjMsTH/nzOoVUF0cv4kdXGxp3/fRf5UTP2wftVvDLCdz82Us88bl1ryR0fiN/HbxtLM4SNBlmPbt0G5JPYdap3JJXZfUqM601CCu2apZScN45qJhDSIcHV7kmkdGyrZK/Xbyriujq8PuWtSOO2ZZKVk+rNX71a5q3tI5LtbK3E0BZG1hNBYsGznpncEYz16A1yq0owV0WmyNqYjEVnTqZq172tYyPsSu3aK4iJJRGRl9C4fUB/gG3qfOt8M9UR/xJTipwmtWmn3Wt5mse1xCOItkdY0I+WCP6g1yre+WewWnhF2s63ydMr2FqVII8CNcjzVQrD5ggj6VLpu8EeT2hFxxVRP8Ac/F3RxP2jTq/EblkII1KuR5qiKw+hBH0qDWd5S9cD2myIuODpprg/FtnekmWGENKwRUjBYnYAAb5qwvZZnhHF1Kloq7byNVtuI8N427xtGHdNl1jQzL+pGB1afTY+YrinTquxaToY7ZsVNOyfVmk+fC5gefuRbO1tHnh1RuhXClywbUwXThsnO/Y9q0q0YxjdE/Ze1sTWxCpVM078LWy5Fv7Erp/FuIsnwyivjsGB05+ZB/yjyrGHebR0/ElOO5CfG7Xd68zrVSzyZBc7lF82yfku/8AXFAT0AoDUuW7MXLXEzs2iSUgKCVyF3GSNyMNjGcbb57DLJeUVCPd6SRAsmFBJIGnVqx9MfigZHYXsdxquLt18PUVhhY7aR38P+Nz8j02oBw25e0t7iZ0KxlyYIm2IBOFGP4RuNvQ0Bf8K4UrxCW6HiyuNZL7hAdwqr0XA8u9AW/I4LRySlmId8LqYt7i9Bk/M0DHKI8Vrmc9JJSo/ur0/DfigZZ8F4ZHNdXJIbw4yI199+o2b3tWTuvn3oZJ+NQ+Jd2tuhKiNTJkbkAfCd87+51OevehhaEfFbFYry18EsJGYlyXZiVGCckk9RqoOBfcTuWnultVYqgXxJipwSOyZG4G4zjzoCpuEMl1FJAqRwKpEmnbUd9io69tz60Fy34Uf7QeSWTJt0bRFF2Yjcuw/i2I2O258qDQotoB/aJSPKxxR6igJC62GNl6DZh9qDgUcXtv+PgWJ2V2DO7ambbfoGJA6MMdNxtQcC6HCzbTyXRf90sRyuWLMQMnUT16f0GKAtbC4ikj8e8ZXeTJSH4tK5wFSLux88Z6UBk+UreWO3AmyCWJVSclVOMKfzt60DMrcwLIjI4yrAqw8wRgisxk4u6NZRUk09Dmz8AvuHSs1pmSM91w2R2DxnuPMfjOKtenoV42qZP1oyn/AC+Iw8r08161X2KZeGcS4kyicGOMHPvAIo9dA95m+f3GayqmHoK8M364iVLFYh2nkvD5anQ+EcOS1hSGPOlB1PUkkkk+pJJqrqVHUk5MtaVNU4KC4HNfaHEXvwijLMkageZYkAfc1bYJ2o37Snx6vXt1pFzFc8XhXwRHIcDSG0K5A/8Aqbg/M5rRxwknvXXrkdFLGRW5Z+D8fuZjkvlJ4ZDc3R/e76VzqILfE7N3Y5PQnqdznbhisVGcdyGh2wmElCXSVNfWb5m2cSsI7mJ4ZV1RuMMP6EeRB3z2IFV8kpKzLejWnRmqkHZo41xr2eXtpLrtdUqA5R420uvzXIOfVc/TOKhSoyi8sz2OH21ha8N2tk+Kaun65lmvKnFL118WOZsbB53OFB6/Gc4+QNY6Ocno+87PaOz8PF7jj2RWvy+p1zk3lteHW/hA6nY6pH6Zbpt/KAMfnvUunT3FY8jtDHSxdXfeSWSXIx/P/Jo4iivGwS4jGFJ6MvXQx6jfcHtv51rVpb+a1JGytpvCScZZxevJ9aOYJy7xW2zHHHcopO4ic6T2ydDY+9RtyosrM9O8bs6t7cnFvms/FXNj5I9m8olSa9UIiEMsWQSxG41Y2C57dT0OK6U6DveRXbS25TcHTw7u3lfq7OZ1a5gWRGR1DIwKsp6EHYipTV1ZnlYTlCSlF2aON8x+za5t5NdlmWPOVwwEifkZx5jf0qHOhJaZ+Z7DCbcoVYbtfJ8ep+uZjG5b4rdkLLHcOAdvGc4X199v6VruVHwZKWO2dQTlBxX+qz8EdT5D5THDYmDMGnkwZGHQYzhVz2GTv3zUqlT3FnqeW2ptF4yorK0Vp92bRXUrCAbyH+VcfVtz+AKAnoC14qzCGQoCX0HSB11EYH5oCy5fs2gtETTiTSWwdvebLAH7gUMsx/Kluwt3heKRGbXqdgACW2yMnJ2x27UDIuXJGtUMMtrJ4iscOkeoMDv8fT7npigZe8fsZrm1cFQJNQdUB6AfwluhbGfTO3rQIpe+lltmSO3lWTwip1roAOMHTndj5YHzxQHnBNa2RjWGRJFjbGoBcudR2yc9T3FA9SvlDUlusZhkRl1El10gkkkYycnY+XagZa8nM8StHJBKJGkLM5XC7gb6iRnp2zQMuuG2rte3EzoVUKscZI6jbJH1X80HAguVkXiHiNBI6CLTGUAIyeuSSAOrDc+VBwPL2GS3vTciJ5IpE0NoGplPuj4RufhH5oOBl4Lh5jtG0cWDkuMMxOwwucqB5nf070MGF5ZaS1Rrd7eVmDkqyr7rA431kgDp3/rtQyyrgCypc3BlgfVI4w4GUCjP8ZxkYI9dunagZc2Vq7X80zoQioI4yR1zgkj6g/eg4GT4vamaGSMHBZCB8+30zQwYXl+7aGIRNaSiZfd92MAN5HxNl+pNDLNhtdekeJp19SFzgb7DJ64G2ds9cDpQwS0AoBQCgOY85f8AxWH+9B/31b4X+2ff5FLi/wC6j/z5nTqqC6FAKAUAoBQCgFAKAUAoBQCgFAQWm4LfqYn6DYfgUBPQFhJxmFZBEzkSE4C6H3PTrpxj16UFi/oBQCgFAKAUAoBQCgFAKAUAoBQCgFAKAUAoBQCgFAYm+5dt5plnkQmVdODqYD3TlcqDg4NdoYipCDgnkcJ4anOanJZr6GWridxQCgFAKAUAoBQCgFAKAUAoCK5fSrHvjb59qAqhTSoHkAKAroDVeIXKHiKa2wsMRPQnLtnYAbk4YHA32oZ4Gc4fxaKcsI3yy/EpBUj/AKWANDFiS74hHEQrN77fCigsx9QqgnHr0oCiDisTq5DH938YKsGX5oRn8UFjC2XMIa5m1SHwFAVF8MnLbZOy6huDsfOhmxVxzj2mWGOKQr+8PinQT7qkZAyu+d9x5UCRnFv4zGZdeIx1ZgV6bfxYoYII+MxFlXLKX+DUjoG+RZQDQWPTxmESiHxP3hOAMNjI7asY7edBYWvGYZZPCR8vjUNjgjzDYww+RoLF/QGEvOa7aJpF1O5i/wCb4UUswjx1DtGpCkfpJz6V0VKTNXJHl7zdZwwJcPcDwXGpGVXfIzjOlVLDfbcbHaipTct1LMOcUr3Mna30csSzI4aJk1h+xUjOftWji07Mynlci4LxeG8iE1u+uJiQG0suSpKnZgD1B7VmcHB2kE01dF9WpkUAoBQCgFAKAUBgL7htw9w7rIRG0RVMSyAK5Vxq8MHSdyu+Cds7YqTCpBQSazv1LlxIs6VR1G08rZZvXPhoWN1wi9lQ/vvDYvnAlk2CwCMe8pU7yjVjpvkg7iukatGL0v3Lrvz4ZHOdGvKOts+t/ttwtxzJ5OGXZldhKQCrYPitjBiCqnh40hhLlvEG+PngaqpS3UreHPr7MrGzpVd5u/jy0t253I34HdKkS/tDyYctIPFlTYqoChtZYjIJ3budsbVnpqbbe7bqyT+lvAx0FRRS3r555tfW/iVy8NvWaX98FDyo6EOx0KkhyAuMYMenK9CQf1VhVKKSy0T4a5fcy6dZt56tcdLP7cPuXEnDrl7SOMy6Z9YMjh5Ph1EsAylXIx2yPmK1VSmqjlbLhp/KNnTqOko3z46/w/EgPCLrXgzs0QhEWfFdGJChhLhRs3iAjOrdTvmtulp2yWd76L5fLlqa9DVvZvK1tWu/tvz0Kbjg914WhJmz4MSkmaTPiCTXKdedW65Gc9NthRVae9dri+C0tkJUau5ZPguL1vd59h7/AGXd+LGyykRAQh0MjtkIXMh1HJyfd6ncE56CnSUt1prPPh2WHRVd5NPLLi+F7lF1wO4ELLFLIZDMzDVcTf8ALw4jUknVtkZAI6ZycYrMa1PeTkla3UtcrmJUKm41Fu93/k9M7elY2lM4GeuN6hk09oBQCgILncovm2T8l3/rigJ6AUBrXKyiWa6uCAcyaFP8q+R9Rp+1DLKCM8Vyv8MP7z7d/ulBwIOV7p5PGuBC0kkj4ByoVUABC6icgb9gegoGZbhVgbczTzMDJJ7z6fhVVyQATudu/wAqAtuSIz4DSt8UsjOfvj+oP3oGUQfvuJu3aCIKP7zf7M32oOBHx2cyXsMJVnjRfFKLj3m97HUgYGB18zQLQvbiwkuZonlURxRNrVMhmZtiC2PdUDA6E9/PYC04rELjiEMTAMkcZdgfXsfqFoOBml4XGJzcYPiFdOcnGNhsO2woYMP7RuLvZ8OnliOJMBEb9JdgmoeoBJ+YFdqEFOokzSpLdi2YXglncJw1LSztTEzxYe5mZFXVIMySqiM7u2ScBgo6b4GK3nKLqb0n3I1inu2SLfnKzXhPATaxtrJAhBI+JpH1yEL2yNZA3xt1ralLpa+8zWa3KdjJc1H+zeBvGDulstuCOupwsRb5+8TWlP8AqVr87m0/Zpma5J4d+zWFtERgrEpYfzsNb/5mNc6st6bZtBWikZuuZuKAUAoBQCgFAKA1Xj/LElxNJIkqoJIGiOQSfeRlHqoyc7EA43UneuM6bk7p8C0wuOhSpxjKLdpJ/Jp9/Vmu/gWX/g+5Hw3a6hKswZlc5eNQkQOGGwUDPUEjoax0Uus7fqVB603pu5NaN3lwfHTTtKl5IbEoaYN4jI4yD7pWZ5GxjGdUbacnJ674wA6HXP1cx+qRvG0bWTXbeKS+TV8rLvzMlxrl1ppYmjkVEjVFUENmPQ6vrjwcaio0nPbHbIO8oXasRsPjY04SjJXbv33VrPknn29zWMl5Hfw8C5JcyiRwdOkgeNgAaDk/vRuwb4R5CtOh5kqO1Y793DK1lrf/AB58tFbUyHC+W5IbrxzNlCZT4W+AZPDA0/RMY6bDHU1tGm1K9yPWxsKlDolHP2c+y+vzMaOSpdGnxk0ibxdOM5GhlOpmU6slgfeDEY+I9Rp0T6+JI/U6e9vbr923inlZq3dZcib/AMITKZXS5AkdjIhwcI/jGRemCy6DpOrJHYgbVnonnZ+rmv6jSajGUMkrPmt2z7HfNWtzzPZeTnGySK0YPupJ4mABDBEsmVYHxFMRIII+M7g706J8H6sjEdpReck79at+6TazTVnvZ5cNGQXPJcrRyqJk1PMZQ5APUykAjT72PEGzaumxXYjDouzVzeG06anGTi7KNrfLnle3C3O+ae7RggAE5ONz0/FSCmepVQwKAUBAN5D/ACrj6tufwBQE9AeEUBhOGcMmtUMcTRuhYlWfUCM+YAw33FDJecK4WINbFi8shzJIRjJ7ADso8qAx1hwae1Z1t5IzCzagsisSp6baSM7Y79hQXMhJw0tDLGZCXlUhnPmRjZegUDsPuTvQwRcBsJoEWOR4yiggBVbO5zuxOPxQyy2tODzwzzSRyx6Jm1HUjMRuSAMMOmo9/pQXJeLcHd5kuIHCTINOGBKsN9jjfuf9sUFy6trWVmDzyKSvwpGCqgkYySSSxwfQemd6GCOy4UUuZrhmBMgCqMfCBjbP0FDNyPmzh01zbPDbzGGR8Lr2xobZ85Un4ScacHOPeHWulOSjK7VzSSbWRbXvLzXnD/2S8lLyOi65Rp/5ikMGAVVGkMBtgZGx71lVN2e9Ew43jZljwfg3EooltpLyAQooQTJE5m0AYGNTaFbH8RDfInetpTpt7yT+hiKksmyvnTlA3tpDBBL4TQSJJGX1PkorKAzEkk4bOo5ORvnNKVbck21qKkN5WRZc0coXfErXwri8jWQMGCxRssewIIbUzOx3znIA293vWadaFOV4oxODkrNm28KjmWMC5kjeTzjjaNcbbaWdj9c/QVxla/snRF5WpkUAoBQCgFAKAUAoBQCgFAKAUAoBQCgFAKAUAoBQEFpuC36mJ+g2H4FAT0AoBQCgFAKAUAoBQCgFAKAUAoBQCgFAKAUAoBQCgFAKAUAoBQCgFAKAUAoBQCgFAKAUAoBQFMaBQAOgGKAqoBQCgFAKAUAoBQCgFAKAUAoBQCgFAKAUAoBQCgFAKAUAoBQCgFAKAUAoBQCgFAKAUAoBQCgFAKAUAoBQCgFAKAUAoBQCgFAKAUAoBQCgFAKAUAo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23528" y="1268760"/>
            <a:ext cx="8640960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/>
              <a:t>Инициативные группы и проекты</a:t>
            </a:r>
            <a:endParaRPr lang="ru-RU" sz="2400" dirty="0"/>
          </a:p>
        </p:txBody>
      </p:sp>
      <p:pic>
        <p:nvPicPr>
          <p:cNvPr id="16" name="Picture 2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2592288" cy="105237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AutoShape 2" descr="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2" name="AutoShape 2" descr="Отображается файл &quot;European Interoperability Framework.gif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3768" y="3429000"/>
            <a:ext cx="4621846" cy="3110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="" xmlns:p14="http://schemas.microsoft.com/office/powerpoint/2010/main" val="120619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Группа 16"/>
          <p:cNvGrpSpPr/>
          <p:nvPr/>
        </p:nvGrpSpPr>
        <p:grpSpPr>
          <a:xfrm>
            <a:off x="3203848" y="188640"/>
            <a:ext cx="5940152" cy="1197053"/>
            <a:chOff x="1763688" y="4850923"/>
            <a:chExt cx="5940152" cy="1197053"/>
          </a:xfrm>
        </p:grpSpPr>
        <p:pic>
          <p:nvPicPr>
            <p:cNvPr id="18" name="Picture 4" descr="People and cooperation vector | Price: 1 Credit (USD $1)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4850923"/>
              <a:ext cx="1136186" cy="1197053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Прямоугольник 18"/>
            <p:cNvSpPr/>
            <p:nvPr/>
          </p:nvSpPr>
          <p:spPr>
            <a:xfrm>
              <a:off x="3059832" y="4922931"/>
              <a:ext cx="4644008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Международное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ru-RU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сотрудничество</a:t>
              </a:r>
              <a:endPara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653136"/>
            <a:ext cx="2592288" cy="105237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8" descr="CAB For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4725144"/>
            <a:ext cx="4057650" cy="88582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9493" y="1777321"/>
            <a:ext cx="2376264" cy="108012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1772816"/>
            <a:ext cx="2364898" cy="108012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  <p:pic>
        <p:nvPicPr>
          <p:cNvPr id="35" name="Picture 4" descr="http://www.epsos.eu/uploads/tx_epsosfileshare/EPSOS_MAKING_Bi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75" y="3188384"/>
            <a:ext cx="2376264" cy="108012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8184" y="3212976"/>
            <a:ext cx="2376263" cy="108012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716" y="3209890"/>
            <a:ext cx="2391817" cy="108188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772816"/>
            <a:ext cx="2376264" cy="108462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Группа 30"/>
          <p:cNvGrpSpPr/>
          <p:nvPr/>
        </p:nvGrpSpPr>
        <p:grpSpPr>
          <a:xfrm>
            <a:off x="1475656" y="1484784"/>
            <a:ext cx="6268378" cy="4680520"/>
            <a:chOff x="1691680" y="1628800"/>
            <a:chExt cx="6268378" cy="4680520"/>
          </a:xfrm>
        </p:grpSpPr>
        <p:pic>
          <p:nvPicPr>
            <p:cNvPr id="15" name="Picture 6" descr="http://img0.liveinternet.ru/images/attach/c/1/62/238/62238217_medium_4efcf6735461f5193b3591c0a7a1ae10.jp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763688" y="1628800"/>
              <a:ext cx="6196370" cy="4680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dist="35921" dir="2700000" algn="ctr" rotWithShape="0">
                <a:schemeClr val="bg2"/>
              </a:outerShdw>
            </a:effectLst>
          </p:spPr>
        </p:pic>
        <p:sp>
          <p:nvSpPr>
            <p:cNvPr id="30" name="Прямоугольник 29"/>
            <p:cNvSpPr/>
            <p:nvPr/>
          </p:nvSpPr>
          <p:spPr>
            <a:xfrm>
              <a:off x="1691680" y="2132856"/>
              <a:ext cx="62646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800" dirty="0" smtClean="0">
                  <a:solidFill>
                    <a:schemeClr val="bg1"/>
                  </a:solidFill>
                  <a:effectLst>
                    <a:glow rad="101600">
                      <a:schemeClr val="bg2">
                        <a:alpha val="60000"/>
                      </a:schemeClr>
                    </a:glow>
                  </a:effectLst>
                </a:rPr>
                <a:t>Украину не видели?</a:t>
              </a:r>
              <a:endParaRPr lang="ru-RU" sz="2800" dirty="0">
                <a:solidFill>
                  <a:schemeClr val="bg1"/>
                </a:solidFill>
                <a:effectLst>
                  <a:glow rad="101600">
                    <a:schemeClr val="bg2">
                      <a:alpha val="60000"/>
                    </a:schemeClr>
                  </a:glo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79512" y="2708920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3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52292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000" lvl="1" indent="36000" defTabSz="360000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cs typeface="Courier New" pitchFamily="49" charset="0"/>
              </a:rPr>
              <a:t>Юрий </a:t>
            </a:r>
            <a:r>
              <a:rPr lang="uk-UA" b="1" dirty="0" smtClean="0">
                <a:solidFill>
                  <a:schemeClr val="tx2">
                    <a:lumMod val="75000"/>
                  </a:schemeClr>
                </a:solidFill>
                <a:cs typeface="Courier New" pitchFamily="49" charset="0"/>
              </a:rPr>
              <a:t>Козлов </a:t>
            </a:r>
            <a:endParaRPr lang="ru-RU" b="1" dirty="0" smtClean="0">
              <a:solidFill>
                <a:schemeClr val="tx2">
                  <a:lumMod val="75000"/>
                </a:schemeClr>
              </a:solidFill>
              <a:cs typeface="Courier New" pitchFamily="49" charset="0"/>
            </a:endParaRPr>
          </a:p>
          <a:p>
            <a:pPr marL="180000" lvl="1" indent="36000" defTabSz="360000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cs typeface="Courier New" pitchFamily="49" charset="0"/>
              </a:rPr>
              <a:t>ГП «Информационный центр» </a:t>
            </a:r>
          </a:p>
          <a:p>
            <a:pPr marL="180000" lvl="1" indent="36000" defTabSz="360000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cs typeface="Courier New" pitchFamily="49" charset="0"/>
              </a:rPr>
              <a:t>Министерства юстиции Украины</a:t>
            </a:r>
          </a:p>
          <a:p>
            <a:pPr marL="180000" lvl="1" indent="36000" defTabSz="360000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cs typeface="Courier New" pitchFamily="49" charset="0"/>
              </a:rPr>
              <a:t>y.kozlov@informjust.ua</a:t>
            </a:r>
            <a:endParaRPr lang="uk-UA" b="1" dirty="0" smtClean="0">
              <a:solidFill>
                <a:schemeClr val="tx2">
                  <a:lumMod val="75000"/>
                </a:schemeClr>
              </a:solidFill>
              <a:cs typeface="Courier New" pitchFamily="49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96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4" name="Diagram 7"/>
          <p:cNvGraphicFramePr/>
          <p:nvPr>
            <p:extLst>
              <p:ext uri="{D42A27DB-BD31-4B8C-83A1-F6EECF244321}">
                <p14:modId xmlns="" xmlns:p14="http://schemas.microsoft.com/office/powerpoint/2010/main" val="3245141828"/>
              </p:ext>
            </p:extLst>
          </p:nvPr>
        </p:nvGraphicFramePr>
        <p:xfrm>
          <a:off x="395536" y="1340768"/>
          <a:ext cx="8496944" cy="5040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716016" y="332656"/>
            <a:ext cx="2462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Новации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eIDAS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35896" y="188640"/>
            <a:ext cx="909638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126876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Электронная идентификация</a:t>
            </a:r>
            <a:endParaRPr lang="en-GB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9044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Diagram 7"/>
          <p:cNvGraphicFramePr/>
          <p:nvPr>
            <p:extLst>
              <p:ext uri="{D42A27DB-BD31-4B8C-83A1-F6EECF244321}">
                <p14:modId xmlns="" xmlns:p14="http://schemas.microsoft.com/office/powerpoint/2010/main" val="206948727"/>
              </p:ext>
            </p:extLst>
          </p:nvPr>
        </p:nvGraphicFramePr>
        <p:xfrm>
          <a:off x="395536" y="1412776"/>
          <a:ext cx="8496944" cy="5040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4716016" y="332656"/>
            <a:ext cx="2462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Новации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eIDAS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35896" y="188640"/>
            <a:ext cx="909638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126876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Доверительные услуги</a:t>
            </a:r>
            <a:endParaRPr lang="en-GB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873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" name="Прямоугольник 59"/>
          <p:cNvSpPr/>
          <p:nvPr/>
        </p:nvSpPr>
        <p:spPr>
          <a:xfrm>
            <a:off x="0" y="126876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eIDAS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Regulation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Timeline</a:t>
            </a:r>
            <a:endParaRPr lang="en-GB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Rounded Rectangle 3"/>
          <p:cNvSpPr/>
          <p:nvPr/>
        </p:nvSpPr>
        <p:spPr>
          <a:xfrm>
            <a:off x="192631" y="1772816"/>
            <a:ext cx="1259632" cy="540000"/>
          </a:xfrm>
          <a:prstGeom prst="round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0800000" scaled="1"/>
            <a:tileRect/>
          </a:grad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 sz="3200" b="1" dirty="0"/>
          </a:p>
          <a:p>
            <a:pPr algn="ctr" defTabSz="457200">
              <a:defRPr/>
            </a:pPr>
            <a:r>
              <a:rPr lang="en-GB" sz="2400" b="1" dirty="0"/>
              <a:t>2014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3200" dirty="0"/>
          </a:p>
        </p:txBody>
      </p:sp>
      <p:sp>
        <p:nvSpPr>
          <p:cNvPr id="43" name="Rounded Rectangle 4"/>
          <p:cNvSpPr/>
          <p:nvPr/>
        </p:nvSpPr>
        <p:spPr>
          <a:xfrm>
            <a:off x="1622968" y="1772816"/>
            <a:ext cx="1259632" cy="540000"/>
          </a:xfrm>
          <a:prstGeom prst="round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0800000" scaled="1"/>
            <a:tileRect/>
          </a:grad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lang="en-GB" sz="2400" b="1" dirty="0"/>
              <a:t>2015</a:t>
            </a:r>
          </a:p>
        </p:txBody>
      </p:sp>
      <p:sp>
        <p:nvSpPr>
          <p:cNvPr id="45" name="Rounded Rectangle 6"/>
          <p:cNvSpPr/>
          <p:nvPr/>
        </p:nvSpPr>
        <p:spPr>
          <a:xfrm>
            <a:off x="3108447" y="1772816"/>
            <a:ext cx="1259632" cy="540000"/>
          </a:xfrm>
          <a:prstGeom prst="round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0800000" scaled="1"/>
            <a:tileRect/>
          </a:grad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/>
              <a:t>2016</a:t>
            </a:r>
          </a:p>
        </p:txBody>
      </p:sp>
      <p:sp>
        <p:nvSpPr>
          <p:cNvPr id="46" name="Rounded Rectangle 7"/>
          <p:cNvSpPr/>
          <p:nvPr/>
        </p:nvSpPr>
        <p:spPr>
          <a:xfrm>
            <a:off x="4620615" y="1772816"/>
            <a:ext cx="1259632" cy="540000"/>
          </a:xfrm>
          <a:prstGeom prst="round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0800000" scaled="1"/>
            <a:tileRect/>
          </a:grad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/>
              <a:t>2017</a:t>
            </a:r>
          </a:p>
        </p:txBody>
      </p:sp>
      <p:sp>
        <p:nvSpPr>
          <p:cNvPr id="47" name="Rounded Rectangle 8"/>
          <p:cNvSpPr/>
          <p:nvPr/>
        </p:nvSpPr>
        <p:spPr>
          <a:xfrm>
            <a:off x="6132783" y="1772816"/>
            <a:ext cx="1259632" cy="540000"/>
          </a:xfrm>
          <a:prstGeom prst="round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0800000" scaled="1"/>
            <a:tileRect/>
          </a:grad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/>
              <a:t>2018</a:t>
            </a:r>
          </a:p>
        </p:txBody>
      </p:sp>
      <p:sp>
        <p:nvSpPr>
          <p:cNvPr id="48" name="Rounded Rectangle 9"/>
          <p:cNvSpPr/>
          <p:nvPr/>
        </p:nvSpPr>
        <p:spPr>
          <a:xfrm>
            <a:off x="7644951" y="1772816"/>
            <a:ext cx="1259632" cy="540000"/>
          </a:xfrm>
          <a:prstGeom prst="round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0800000" scaled="1"/>
            <a:tileRect/>
          </a:grad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/>
              <a:t>2019</a:t>
            </a:r>
          </a:p>
        </p:txBody>
      </p:sp>
      <p:sp>
        <p:nvSpPr>
          <p:cNvPr id="49" name="Right Arrow 10"/>
          <p:cNvSpPr/>
          <p:nvPr/>
        </p:nvSpPr>
        <p:spPr>
          <a:xfrm>
            <a:off x="822446" y="2348880"/>
            <a:ext cx="8082137" cy="1008000"/>
          </a:xfrm>
          <a:prstGeom prst="rightArrow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b="1" dirty="0">
                <a:solidFill>
                  <a:schemeClr val="bg1"/>
                </a:solidFill>
              </a:rPr>
              <a:t>Entry into force of the Regulation  </a:t>
            </a:r>
          </a:p>
        </p:txBody>
      </p:sp>
      <p:sp>
        <p:nvSpPr>
          <p:cNvPr id="50" name="Right Arrow 11"/>
          <p:cNvSpPr/>
          <p:nvPr/>
        </p:nvSpPr>
        <p:spPr>
          <a:xfrm>
            <a:off x="2274710" y="3501008"/>
            <a:ext cx="6629874" cy="1008000"/>
          </a:xfrm>
          <a:prstGeom prst="rightArrow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b="1" dirty="0">
                <a:solidFill>
                  <a:schemeClr val="bg1"/>
                </a:solidFill>
              </a:rPr>
              <a:t>Voluntary recognition </a:t>
            </a:r>
            <a:r>
              <a:rPr lang="en-GB" b="1" dirty="0" err="1">
                <a:solidFill>
                  <a:schemeClr val="bg1"/>
                </a:solidFill>
              </a:rPr>
              <a:t>eIDs</a:t>
            </a:r>
            <a:r>
              <a:rPr lang="en-GB" b="1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51" name="Right Arrow 12"/>
          <p:cNvSpPr/>
          <p:nvPr/>
        </p:nvSpPr>
        <p:spPr>
          <a:xfrm>
            <a:off x="3666256" y="4653136"/>
            <a:ext cx="5238328" cy="1008000"/>
          </a:xfrm>
          <a:prstGeom prst="rightArrow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b="1" dirty="0">
                <a:solidFill>
                  <a:schemeClr val="bg1"/>
                </a:solidFill>
              </a:rPr>
              <a:t>Date </a:t>
            </a:r>
            <a:r>
              <a:rPr lang="en-GB" sz="2000" b="1" dirty="0">
                <a:solidFill>
                  <a:schemeClr val="bg1"/>
                </a:solidFill>
              </a:rPr>
              <a:t>of</a:t>
            </a:r>
            <a:r>
              <a:rPr lang="en-GB" b="1" dirty="0">
                <a:solidFill>
                  <a:schemeClr val="bg1"/>
                </a:solidFill>
              </a:rPr>
              <a:t> application of rules for trust services</a:t>
            </a:r>
          </a:p>
        </p:txBody>
      </p:sp>
      <p:sp>
        <p:nvSpPr>
          <p:cNvPr id="55" name="Right Arrow 13"/>
          <p:cNvSpPr/>
          <p:nvPr/>
        </p:nvSpPr>
        <p:spPr>
          <a:xfrm>
            <a:off x="6760138" y="5748417"/>
            <a:ext cx="2144445" cy="1008000"/>
          </a:xfrm>
          <a:prstGeom prst="rightArrow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b="1" dirty="0">
                <a:solidFill>
                  <a:schemeClr val="bg1"/>
                </a:solidFill>
              </a:rPr>
              <a:t>Mandatory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b="1" dirty="0">
                <a:solidFill>
                  <a:schemeClr val="bg1"/>
                </a:solidFill>
              </a:rPr>
              <a:t>recognition</a:t>
            </a:r>
            <a:r>
              <a:rPr lang="en-GB" sz="1600" b="1" dirty="0">
                <a:solidFill>
                  <a:schemeClr val="bg1"/>
                </a:solidFill>
              </a:rPr>
              <a:t> of </a:t>
            </a:r>
            <a:r>
              <a:rPr lang="en-GB" sz="1600" b="1" dirty="0" err="1">
                <a:solidFill>
                  <a:schemeClr val="bg1"/>
                </a:solidFill>
              </a:rPr>
              <a:t>eIDs</a:t>
            </a:r>
            <a:endParaRPr lang="en-GB" sz="1600" b="1" dirty="0">
              <a:solidFill>
                <a:schemeClr val="bg1"/>
              </a:solidFill>
            </a:endParaRPr>
          </a:p>
        </p:txBody>
      </p:sp>
      <p:cxnSp>
        <p:nvCxnSpPr>
          <p:cNvPr id="56" name="Straight Connector 14"/>
          <p:cNvCxnSpPr>
            <a:cxnSpLocks noChangeShapeType="1"/>
          </p:cNvCxnSpPr>
          <p:nvPr/>
        </p:nvCxnSpPr>
        <p:spPr bwMode="auto">
          <a:xfrm>
            <a:off x="822325" y="2216150"/>
            <a:ext cx="0" cy="3492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cxnSp>
        <p:nvCxnSpPr>
          <p:cNvPr id="57" name="Straight Arrow Connector 15"/>
          <p:cNvCxnSpPr>
            <a:cxnSpLocks noChangeShapeType="1"/>
          </p:cNvCxnSpPr>
          <p:nvPr/>
        </p:nvCxnSpPr>
        <p:spPr bwMode="auto">
          <a:xfrm>
            <a:off x="822325" y="2230438"/>
            <a:ext cx="0" cy="261937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 type="arrow" w="med" len="med"/>
              </a14:hiddenLine>
            </a:ext>
          </a:extLst>
        </p:spPr>
      </p:cxnSp>
      <p:sp>
        <p:nvSpPr>
          <p:cNvPr id="63" name="Прямоугольник 62"/>
          <p:cNvSpPr/>
          <p:nvPr/>
        </p:nvSpPr>
        <p:spPr>
          <a:xfrm>
            <a:off x="4716016" y="332656"/>
            <a:ext cx="2462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Новации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eIDAS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88640"/>
            <a:ext cx="909638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716016" y="332656"/>
            <a:ext cx="2462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Новации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eIDAS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88640"/>
            <a:ext cx="909638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539552" y="1628800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Терминология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"электронная идентификация" - процесс использования идентификационных данных в электронной форме, которые однозначно определяют физическое или юридическое лицо или физическое лицо, представляющее юридическое лицо; 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"средство электронной идентификации" - материальный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и/или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нематериальный элемент, содержащий идентификационные данные лица и используется для аутентификации в он-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лайн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услугах; 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"идентификационные данные лица" - набор данных, который позволяет установить идентичность физического или юридического лица, или физического лица, представляющего юридическое лицо; 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"схема электронной идентификации" - система электронной идентификации, в которой средства электронной идентификации выдаются физическим, юридическим лицам или физическим лицам, представляющим юридическое лицо; 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"аутентификация" - электронный процесс, позволяющий подтвердить электронную идентификацию физического или юридического лица или происхождения и целостность электронных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данных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238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716016" y="332656"/>
            <a:ext cx="2462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Новации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eIDAS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88640"/>
            <a:ext cx="909638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539552" y="1612752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Взаимное 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признание</a:t>
            </a:r>
            <a:endParaRPr lang="ru-RU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Государство-член должно признавать средства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выданные  согласно схемам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нотифицированным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другими государствами-членами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трансграничного доступа к его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государственным услугам,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требующих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электронной идентификации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основе принципа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взаимности</a:t>
            </a:r>
          </a:p>
          <a:p>
            <a:endParaRPr lang="ru-RU" sz="1600" dirty="0"/>
          </a:p>
          <a:p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Нотификация</a:t>
            </a:r>
            <a:endParaRPr lang="ru-RU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Государство-член должно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уведомить  Европейскую Комиссию о национальной схеме (схемах)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используемой  для доступа,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минимум,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государственным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услугам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Европейская Комиссия принимает исполнительные акты, регулирующие  обстоятельства, форматы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процедуры нотификации</a:t>
            </a:r>
          </a:p>
          <a:p>
            <a:endParaRPr lang="ru-RU" sz="1600" dirty="0"/>
          </a:p>
          <a:p>
            <a:r>
              <a:rPr lang="ru-RU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Уровни 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гарантий средств е</a:t>
            </a:r>
            <a:r>
              <a:rPr lang="en-US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</a:t>
            </a:r>
            <a:endParaRPr lang="ru-RU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Нотифицированные схемы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должны соответствовать одному из уровней гарантий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Взаимное признание средств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уровнем гарантий «низкий» является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добровольным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Взаимное признание средств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уровнем гарантий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«существенный» и «высокий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является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обязательным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сентября 2015 Европейская Комиссия должна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установить минимальные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технические характеристики, стандарты и процедуры в отношении низкого, существенного и высокого уровней гарантии, которые должны применяться для средств е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56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0"/>
            <a:ext cx="2989035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716016" y="332656"/>
            <a:ext cx="2462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Новации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eIDAS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88640"/>
            <a:ext cx="909638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561256" y="1594873"/>
            <a:ext cx="8424936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Интероперабельность</a:t>
            </a:r>
            <a:r>
              <a:rPr lang="ru-RU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нотифицированных </a:t>
            </a:r>
            <a:r>
              <a:rPr lang="ru-RU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 </a:t>
            </a:r>
            <a:r>
              <a:rPr lang="ru-RU" sz="1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еID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Обеспечивается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счет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создания инфраструктуры совместимости средств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18 сентября 2015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Европейская Комиссия должна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принять исполнительный акт в отношении требований к инфраструктуре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совместимости средств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/>
          </a:p>
          <a:p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Аутентификация</a:t>
            </a:r>
            <a:endParaRPr lang="ru-RU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Государства-члены должны обеспечить трансграничную аутентификацию для государственных он-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лайн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услуг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Аутентификация в системах государственных он-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лайн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услуг должна быть бесплатной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Государство-член может предоставить доступ к системе аутентификации субъектам негосударственного сектора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Сотрудничество и взаимодействие</a:t>
            </a:r>
            <a:endParaRPr lang="ru-RU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Государства-члены должны обмениваться опытом и передовой практикой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15 марта 2015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Европейская Комиссия должна принять исполнительный акт в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отношении сотрудничества в сфере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Ответственность</a:t>
            </a:r>
            <a:endParaRPr lang="ru-RU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Сторона, выпускающая средства </a:t>
            </a:r>
            <a:r>
              <a:rPr lang="en-U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должна нести ответственность за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ущерб,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причиненный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результате несоответствия средств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eID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стандартам и уровням гарантий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222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13191</TotalTime>
  <Words>2790</Words>
  <Application>Microsoft Office PowerPoint</Application>
  <PresentationFormat>Экран (4:3)</PresentationFormat>
  <Paragraphs>602</Paragraphs>
  <Slides>39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</vt:vector>
  </TitlesOfParts>
  <Company>informcentr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Козлов Юрій Миколайович</dc:creator>
  <cp:lastModifiedBy>YuriiKozlov</cp:lastModifiedBy>
  <cp:revision>132</cp:revision>
  <dcterms:created xsi:type="dcterms:W3CDTF">2014-07-10T15:44:05Z</dcterms:created>
  <dcterms:modified xsi:type="dcterms:W3CDTF">2014-10-03T13:20:37Z</dcterms:modified>
</cp:coreProperties>
</file>