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sldIdLst>
    <p:sldId id="256" r:id="rId2"/>
    <p:sldId id="257" r:id="rId3"/>
    <p:sldId id="263" r:id="rId4"/>
    <p:sldId id="260" r:id="rId5"/>
    <p:sldId id="262" r:id="rId6"/>
    <p:sldId id="274" r:id="rId7"/>
    <p:sldId id="276" r:id="rId8"/>
    <p:sldId id="272" r:id="rId9"/>
    <p:sldId id="273" r:id="rId10"/>
    <p:sldId id="271" r:id="rId11"/>
    <p:sldId id="270" r:id="rId12"/>
    <p:sldId id="269" r:id="rId13"/>
    <p:sldId id="268" r:id="rId14"/>
    <p:sldId id="277" r:id="rId15"/>
  </p:sldIdLst>
  <p:sldSz cx="9906000" cy="6858000" type="A4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1CCA"/>
    <a:srgbClr val="381A8E"/>
    <a:srgbClr val="666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79" autoAdjust="0"/>
    <p:restoredTop sz="94660"/>
  </p:normalViewPr>
  <p:slideViewPr>
    <p:cSldViewPr snapToGrid="0">
      <p:cViewPr varScale="1">
        <p:scale>
          <a:sx n="71" d="100"/>
          <a:sy n="71" d="100"/>
        </p:scale>
        <p:origin x="9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BB3962-9FFA-46A9-9A65-3F6210BBC89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82EFD6B6-28D8-4594-BBC0-423E868931C9}">
      <dgm:prSet custT="1"/>
      <dgm:spPr>
        <a:gradFill rotWithShape="0">
          <a:gsLst>
            <a:gs pos="97000">
              <a:schemeClr val="accent5">
                <a:lumMod val="50000"/>
              </a:schemeClr>
            </a:gs>
            <a:gs pos="13000">
              <a:schemeClr val="accent5">
                <a:lumMod val="75000"/>
              </a:schemeClr>
            </a:gs>
          </a:gsLst>
          <a:lin ang="4800000" scaled="0"/>
        </a:gradFill>
      </dgm:spPr>
      <dgm:t>
        <a:bodyPr/>
        <a:lstStyle/>
        <a:p>
          <a:pPr algn="l"/>
          <a:r>
            <a:rPr lang="ru-RU" sz="2000" smtClean="0"/>
            <a:t>Сохранение </a:t>
          </a:r>
          <a:r>
            <a:rPr lang="ru-RU" sz="2000" dirty="0" smtClean="0"/>
            <a:t>содержания веб-страницы на соответствующих носителях </a:t>
          </a:r>
          <a:r>
            <a:rPr lang="en-US" sz="2000" dirty="0" smtClean="0"/>
            <a:t>(CD, DVD, </a:t>
          </a:r>
          <a:r>
            <a:rPr lang="ru-RU" sz="2000" dirty="0" smtClean="0"/>
            <a:t>магнитные диски и т.д.)</a:t>
          </a:r>
          <a:endParaRPr lang="uk-UA" sz="2000" dirty="0"/>
        </a:p>
      </dgm:t>
    </dgm:pt>
    <dgm:pt modelId="{050F6821-1BCE-4623-B961-CF8DA2C583EC}" type="parTrans" cxnId="{0B40F219-566F-4445-AA40-3692B6C2F589}">
      <dgm:prSet/>
      <dgm:spPr/>
      <dgm:t>
        <a:bodyPr/>
        <a:lstStyle/>
        <a:p>
          <a:endParaRPr lang="uk-UA"/>
        </a:p>
      </dgm:t>
    </dgm:pt>
    <dgm:pt modelId="{4266963A-EE5A-48F3-BE8D-A16CA9EE1B0D}" type="sibTrans" cxnId="{0B40F219-566F-4445-AA40-3692B6C2F589}">
      <dgm:prSet/>
      <dgm:spPr/>
      <dgm:t>
        <a:bodyPr/>
        <a:lstStyle/>
        <a:p>
          <a:endParaRPr lang="uk-UA"/>
        </a:p>
      </dgm:t>
    </dgm:pt>
    <dgm:pt modelId="{AE596FEF-249D-4945-B681-E6BAEF5C5BC5}">
      <dgm:prSet custT="1"/>
      <dgm:spPr>
        <a:gradFill rotWithShape="0">
          <a:gsLst>
            <a:gs pos="97000">
              <a:schemeClr val="accent5">
                <a:lumMod val="50000"/>
              </a:schemeClr>
            </a:gs>
            <a:gs pos="13000">
              <a:schemeClr val="accent5">
                <a:lumMod val="75000"/>
              </a:schemeClr>
            </a:gs>
          </a:gsLst>
          <a:lin ang="4800000" scaled="0"/>
        </a:gradFill>
      </dgm:spPr>
      <dgm:t>
        <a:bodyPr/>
        <a:lstStyle/>
        <a:p>
          <a:pPr algn="l"/>
          <a:r>
            <a:rPr lang="ru-RU" sz="2000" dirty="0" smtClean="0"/>
            <a:t>Составление протокола осмотра веб-страницы нотариусом РФ</a:t>
          </a:r>
          <a:endParaRPr lang="uk-UA" sz="2000" dirty="0"/>
        </a:p>
      </dgm:t>
    </dgm:pt>
    <dgm:pt modelId="{3864499A-E2DE-4834-9FE9-A797A4E0BD27}" type="parTrans" cxnId="{BD1CCC3B-CE39-40FB-845F-07F3C0E2DD68}">
      <dgm:prSet/>
      <dgm:spPr/>
      <dgm:t>
        <a:bodyPr/>
        <a:lstStyle/>
        <a:p>
          <a:endParaRPr lang="uk-UA"/>
        </a:p>
      </dgm:t>
    </dgm:pt>
    <dgm:pt modelId="{6BF95821-B406-435C-8D8E-C85C6CF2B4D0}" type="sibTrans" cxnId="{BD1CCC3B-CE39-40FB-845F-07F3C0E2DD68}">
      <dgm:prSet/>
      <dgm:spPr/>
      <dgm:t>
        <a:bodyPr/>
        <a:lstStyle/>
        <a:p>
          <a:endParaRPr lang="uk-UA"/>
        </a:p>
      </dgm:t>
    </dgm:pt>
    <dgm:pt modelId="{3B12BD21-2A5F-400A-9CB2-63E5C22301B7}">
      <dgm:prSet custT="1"/>
      <dgm:spPr>
        <a:gradFill rotWithShape="0">
          <a:gsLst>
            <a:gs pos="97000">
              <a:schemeClr val="accent5">
                <a:lumMod val="50000"/>
              </a:schemeClr>
            </a:gs>
            <a:gs pos="13000">
              <a:schemeClr val="accent5">
                <a:lumMod val="75000"/>
              </a:schemeClr>
            </a:gs>
          </a:gsLst>
          <a:lin ang="4800000" scaled="0"/>
        </a:gradFill>
      </dgm:spPr>
      <dgm:t>
        <a:bodyPr/>
        <a:lstStyle/>
        <a:p>
          <a:pPr algn="l"/>
          <a:r>
            <a:rPr lang="ru-RU" sz="2000" dirty="0" smtClean="0"/>
            <a:t>Составление протокола осмотра доказательства судом по месту их нахождения</a:t>
          </a:r>
          <a:endParaRPr lang="uk-UA" sz="2000" dirty="0"/>
        </a:p>
      </dgm:t>
    </dgm:pt>
    <dgm:pt modelId="{C34DAE5E-16E8-4918-AD76-3A26788884B7}" type="parTrans" cxnId="{2F26A19E-FD7B-4820-B17F-21DECEFF885D}">
      <dgm:prSet/>
      <dgm:spPr/>
      <dgm:t>
        <a:bodyPr/>
        <a:lstStyle/>
        <a:p>
          <a:endParaRPr lang="uk-UA"/>
        </a:p>
      </dgm:t>
    </dgm:pt>
    <dgm:pt modelId="{F5268EAD-BC1D-4ECF-818E-0F2E20BAB417}" type="sibTrans" cxnId="{2F26A19E-FD7B-4820-B17F-21DECEFF885D}">
      <dgm:prSet/>
      <dgm:spPr/>
      <dgm:t>
        <a:bodyPr/>
        <a:lstStyle/>
        <a:p>
          <a:endParaRPr lang="uk-UA"/>
        </a:p>
      </dgm:t>
    </dgm:pt>
    <dgm:pt modelId="{3CFE4755-0D45-4528-9246-4CD8221030CA}">
      <dgm:prSet custT="1"/>
      <dgm:spPr>
        <a:gradFill rotWithShape="0">
          <a:gsLst>
            <a:gs pos="97000">
              <a:schemeClr val="accent5">
                <a:lumMod val="50000"/>
              </a:schemeClr>
            </a:gs>
            <a:gs pos="13000">
              <a:schemeClr val="accent5">
                <a:lumMod val="75000"/>
              </a:schemeClr>
            </a:gs>
          </a:gsLst>
          <a:lin ang="4800000" scaled="0"/>
        </a:gradFill>
      </dgm:spPr>
      <dgm:t>
        <a:bodyPr/>
        <a:lstStyle/>
        <a:p>
          <a:pPr algn="l"/>
          <a:r>
            <a:rPr lang="ru-RU" sz="2000" dirty="0" smtClean="0"/>
            <a:t>Проведение видео-аудиозаписи процесса исследование любым заинтересованным лицом сайта (в т.</a:t>
          </a:r>
          <a:r>
            <a:rPr lang="en-US" sz="2000" dirty="0" smtClean="0"/>
            <a:t> </a:t>
          </a:r>
          <a:r>
            <a:rPr lang="ru-RU" sz="2000" dirty="0" smtClean="0"/>
            <a:t>ч. </a:t>
          </a:r>
          <a:r>
            <a:rPr lang="ru-RU" sz="2000" dirty="0" smtClean="0"/>
            <a:t>адвокатом</a:t>
          </a:r>
          <a:r>
            <a:rPr lang="ru-RU" sz="2000" dirty="0" smtClean="0"/>
            <a:t>, патентным поверенным) на электронный или другой носитель</a:t>
          </a:r>
          <a:endParaRPr lang="uk-UA" sz="2000" dirty="0"/>
        </a:p>
      </dgm:t>
    </dgm:pt>
    <dgm:pt modelId="{76360583-CBA4-48CB-81FE-84EB0DA127FA}" type="parTrans" cxnId="{CC8C6EAF-7E55-40BC-AA11-B9C1ADE1DD89}">
      <dgm:prSet/>
      <dgm:spPr/>
      <dgm:t>
        <a:bodyPr/>
        <a:lstStyle/>
        <a:p>
          <a:endParaRPr lang="uk-UA"/>
        </a:p>
      </dgm:t>
    </dgm:pt>
    <dgm:pt modelId="{CF518CE9-1AF6-4BE9-8C84-8A75C3EC5B16}" type="sibTrans" cxnId="{CC8C6EAF-7E55-40BC-AA11-B9C1ADE1DD89}">
      <dgm:prSet/>
      <dgm:spPr/>
      <dgm:t>
        <a:bodyPr/>
        <a:lstStyle/>
        <a:p>
          <a:endParaRPr lang="uk-UA"/>
        </a:p>
      </dgm:t>
    </dgm:pt>
    <dgm:pt modelId="{C24CE8DD-74BA-4DC8-9BC6-F1956229BEB6}">
      <dgm:prSet custT="1"/>
      <dgm:spPr>
        <a:gradFill rotWithShape="0">
          <a:gsLst>
            <a:gs pos="97000">
              <a:schemeClr val="accent5">
                <a:lumMod val="50000"/>
              </a:schemeClr>
            </a:gs>
            <a:gs pos="13000">
              <a:schemeClr val="accent5">
                <a:lumMod val="75000"/>
              </a:schemeClr>
            </a:gs>
          </a:gsLst>
          <a:lin ang="4800000" scaled="0"/>
        </a:gradFill>
      </dgm:spPr>
      <dgm:t>
        <a:bodyPr/>
        <a:lstStyle/>
        <a:p>
          <a:pPr algn="l"/>
          <a:r>
            <a:rPr lang="ru-RU" sz="2000" dirty="0" smtClean="0"/>
            <a:t>Распечатка снимка (изображения) веб-страницы</a:t>
          </a:r>
          <a:endParaRPr lang="uk-UA" sz="2000" dirty="0"/>
        </a:p>
      </dgm:t>
    </dgm:pt>
    <dgm:pt modelId="{6B21A609-F8DC-4C69-829D-EEB33F2D037C}" type="parTrans" cxnId="{58AFFCA1-2C0D-40E1-BA33-1385529793EE}">
      <dgm:prSet/>
      <dgm:spPr/>
      <dgm:t>
        <a:bodyPr/>
        <a:lstStyle/>
        <a:p>
          <a:endParaRPr lang="uk-UA"/>
        </a:p>
      </dgm:t>
    </dgm:pt>
    <dgm:pt modelId="{96C5C1EE-7463-4B59-BC1F-6F9E81B8BBA7}" type="sibTrans" cxnId="{58AFFCA1-2C0D-40E1-BA33-1385529793EE}">
      <dgm:prSet/>
      <dgm:spPr/>
      <dgm:t>
        <a:bodyPr/>
        <a:lstStyle/>
        <a:p>
          <a:endParaRPr lang="uk-UA"/>
        </a:p>
      </dgm:t>
    </dgm:pt>
    <dgm:pt modelId="{9326D11B-9CEC-4EC2-A839-5472D51C4951}" type="pres">
      <dgm:prSet presAssocID="{77BB3962-9FFA-46A9-9A65-3F6210BBC89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409DE63-5EDA-41C4-8032-6CDB277C63C9}" type="pres">
      <dgm:prSet presAssocID="{3B12BD21-2A5F-400A-9CB2-63E5C22301B7}" presName="composite" presStyleCnt="0"/>
      <dgm:spPr/>
    </dgm:pt>
    <dgm:pt modelId="{6A9038D7-9C8D-4021-8CF6-4407FED121A2}" type="pres">
      <dgm:prSet presAssocID="{3B12BD21-2A5F-400A-9CB2-63E5C22301B7}" presName="imgShp" presStyleLbl="fgImgPlace1" presStyleIdx="0" presStyleCnt="5" custScaleX="299974" custScaleY="290559" custLinFactX="-100000" custLinFactY="16362" custLinFactNeighborX="-164909" custLinFactNeighborY="100000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uk-UA"/>
        </a:p>
      </dgm:t>
    </dgm:pt>
    <dgm:pt modelId="{3E960498-B790-4D45-B109-A4D40BB9E499}" type="pres">
      <dgm:prSet presAssocID="{3B12BD21-2A5F-400A-9CB2-63E5C22301B7}" presName="txShp" presStyleLbl="node1" presStyleIdx="0" presStyleCnt="5" custScaleX="127095" custScaleY="265003" custLinFactNeighborX="3116" custLinFactNeighborY="9398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CAF4EE5-57A9-4B1B-AF68-A3C10FAD194A}" type="pres">
      <dgm:prSet presAssocID="{F5268EAD-BC1D-4ECF-818E-0F2E20BAB417}" presName="spacing" presStyleCnt="0"/>
      <dgm:spPr/>
    </dgm:pt>
    <dgm:pt modelId="{426E6927-E723-40E6-9D12-B109162F69FD}" type="pres">
      <dgm:prSet presAssocID="{3CFE4755-0D45-4528-9246-4CD8221030CA}" presName="composite" presStyleCnt="0"/>
      <dgm:spPr/>
    </dgm:pt>
    <dgm:pt modelId="{1EC62B02-9A2B-4369-82FF-97C7610F0A9A}" type="pres">
      <dgm:prSet presAssocID="{3CFE4755-0D45-4528-9246-4CD8221030CA}" presName="imgShp" presStyleLbl="fgImgPlace1" presStyleIdx="1" presStyleCnt="5" custScaleX="276263" custScaleY="263806" custLinFactX="-100000" custLinFactNeighborX="-173406" custLinFactNeighborY="93985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</dgm:pt>
    <dgm:pt modelId="{F53FFFB9-B49B-4226-938C-5665FA03EB5D}" type="pres">
      <dgm:prSet presAssocID="{3CFE4755-0D45-4528-9246-4CD8221030CA}" presName="txShp" presStyleLbl="node1" presStyleIdx="1" presStyleCnt="5" custScaleX="127095" custScaleY="348309" custLinFactNeighborX="2734" custLinFactNeighborY="895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9785AA4-7D67-448D-B237-267250703741}" type="pres">
      <dgm:prSet presAssocID="{CF518CE9-1AF6-4BE9-8C84-8A75C3EC5B16}" presName="spacing" presStyleCnt="0"/>
      <dgm:spPr/>
    </dgm:pt>
    <dgm:pt modelId="{5F2DC3FC-A1FF-4615-BDCF-1BF6CCC36B23}" type="pres">
      <dgm:prSet presAssocID="{C24CE8DD-74BA-4DC8-9BC6-F1956229BEB6}" presName="composite" presStyleCnt="0"/>
      <dgm:spPr/>
    </dgm:pt>
    <dgm:pt modelId="{E54F7704-B499-4C2E-9DA4-8B28849BEED5}" type="pres">
      <dgm:prSet presAssocID="{C24CE8DD-74BA-4DC8-9BC6-F1956229BEB6}" presName="imgShp" presStyleLbl="fgImgPlace1" presStyleIdx="2" presStyleCnt="5" custScaleX="255418" custScaleY="242378" custLinFactX="-100000" custLinFactNeighborX="-188304" custLinFactNeighborY="89510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</dgm:spPr>
    </dgm:pt>
    <dgm:pt modelId="{EA98DB18-93E2-4D6A-881A-43FCB117A4F9}" type="pres">
      <dgm:prSet presAssocID="{C24CE8DD-74BA-4DC8-9BC6-F1956229BEB6}" presName="txShp" presStyleLbl="node1" presStyleIdx="2" presStyleCnt="5" custScaleX="126087" custScaleY="188584" custLinFactNeighborX="3688" custLinFactNeighborY="7608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8B28FA9-8DA4-45FB-9B4E-790AC8166B8A}" type="pres">
      <dgm:prSet presAssocID="{96C5C1EE-7463-4B59-BC1F-6F9E81B8BBA7}" presName="spacing" presStyleCnt="0"/>
      <dgm:spPr/>
    </dgm:pt>
    <dgm:pt modelId="{0D111783-4F1A-420B-919B-AE0F74EC26DD}" type="pres">
      <dgm:prSet presAssocID="{AE596FEF-249D-4945-B681-E6BAEF5C5BC5}" presName="composite" presStyleCnt="0"/>
      <dgm:spPr/>
    </dgm:pt>
    <dgm:pt modelId="{72C7231F-1902-4517-A00F-B1DFF859F66B}" type="pres">
      <dgm:prSet presAssocID="{AE596FEF-249D-4945-B681-E6BAEF5C5BC5}" presName="imgShp" presStyleLbl="fgImgPlace1" presStyleIdx="3" presStyleCnt="5" custScaleX="268813" custScaleY="259446" custLinFactX="-100000" custLinFactNeighborX="-178335" custLinFactNeighborY="53707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uk-UA"/>
        </a:p>
      </dgm:t>
    </dgm:pt>
    <dgm:pt modelId="{927A2F1E-2239-436F-B0C8-E63CB5AAE667}" type="pres">
      <dgm:prSet presAssocID="{AE596FEF-249D-4945-B681-E6BAEF5C5BC5}" presName="txShp" presStyleLbl="node1" presStyleIdx="3" presStyleCnt="5" custScaleX="126087" custScaleY="195152" custLinFactNeighborX="3688" custLinFactNeighborY="402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62AA70E-E8B4-4CDF-B5D4-97F16467350E}" type="pres">
      <dgm:prSet presAssocID="{6BF95821-B406-435C-8D8E-C85C6CF2B4D0}" presName="spacing" presStyleCnt="0"/>
      <dgm:spPr/>
    </dgm:pt>
    <dgm:pt modelId="{42C98049-AFC7-424D-854C-808FC77BF963}" type="pres">
      <dgm:prSet presAssocID="{82EFD6B6-28D8-4594-BBC0-423E868931C9}" presName="composite" presStyleCnt="0"/>
      <dgm:spPr/>
    </dgm:pt>
    <dgm:pt modelId="{0FAED094-0BE0-43E1-A70C-44DC2B391AB7}" type="pres">
      <dgm:prSet presAssocID="{82EFD6B6-28D8-4594-BBC0-423E868931C9}" presName="imgShp" presStyleLbl="fgImgPlace1" presStyleIdx="4" presStyleCnt="5" custScaleX="255121" custScaleY="238772" custLinFactX="-100000" custLinFactNeighborX="-187286" custLinFactNeighborY="22377"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</dgm:spPr>
    </dgm:pt>
    <dgm:pt modelId="{23361A8B-743D-4B34-B684-8BFFEF2878E0}" type="pres">
      <dgm:prSet presAssocID="{82EFD6B6-28D8-4594-BBC0-423E868931C9}" presName="txShp" presStyleLbl="node1" presStyleIdx="4" presStyleCnt="5" custScaleX="127095" custScaleY="215248" custLinFactNeighborX="311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64ED22E-A623-4AEA-A3A2-9372B61D96D0}" type="presOf" srcId="{82EFD6B6-28D8-4594-BBC0-423E868931C9}" destId="{23361A8B-743D-4B34-B684-8BFFEF2878E0}" srcOrd="0" destOrd="0" presId="urn:microsoft.com/office/officeart/2005/8/layout/vList3"/>
    <dgm:cxn modelId="{130E38C4-3043-4595-A6F9-FCB22112BE64}" type="presOf" srcId="{C24CE8DD-74BA-4DC8-9BC6-F1956229BEB6}" destId="{EA98DB18-93E2-4D6A-881A-43FCB117A4F9}" srcOrd="0" destOrd="0" presId="urn:microsoft.com/office/officeart/2005/8/layout/vList3"/>
    <dgm:cxn modelId="{2F26A19E-FD7B-4820-B17F-21DECEFF885D}" srcId="{77BB3962-9FFA-46A9-9A65-3F6210BBC893}" destId="{3B12BD21-2A5F-400A-9CB2-63E5C22301B7}" srcOrd="0" destOrd="0" parTransId="{C34DAE5E-16E8-4918-AD76-3A26788884B7}" sibTransId="{F5268EAD-BC1D-4ECF-818E-0F2E20BAB417}"/>
    <dgm:cxn modelId="{58AFFCA1-2C0D-40E1-BA33-1385529793EE}" srcId="{77BB3962-9FFA-46A9-9A65-3F6210BBC893}" destId="{C24CE8DD-74BA-4DC8-9BC6-F1956229BEB6}" srcOrd="2" destOrd="0" parTransId="{6B21A609-F8DC-4C69-829D-EEB33F2D037C}" sibTransId="{96C5C1EE-7463-4B59-BC1F-6F9E81B8BBA7}"/>
    <dgm:cxn modelId="{60A94828-9CF0-45E5-8439-83BA8E2C655D}" type="presOf" srcId="{AE596FEF-249D-4945-B681-E6BAEF5C5BC5}" destId="{927A2F1E-2239-436F-B0C8-E63CB5AAE667}" srcOrd="0" destOrd="0" presId="urn:microsoft.com/office/officeart/2005/8/layout/vList3"/>
    <dgm:cxn modelId="{BD1CCC3B-CE39-40FB-845F-07F3C0E2DD68}" srcId="{77BB3962-9FFA-46A9-9A65-3F6210BBC893}" destId="{AE596FEF-249D-4945-B681-E6BAEF5C5BC5}" srcOrd="3" destOrd="0" parTransId="{3864499A-E2DE-4834-9FE9-A797A4E0BD27}" sibTransId="{6BF95821-B406-435C-8D8E-C85C6CF2B4D0}"/>
    <dgm:cxn modelId="{CC8C6EAF-7E55-40BC-AA11-B9C1ADE1DD89}" srcId="{77BB3962-9FFA-46A9-9A65-3F6210BBC893}" destId="{3CFE4755-0D45-4528-9246-4CD8221030CA}" srcOrd="1" destOrd="0" parTransId="{76360583-CBA4-48CB-81FE-84EB0DA127FA}" sibTransId="{CF518CE9-1AF6-4BE9-8C84-8A75C3EC5B16}"/>
    <dgm:cxn modelId="{33C950F2-3932-4084-BCBD-673EF9AC3DAC}" type="presOf" srcId="{77BB3962-9FFA-46A9-9A65-3F6210BBC893}" destId="{9326D11B-9CEC-4EC2-A839-5472D51C4951}" srcOrd="0" destOrd="0" presId="urn:microsoft.com/office/officeart/2005/8/layout/vList3"/>
    <dgm:cxn modelId="{055EBF77-629A-4100-9FE4-E941D66FF9EF}" type="presOf" srcId="{3B12BD21-2A5F-400A-9CB2-63E5C22301B7}" destId="{3E960498-B790-4D45-B109-A4D40BB9E499}" srcOrd="0" destOrd="0" presId="urn:microsoft.com/office/officeart/2005/8/layout/vList3"/>
    <dgm:cxn modelId="{0B40F219-566F-4445-AA40-3692B6C2F589}" srcId="{77BB3962-9FFA-46A9-9A65-3F6210BBC893}" destId="{82EFD6B6-28D8-4594-BBC0-423E868931C9}" srcOrd="4" destOrd="0" parTransId="{050F6821-1BCE-4623-B961-CF8DA2C583EC}" sibTransId="{4266963A-EE5A-48F3-BE8D-A16CA9EE1B0D}"/>
    <dgm:cxn modelId="{4F7AAB08-DF68-49B2-8290-FF21EAF1E7EA}" type="presOf" srcId="{3CFE4755-0D45-4528-9246-4CD8221030CA}" destId="{F53FFFB9-B49B-4226-938C-5665FA03EB5D}" srcOrd="0" destOrd="0" presId="urn:microsoft.com/office/officeart/2005/8/layout/vList3"/>
    <dgm:cxn modelId="{B10C6005-021F-4A8A-8782-F48A5E1313D4}" type="presParOf" srcId="{9326D11B-9CEC-4EC2-A839-5472D51C4951}" destId="{C409DE63-5EDA-41C4-8032-6CDB277C63C9}" srcOrd="0" destOrd="0" presId="urn:microsoft.com/office/officeart/2005/8/layout/vList3"/>
    <dgm:cxn modelId="{FD0182D0-CA2E-4596-9679-C4004D06B620}" type="presParOf" srcId="{C409DE63-5EDA-41C4-8032-6CDB277C63C9}" destId="{6A9038D7-9C8D-4021-8CF6-4407FED121A2}" srcOrd="0" destOrd="0" presId="urn:microsoft.com/office/officeart/2005/8/layout/vList3"/>
    <dgm:cxn modelId="{46F7E6B3-E270-4076-8788-8F9DC320C46A}" type="presParOf" srcId="{C409DE63-5EDA-41C4-8032-6CDB277C63C9}" destId="{3E960498-B790-4D45-B109-A4D40BB9E499}" srcOrd="1" destOrd="0" presId="urn:microsoft.com/office/officeart/2005/8/layout/vList3"/>
    <dgm:cxn modelId="{A4220AC3-7888-4640-8C7A-DF9FC3535268}" type="presParOf" srcId="{9326D11B-9CEC-4EC2-A839-5472D51C4951}" destId="{CCAF4EE5-57A9-4B1B-AF68-A3C10FAD194A}" srcOrd="1" destOrd="0" presId="urn:microsoft.com/office/officeart/2005/8/layout/vList3"/>
    <dgm:cxn modelId="{0843699E-B571-4A50-A387-92A84BBC8467}" type="presParOf" srcId="{9326D11B-9CEC-4EC2-A839-5472D51C4951}" destId="{426E6927-E723-40E6-9D12-B109162F69FD}" srcOrd="2" destOrd="0" presId="urn:microsoft.com/office/officeart/2005/8/layout/vList3"/>
    <dgm:cxn modelId="{047A1D0E-27FE-4E6B-B347-865A1D017965}" type="presParOf" srcId="{426E6927-E723-40E6-9D12-B109162F69FD}" destId="{1EC62B02-9A2B-4369-82FF-97C7610F0A9A}" srcOrd="0" destOrd="0" presId="urn:microsoft.com/office/officeart/2005/8/layout/vList3"/>
    <dgm:cxn modelId="{F5063FC2-4D59-49A9-85B9-2088E2EA02C6}" type="presParOf" srcId="{426E6927-E723-40E6-9D12-B109162F69FD}" destId="{F53FFFB9-B49B-4226-938C-5665FA03EB5D}" srcOrd="1" destOrd="0" presId="urn:microsoft.com/office/officeart/2005/8/layout/vList3"/>
    <dgm:cxn modelId="{42DAB876-8CF2-45CA-BA7E-C176C3D706A4}" type="presParOf" srcId="{9326D11B-9CEC-4EC2-A839-5472D51C4951}" destId="{E9785AA4-7D67-448D-B237-267250703741}" srcOrd="3" destOrd="0" presId="urn:microsoft.com/office/officeart/2005/8/layout/vList3"/>
    <dgm:cxn modelId="{DF5AA565-D7F0-49F4-ADFF-39BFFD2664FF}" type="presParOf" srcId="{9326D11B-9CEC-4EC2-A839-5472D51C4951}" destId="{5F2DC3FC-A1FF-4615-BDCF-1BF6CCC36B23}" srcOrd="4" destOrd="0" presId="urn:microsoft.com/office/officeart/2005/8/layout/vList3"/>
    <dgm:cxn modelId="{B3D44CC1-C414-4A54-BF26-300ECC45E7DE}" type="presParOf" srcId="{5F2DC3FC-A1FF-4615-BDCF-1BF6CCC36B23}" destId="{E54F7704-B499-4C2E-9DA4-8B28849BEED5}" srcOrd="0" destOrd="0" presId="urn:microsoft.com/office/officeart/2005/8/layout/vList3"/>
    <dgm:cxn modelId="{63F32658-6A3D-48BC-AE7D-EC5CE9EE4CFF}" type="presParOf" srcId="{5F2DC3FC-A1FF-4615-BDCF-1BF6CCC36B23}" destId="{EA98DB18-93E2-4D6A-881A-43FCB117A4F9}" srcOrd="1" destOrd="0" presId="urn:microsoft.com/office/officeart/2005/8/layout/vList3"/>
    <dgm:cxn modelId="{2FE15EC3-30D9-4E7A-A0E2-CC6000C30D64}" type="presParOf" srcId="{9326D11B-9CEC-4EC2-A839-5472D51C4951}" destId="{98B28FA9-8DA4-45FB-9B4E-790AC8166B8A}" srcOrd="5" destOrd="0" presId="urn:microsoft.com/office/officeart/2005/8/layout/vList3"/>
    <dgm:cxn modelId="{47700A17-4782-481B-8E79-991FD560E9DF}" type="presParOf" srcId="{9326D11B-9CEC-4EC2-A839-5472D51C4951}" destId="{0D111783-4F1A-420B-919B-AE0F74EC26DD}" srcOrd="6" destOrd="0" presId="urn:microsoft.com/office/officeart/2005/8/layout/vList3"/>
    <dgm:cxn modelId="{CAA59D1D-5C5F-400C-BD8F-79FD3625CA0C}" type="presParOf" srcId="{0D111783-4F1A-420B-919B-AE0F74EC26DD}" destId="{72C7231F-1902-4517-A00F-B1DFF859F66B}" srcOrd="0" destOrd="0" presId="urn:microsoft.com/office/officeart/2005/8/layout/vList3"/>
    <dgm:cxn modelId="{77A683DD-032A-4073-A9F0-CA66B4A3DE1C}" type="presParOf" srcId="{0D111783-4F1A-420B-919B-AE0F74EC26DD}" destId="{927A2F1E-2239-436F-B0C8-E63CB5AAE667}" srcOrd="1" destOrd="0" presId="urn:microsoft.com/office/officeart/2005/8/layout/vList3"/>
    <dgm:cxn modelId="{52F5B257-D055-4D08-9B3F-20CF415AE56C}" type="presParOf" srcId="{9326D11B-9CEC-4EC2-A839-5472D51C4951}" destId="{662AA70E-E8B4-4CDF-B5D4-97F16467350E}" srcOrd="7" destOrd="0" presId="urn:microsoft.com/office/officeart/2005/8/layout/vList3"/>
    <dgm:cxn modelId="{8F06ACAD-BA85-4DB7-A1D0-3E50333E5937}" type="presParOf" srcId="{9326D11B-9CEC-4EC2-A839-5472D51C4951}" destId="{42C98049-AFC7-424D-854C-808FC77BF963}" srcOrd="8" destOrd="0" presId="urn:microsoft.com/office/officeart/2005/8/layout/vList3"/>
    <dgm:cxn modelId="{25F45E6B-AC62-4F44-BC42-E129132952F9}" type="presParOf" srcId="{42C98049-AFC7-424D-854C-808FC77BF963}" destId="{0FAED094-0BE0-43E1-A70C-44DC2B391AB7}" srcOrd="0" destOrd="0" presId="urn:microsoft.com/office/officeart/2005/8/layout/vList3"/>
    <dgm:cxn modelId="{E22313F7-F07C-4423-AEE6-FDEE6675F403}" type="presParOf" srcId="{42C98049-AFC7-424D-854C-808FC77BF963}" destId="{23361A8B-743D-4B34-B684-8BFFEF2878E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F0F523-1DFD-46DA-9B14-5FD6E543896B}" type="doc">
      <dgm:prSet loTypeId="urn:microsoft.com/office/officeart/2008/layout/VerticalCurvedList" loCatId="list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uk-UA"/>
        </a:p>
      </dgm:t>
    </dgm:pt>
    <dgm:pt modelId="{F714BD9F-4D23-4A93-A76F-CA11470A613D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95000">
              <a:schemeClr val="accent5">
                <a:lumMod val="50000"/>
              </a:schemeClr>
            </a:gs>
            <a:gs pos="26000">
              <a:schemeClr val="accent5">
                <a:lumMod val="75000"/>
              </a:schemeClr>
            </a:gs>
          </a:gsLst>
          <a:lin ang="4800000" scaled="0"/>
        </a:gradFill>
        <a:ln/>
      </dgm:spPr>
      <dgm:t>
        <a:bodyPr/>
        <a:lstStyle/>
        <a:p>
          <a:pPr algn="l"/>
          <a:r>
            <a:rPr lang="ru-RU" sz="2000" dirty="0" smtClean="0"/>
            <a:t>Использование частных онлайн-сервисов фиксации содержания веб-страниц</a:t>
          </a:r>
          <a:endParaRPr lang="uk-UA" sz="2000" dirty="0"/>
        </a:p>
      </dgm:t>
    </dgm:pt>
    <dgm:pt modelId="{9B2DC02D-B9C5-415D-B751-B9AD842841AD}" type="parTrans" cxnId="{BF6483A9-46FD-44FC-837F-C5993D75BD23}">
      <dgm:prSet/>
      <dgm:spPr/>
      <dgm:t>
        <a:bodyPr/>
        <a:lstStyle/>
        <a:p>
          <a:endParaRPr lang="uk-UA"/>
        </a:p>
      </dgm:t>
    </dgm:pt>
    <dgm:pt modelId="{E0C476C4-483C-4E01-956D-AE6018140433}" type="sibTrans" cxnId="{BF6483A9-46FD-44FC-837F-C5993D75BD23}">
      <dgm:prSet/>
      <dgm:spPr/>
      <dgm:t>
        <a:bodyPr/>
        <a:lstStyle/>
        <a:p>
          <a:endParaRPr lang="uk-UA"/>
        </a:p>
      </dgm:t>
    </dgm:pt>
    <dgm:pt modelId="{D52A80CF-F781-48BB-BAC5-8D1AFD26F868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95000">
              <a:schemeClr val="accent5">
                <a:lumMod val="50000"/>
              </a:schemeClr>
            </a:gs>
            <a:gs pos="26000">
              <a:schemeClr val="accent5">
                <a:lumMod val="75000"/>
              </a:schemeClr>
            </a:gs>
          </a:gsLst>
          <a:lin ang="4800000" scaled="0"/>
        </a:gradFill>
        <a:ln/>
      </dgm:spPr>
      <dgm:t>
        <a:bodyPr/>
        <a:lstStyle/>
        <a:p>
          <a:pPr algn="l"/>
          <a:r>
            <a:rPr lang="ru-RU" sz="2000" dirty="0" smtClean="0"/>
            <a:t>Составление экспертного заключения по результатам проведения инженерно-технической экспертизы по направлению 10.17 – «Исследование телекоммуникационных систем (оборудования) и средств»</a:t>
          </a:r>
          <a:endParaRPr lang="uk-UA" sz="2000" dirty="0"/>
        </a:p>
      </dgm:t>
    </dgm:pt>
    <dgm:pt modelId="{92C3B0A9-91DB-4DA7-BDCB-1DFBF6D31E59}" type="parTrans" cxnId="{1A1C3EAE-B945-4B62-B913-7BC3567472E0}">
      <dgm:prSet/>
      <dgm:spPr/>
      <dgm:t>
        <a:bodyPr/>
        <a:lstStyle/>
        <a:p>
          <a:endParaRPr lang="uk-UA"/>
        </a:p>
      </dgm:t>
    </dgm:pt>
    <dgm:pt modelId="{28668D25-B4C1-4DEB-91CC-CCF05E9746DB}" type="sibTrans" cxnId="{1A1C3EAE-B945-4B62-B913-7BC3567472E0}">
      <dgm:prSet/>
      <dgm:spPr/>
      <dgm:t>
        <a:bodyPr/>
        <a:lstStyle/>
        <a:p>
          <a:endParaRPr lang="uk-UA"/>
        </a:p>
      </dgm:t>
    </dgm:pt>
    <dgm:pt modelId="{C93BF8C7-9E71-41B5-B7AD-86420D9E4554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95000">
              <a:schemeClr val="accent5">
                <a:lumMod val="50000"/>
              </a:schemeClr>
            </a:gs>
            <a:gs pos="26000">
              <a:schemeClr val="accent5">
                <a:lumMod val="75000"/>
              </a:schemeClr>
            </a:gs>
          </a:gsLst>
          <a:lin ang="4800000" scaled="0"/>
        </a:gradFill>
        <a:ln/>
      </dgm:spPr>
      <dgm:t>
        <a:bodyPr/>
        <a:lstStyle/>
        <a:p>
          <a:pPr algn="l"/>
          <a:r>
            <a:rPr lang="ru-RU" sz="2000" dirty="0" smtClean="0"/>
            <a:t>Использование сервиса </a:t>
          </a:r>
          <a:r>
            <a:rPr lang="en-US" sz="2000" dirty="0" smtClean="0"/>
            <a:t>InternetArchive, WaybackMachine</a:t>
          </a:r>
          <a:endParaRPr lang="uk-UA" sz="2000" dirty="0"/>
        </a:p>
      </dgm:t>
    </dgm:pt>
    <dgm:pt modelId="{7B05AE80-6114-4F40-9B41-DE1F01BE037A}" type="parTrans" cxnId="{9B2FCE97-B804-4FF7-873A-A1A5D5E0CCDD}">
      <dgm:prSet/>
      <dgm:spPr/>
      <dgm:t>
        <a:bodyPr/>
        <a:lstStyle/>
        <a:p>
          <a:endParaRPr lang="uk-UA"/>
        </a:p>
      </dgm:t>
    </dgm:pt>
    <dgm:pt modelId="{3C62D449-64D4-410F-A69F-A48690AE77ED}" type="sibTrans" cxnId="{9B2FCE97-B804-4FF7-873A-A1A5D5E0CCDD}">
      <dgm:prSet/>
      <dgm:spPr/>
      <dgm:t>
        <a:bodyPr/>
        <a:lstStyle/>
        <a:p>
          <a:endParaRPr lang="uk-UA"/>
        </a:p>
      </dgm:t>
    </dgm:pt>
    <dgm:pt modelId="{1F5D6083-8907-4DB4-8D34-7E4A3A91383B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95000">
              <a:schemeClr val="accent5">
                <a:lumMod val="50000"/>
              </a:schemeClr>
            </a:gs>
            <a:gs pos="26000">
              <a:schemeClr val="accent5">
                <a:lumMod val="75000"/>
              </a:schemeClr>
            </a:gs>
          </a:gsLst>
          <a:lin ang="4800000" scaled="0"/>
        </a:gradFill>
        <a:ln/>
      </dgm:spPr>
      <dgm:t>
        <a:bodyPr/>
        <a:lstStyle/>
        <a:p>
          <a:pPr algn="l"/>
          <a:r>
            <a:rPr lang="ru-RU" sz="2000" dirty="0" smtClean="0"/>
            <a:t>Справки, полученные от провайдеров </a:t>
          </a:r>
          <a:r>
            <a:rPr lang="en-US" sz="2000" dirty="0" smtClean="0"/>
            <a:t>(log</a:t>
          </a:r>
          <a:r>
            <a:rPr lang="ru-RU" sz="2000" dirty="0" smtClean="0"/>
            <a:t>-файлы)</a:t>
          </a:r>
          <a:endParaRPr lang="uk-UA" sz="2000" dirty="0"/>
        </a:p>
      </dgm:t>
    </dgm:pt>
    <dgm:pt modelId="{40352A8D-626E-4B5B-ABC0-3B62F7EB8FC7}" type="parTrans" cxnId="{A3821C7A-CE90-4C20-90F5-CE0994563D03}">
      <dgm:prSet/>
      <dgm:spPr/>
      <dgm:t>
        <a:bodyPr/>
        <a:lstStyle/>
        <a:p>
          <a:endParaRPr lang="uk-UA"/>
        </a:p>
      </dgm:t>
    </dgm:pt>
    <dgm:pt modelId="{A4D5CFC5-0CEE-4E0B-B823-E03B21FC2376}" type="sibTrans" cxnId="{A3821C7A-CE90-4C20-90F5-CE0994563D03}">
      <dgm:prSet/>
      <dgm:spPr/>
      <dgm:t>
        <a:bodyPr/>
        <a:lstStyle/>
        <a:p>
          <a:endParaRPr lang="uk-UA"/>
        </a:p>
      </dgm:t>
    </dgm:pt>
    <dgm:pt modelId="{DBA500FA-A6E7-4929-ABB2-2FB3A7F9F168}" type="pres">
      <dgm:prSet presAssocID="{ECF0F523-1DFD-46DA-9B14-5FD6E543896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7F5BDDF3-1239-4654-AB9D-D068EDF24DA6}" type="pres">
      <dgm:prSet presAssocID="{ECF0F523-1DFD-46DA-9B14-5FD6E543896B}" presName="Name1" presStyleCnt="0"/>
      <dgm:spPr/>
    </dgm:pt>
    <dgm:pt modelId="{E097A490-7296-4CBD-B36C-65347AC3D8F4}" type="pres">
      <dgm:prSet presAssocID="{ECF0F523-1DFD-46DA-9B14-5FD6E543896B}" presName="cycle" presStyleCnt="0"/>
      <dgm:spPr/>
    </dgm:pt>
    <dgm:pt modelId="{909BD434-5DE4-40AA-959E-E81987359169}" type="pres">
      <dgm:prSet presAssocID="{ECF0F523-1DFD-46DA-9B14-5FD6E543896B}" presName="srcNode" presStyleLbl="node1" presStyleIdx="0" presStyleCnt="4"/>
      <dgm:spPr/>
    </dgm:pt>
    <dgm:pt modelId="{56B43F5A-457E-4D92-A913-79F29D232390}" type="pres">
      <dgm:prSet presAssocID="{ECF0F523-1DFD-46DA-9B14-5FD6E543896B}" presName="conn" presStyleLbl="parChTrans1D2" presStyleIdx="0" presStyleCnt="1"/>
      <dgm:spPr/>
      <dgm:t>
        <a:bodyPr/>
        <a:lstStyle/>
        <a:p>
          <a:endParaRPr lang="uk-UA"/>
        </a:p>
      </dgm:t>
    </dgm:pt>
    <dgm:pt modelId="{DF80FF18-7A68-4E12-9B5A-851BD68817A3}" type="pres">
      <dgm:prSet presAssocID="{ECF0F523-1DFD-46DA-9B14-5FD6E543896B}" presName="extraNode" presStyleLbl="node1" presStyleIdx="0" presStyleCnt="4"/>
      <dgm:spPr/>
    </dgm:pt>
    <dgm:pt modelId="{98FF8372-2971-4E01-9DE3-0AB80F7D1C4B}" type="pres">
      <dgm:prSet presAssocID="{ECF0F523-1DFD-46DA-9B14-5FD6E543896B}" presName="dstNode" presStyleLbl="node1" presStyleIdx="0" presStyleCnt="4"/>
      <dgm:spPr/>
    </dgm:pt>
    <dgm:pt modelId="{A611275E-1328-4DAA-A831-176874F67B90}" type="pres">
      <dgm:prSet presAssocID="{F714BD9F-4D23-4A93-A76F-CA11470A613D}" presName="text_1" presStyleLbl="node1" presStyleIdx="0" presStyleCnt="4" custScaleY="109080" custLinFactNeighborX="-153" custLinFactNeighborY="3354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3419DB4-4F50-4378-8B39-F79E0CDCAC70}" type="pres">
      <dgm:prSet presAssocID="{F714BD9F-4D23-4A93-A76F-CA11470A613D}" presName="accent_1" presStyleCnt="0"/>
      <dgm:spPr/>
    </dgm:pt>
    <dgm:pt modelId="{D067C96F-4F34-45F7-8AEF-D38B55ED0B25}" type="pres">
      <dgm:prSet presAssocID="{F714BD9F-4D23-4A93-A76F-CA11470A613D}" presName="accentRepeatNode" presStyleLbl="solidFgAcc1" presStyleIdx="0" presStyleCnt="4" custLinFactNeighborX="-338" custLinFactNeighborY="745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1B26031-9A42-4D3F-8556-FECCE7B332AC}" type="pres">
      <dgm:prSet presAssocID="{1F5D6083-8907-4DB4-8D34-7E4A3A91383B}" presName="text_2" presStyleLbl="node1" presStyleIdx="1" presStyleCnt="4" custScaleY="109017" custLinFactNeighborX="-161" custLinFactNeighborY="1858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09D6146-05D9-42D0-A883-E4DF2F1490C2}" type="pres">
      <dgm:prSet presAssocID="{1F5D6083-8907-4DB4-8D34-7E4A3A91383B}" presName="accent_2" presStyleCnt="0"/>
      <dgm:spPr/>
    </dgm:pt>
    <dgm:pt modelId="{25AE483D-F5A2-46E2-AD40-7FD1751BCE98}" type="pres">
      <dgm:prSet presAssocID="{1F5D6083-8907-4DB4-8D34-7E4A3A91383B}" presName="accentRepeatNode" presStyleLbl="solidFgAcc1" presStyleIdx="1" presStyleCnt="4" custLinFactNeighborX="-34614" custLinFactNeighborY="784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374C4BE-9E95-4C88-93D5-86813945BC6E}" type="pres">
      <dgm:prSet presAssocID="{C93BF8C7-9E71-41B5-B7AD-86420D9E4554}" presName="text_3" presStyleLbl="node1" presStyleIdx="2" presStyleCnt="4" custScaleY="109017" custLinFactNeighborX="-161" custLinFactNeighborY="778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62ADD83-8C60-41C1-A7E7-B650ABF6B764}" type="pres">
      <dgm:prSet presAssocID="{C93BF8C7-9E71-41B5-B7AD-86420D9E4554}" presName="accent_3" presStyleCnt="0"/>
      <dgm:spPr/>
    </dgm:pt>
    <dgm:pt modelId="{7B331A82-C1E2-47F9-98A5-655AC9FAF6DF}" type="pres">
      <dgm:prSet presAssocID="{C93BF8C7-9E71-41B5-B7AD-86420D9E4554}" presName="accentRepeatNode" presStyleLbl="solidFgAcc1" presStyleIdx="2" presStyleCnt="4"/>
      <dgm:spPr/>
      <dgm:t>
        <a:bodyPr/>
        <a:lstStyle/>
        <a:p>
          <a:endParaRPr lang="uk-UA"/>
        </a:p>
      </dgm:t>
    </dgm:pt>
    <dgm:pt modelId="{D9575A5C-80F9-4EC6-9D5F-C12429C01405}" type="pres">
      <dgm:prSet presAssocID="{D52A80CF-F781-48BB-BAC5-8D1AFD26F868}" presName="text_4" presStyleLbl="node1" presStyleIdx="3" presStyleCnt="4" custScaleY="14273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386DF21-D515-4037-80EE-E3AF2CD4A085}" type="pres">
      <dgm:prSet presAssocID="{D52A80CF-F781-48BB-BAC5-8D1AFD26F868}" presName="accent_4" presStyleCnt="0"/>
      <dgm:spPr/>
    </dgm:pt>
    <dgm:pt modelId="{861BFB21-E993-45AA-9B3B-841D688080D1}" type="pres">
      <dgm:prSet presAssocID="{D52A80CF-F781-48BB-BAC5-8D1AFD26F868}" presName="accentRepeatNode" presStyleLbl="solidFgAcc1" presStyleIdx="3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C90454D4-73C7-4F65-A992-684F951D34A2}" type="presOf" srcId="{D52A80CF-F781-48BB-BAC5-8D1AFD26F868}" destId="{D9575A5C-80F9-4EC6-9D5F-C12429C01405}" srcOrd="0" destOrd="0" presId="urn:microsoft.com/office/officeart/2008/layout/VerticalCurvedList"/>
    <dgm:cxn modelId="{7439FC57-3583-40C1-8AA0-7913665B0D35}" type="presOf" srcId="{ECF0F523-1DFD-46DA-9B14-5FD6E543896B}" destId="{DBA500FA-A6E7-4929-ABB2-2FB3A7F9F168}" srcOrd="0" destOrd="0" presId="urn:microsoft.com/office/officeart/2008/layout/VerticalCurvedList"/>
    <dgm:cxn modelId="{C72E7D75-B824-478A-9747-42C53ED53302}" type="presOf" srcId="{F714BD9F-4D23-4A93-A76F-CA11470A613D}" destId="{A611275E-1328-4DAA-A831-176874F67B90}" srcOrd="0" destOrd="0" presId="urn:microsoft.com/office/officeart/2008/layout/VerticalCurvedList"/>
    <dgm:cxn modelId="{A3821C7A-CE90-4C20-90F5-CE0994563D03}" srcId="{ECF0F523-1DFD-46DA-9B14-5FD6E543896B}" destId="{1F5D6083-8907-4DB4-8D34-7E4A3A91383B}" srcOrd="1" destOrd="0" parTransId="{40352A8D-626E-4B5B-ABC0-3B62F7EB8FC7}" sibTransId="{A4D5CFC5-0CEE-4E0B-B823-E03B21FC2376}"/>
    <dgm:cxn modelId="{55B183FD-AAF9-4A55-A7EE-FF4E70742B2A}" type="presOf" srcId="{E0C476C4-483C-4E01-956D-AE6018140433}" destId="{56B43F5A-457E-4D92-A913-79F29D232390}" srcOrd="0" destOrd="0" presId="urn:microsoft.com/office/officeart/2008/layout/VerticalCurvedList"/>
    <dgm:cxn modelId="{9B2FCE97-B804-4FF7-873A-A1A5D5E0CCDD}" srcId="{ECF0F523-1DFD-46DA-9B14-5FD6E543896B}" destId="{C93BF8C7-9E71-41B5-B7AD-86420D9E4554}" srcOrd="2" destOrd="0" parTransId="{7B05AE80-6114-4F40-9B41-DE1F01BE037A}" sibTransId="{3C62D449-64D4-410F-A69F-A48690AE77ED}"/>
    <dgm:cxn modelId="{E7CB62DE-10B5-45B8-81B4-6370F496CD6C}" type="presOf" srcId="{1F5D6083-8907-4DB4-8D34-7E4A3A91383B}" destId="{C1B26031-9A42-4D3F-8556-FECCE7B332AC}" srcOrd="0" destOrd="0" presId="urn:microsoft.com/office/officeart/2008/layout/VerticalCurvedList"/>
    <dgm:cxn modelId="{BF6483A9-46FD-44FC-837F-C5993D75BD23}" srcId="{ECF0F523-1DFD-46DA-9B14-5FD6E543896B}" destId="{F714BD9F-4D23-4A93-A76F-CA11470A613D}" srcOrd="0" destOrd="0" parTransId="{9B2DC02D-B9C5-415D-B751-B9AD842841AD}" sibTransId="{E0C476C4-483C-4E01-956D-AE6018140433}"/>
    <dgm:cxn modelId="{7488FB96-E7F0-4914-BC4B-BEE9A3925986}" type="presOf" srcId="{C93BF8C7-9E71-41B5-B7AD-86420D9E4554}" destId="{2374C4BE-9E95-4C88-93D5-86813945BC6E}" srcOrd="0" destOrd="0" presId="urn:microsoft.com/office/officeart/2008/layout/VerticalCurvedList"/>
    <dgm:cxn modelId="{1A1C3EAE-B945-4B62-B913-7BC3567472E0}" srcId="{ECF0F523-1DFD-46DA-9B14-5FD6E543896B}" destId="{D52A80CF-F781-48BB-BAC5-8D1AFD26F868}" srcOrd="3" destOrd="0" parTransId="{92C3B0A9-91DB-4DA7-BDCB-1DFBF6D31E59}" sibTransId="{28668D25-B4C1-4DEB-91CC-CCF05E9746DB}"/>
    <dgm:cxn modelId="{10F1C68C-D4FB-4C74-BC93-C2BD4E83F567}" type="presParOf" srcId="{DBA500FA-A6E7-4929-ABB2-2FB3A7F9F168}" destId="{7F5BDDF3-1239-4654-AB9D-D068EDF24DA6}" srcOrd="0" destOrd="0" presId="urn:microsoft.com/office/officeart/2008/layout/VerticalCurvedList"/>
    <dgm:cxn modelId="{8E95ED14-52C8-42BA-BAD9-C88F2619AA41}" type="presParOf" srcId="{7F5BDDF3-1239-4654-AB9D-D068EDF24DA6}" destId="{E097A490-7296-4CBD-B36C-65347AC3D8F4}" srcOrd="0" destOrd="0" presId="urn:microsoft.com/office/officeart/2008/layout/VerticalCurvedList"/>
    <dgm:cxn modelId="{8300B8F7-BF2F-40B9-BC52-88E76E8AB77C}" type="presParOf" srcId="{E097A490-7296-4CBD-B36C-65347AC3D8F4}" destId="{909BD434-5DE4-40AA-959E-E81987359169}" srcOrd="0" destOrd="0" presId="urn:microsoft.com/office/officeart/2008/layout/VerticalCurvedList"/>
    <dgm:cxn modelId="{CA419FB3-7C82-474D-A192-D99DC57C9974}" type="presParOf" srcId="{E097A490-7296-4CBD-B36C-65347AC3D8F4}" destId="{56B43F5A-457E-4D92-A913-79F29D232390}" srcOrd="1" destOrd="0" presId="urn:microsoft.com/office/officeart/2008/layout/VerticalCurvedList"/>
    <dgm:cxn modelId="{B59D27A2-29BD-456A-83D4-659FA6C5B519}" type="presParOf" srcId="{E097A490-7296-4CBD-B36C-65347AC3D8F4}" destId="{DF80FF18-7A68-4E12-9B5A-851BD68817A3}" srcOrd="2" destOrd="0" presId="urn:microsoft.com/office/officeart/2008/layout/VerticalCurvedList"/>
    <dgm:cxn modelId="{C9D39942-9B77-47C0-9BF6-106E4ECC30FD}" type="presParOf" srcId="{E097A490-7296-4CBD-B36C-65347AC3D8F4}" destId="{98FF8372-2971-4E01-9DE3-0AB80F7D1C4B}" srcOrd="3" destOrd="0" presId="urn:microsoft.com/office/officeart/2008/layout/VerticalCurvedList"/>
    <dgm:cxn modelId="{725E48B2-B5EC-4606-AC1D-57C20750DDAF}" type="presParOf" srcId="{7F5BDDF3-1239-4654-AB9D-D068EDF24DA6}" destId="{A611275E-1328-4DAA-A831-176874F67B90}" srcOrd="1" destOrd="0" presId="urn:microsoft.com/office/officeart/2008/layout/VerticalCurvedList"/>
    <dgm:cxn modelId="{5CDAC0AA-C494-46CD-861C-B3B3D89915FD}" type="presParOf" srcId="{7F5BDDF3-1239-4654-AB9D-D068EDF24DA6}" destId="{C3419DB4-4F50-4378-8B39-F79E0CDCAC70}" srcOrd="2" destOrd="0" presId="urn:microsoft.com/office/officeart/2008/layout/VerticalCurvedList"/>
    <dgm:cxn modelId="{26E398C5-9B69-47E7-BA7F-6EFD5EEC437E}" type="presParOf" srcId="{C3419DB4-4F50-4378-8B39-F79E0CDCAC70}" destId="{D067C96F-4F34-45F7-8AEF-D38B55ED0B25}" srcOrd="0" destOrd="0" presId="urn:microsoft.com/office/officeart/2008/layout/VerticalCurvedList"/>
    <dgm:cxn modelId="{1F89F7C7-4868-4AD7-9D60-46EFB0BD9CC2}" type="presParOf" srcId="{7F5BDDF3-1239-4654-AB9D-D068EDF24DA6}" destId="{C1B26031-9A42-4D3F-8556-FECCE7B332AC}" srcOrd="3" destOrd="0" presId="urn:microsoft.com/office/officeart/2008/layout/VerticalCurvedList"/>
    <dgm:cxn modelId="{619877F2-EE16-4DDD-9E63-F3D316197E33}" type="presParOf" srcId="{7F5BDDF3-1239-4654-AB9D-D068EDF24DA6}" destId="{B09D6146-05D9-42D0-A883-E4DF2F1490C2}" srcOrd="4" destOrd="0" presId="urn:microsoft.com/office/officeart/2008/layout/VerticalCurvedList"/>
    <dgm:cxn modelId="{E2A84EFC-DD76-4070-8B6F-22CADF2B461D}" type="presParOf" srcId="{B09D6146-05D9-42D0-A883-E4DF2F1490C2}" destId="{25AE483D-F5A2-46E2-AD40-7FD1751BCE98}" srcOrd="0" destOrd="0" presId="urn:microsoft.com/office/officeart/2008/layout/VerticalCurvedList"/>
    <dgm:cxn modelId="{ADDFE958-3825-4BBE-8CD9-F3381A6EC5A3}" type="presParOf" srcId="{7F5BDDF3-1239-4654-AB9D-D068EDF24DA6}" destId="{2374C4BE-9E95-4C88-93D5-86813945BC6E}" srcOrd="5" destOrd="0" presId="urn:microsoft.com/office/officeart/2008/layout/VerticalCurvedList"/>
    <dgm:cxn modelId="{0493198D-D269-46DC-9377-83D2652E1F26}" type="presParOf" srcId="{7F5BDDF3-1239-4654-AB9D-D068EDF24DA6}" destId="{E62ADD83-8C60-41C1-A7E7-B650ABF6B764}" srcOrd="6" destOrd="0" presId="urn:microsoft.com/office/officeart/2008/layout/VerticalCurvedList"/>
    <dgm:cxn modelId="{CF62C00C-51BD-4EC5-94F0-1C5FFFDF1B64}" type="presParOf" srcId="{E62ADD83-8C60-41C1-A7E7-B650ABF6B764}" destId="{7B331A82-C1E2-47F9-98A5-655AC9FAF6DF}" srcOrd="0" destOrd="0" presId="urn:microsoft.com/office/officeart/2008/layout/VerticalCurvedList"/>
    <dgm:cxn modelId="{E4185692-8478-4367-9538-18C01D715F78}" type="presParOf" srcId="{7F5BDDF3-1239-4654-AB9D-D068EDF24DA6}" destId="{D9575A5C-80F9-4EC6-9D5F-C12429C01405}" srcOrd="7" destOrd="0" presId="urn:microsoft.com/office/officeart/2008/layout/VerticalCurvedList"/>
    <dgm:cxn modelId="{1C8F403D-86C3-492E-B5C2-48F1E4796D33}" type="presParOf" srcId="{7F5BDDF3-1239-4654-AB9D-D068EDF24DA6}" destId="{5386DF21-D515-4037-80EE-E3AF2CD4A085}" srcOrd="8" destOrd="0" presId="urn:microsoft.com/office/officeart/2008/layout/VerticalCurvedList"/>
    <dgm:cxn modelId="{DAF5C099-B686-4367-84C8-2A0679C708EE}" type="presParOf" srcId="{5386DF21-D515-4037-80EE-E3AF2CD4A085}" destId="{861BFB21-E993-45AA-9B3B-841D688080D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60498-B790-4D45-B109-A4D40BB9E499}">
      <dsp:nvSpPr>
        <dsp:cNvPr id="0" name=""/>
        <dsp:cNvSpPr/>
      </dsp:nvSpPr>
      <dsp:spPr>
        <a:xfrm rot="10800000">
          <a:off x="1040411" y="323349"/>
          <a:ext cx="8960892" cy="796232"/>
        </a:xfrm>
        <a:prstGeom prst="homePlate">
          <a:avLst/>
        </a:prstGeom>
        <a:gradFill rotWithShape="0">
          <a:gsLst>
            <a:gs pos="97000">
              <a:schemeClr val="accent5">
                <a:lumMod val="50000"/>
              </a:schemeClr>
            </a:gs>
            <a:gs pos="13000">
              <a:schemeClr val="accent5">
                <a:lumMod val="75000"/>
              </a:schemeClr>
            </a:gs>
          </a:gsLst>
          <a:lin ang="48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495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Составление протокола осмотра доказательства судом по месту их нахождения</a:t>
          </a:r>
          <a:endParaRPr lang="uk-UA" sz="2000" kern="1200" dirty="0"/>
        </a:p>
      </dsp:txBody>
      <dsp:txXfrm rot="10800000">
        <a:off x="1239469" y="323349"/>
        <a:ext cx="8761834" cy="796232"/>
      </dsp:txXfrm>
    </dsp:sp>
    <dsp:sp modelId="{6A9038D7-9C8D-4021-8CF6-4407FED121A2}">
      <dsp:nvSpPr>
        <dsp:cNvPr id="0" name=""/>
        <dsp:cNvSpPr/>
      </dsp:nvSpPr>
      <dsp:spPr>
        <a:xfrm>
          <a:off x="529285" y="352191"/>
          <a:ext cx="901307" cy="87301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3FFFB9-B49B-4226-938C-5665FA03EB5D}">
      <dsp:nvSpPr>
        <dsp:cNvPr id="0" name=""/>
        <dsp:cNvSpPr/>
      </dsp:nvSpPr>
      <dsp:spPr>
        <a:xfrm rot="10800000">
          <a:off x="1013478" y="1234219"/>
          <a:ext cx="8960892" cy="1046535"/>
        </a:xfrm>
        <a:prstGeom prst="homePlate">
          <a:avLst/>
        </a:prstGeom>
        <a:gradFill rotWithShape="0">
          <a:gsLst>
            <a:gs pos="97000">
              <a:schemeClr val="accent5">
                <a:lumMod val="50000"/>
              </a:schemeClr>
            </a:gs>
            <a:gs pos="13000">
              <a:schemeClr val="accent5">
                <a:lumMod val="75000"/>
              </a:schemeClr>
            </a:gs>
          </a:gsLst>
          <a:lin ang="48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495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Проведение видео-аудиозаписи процесса исследование любым заинтересованным лицом сайта (в т.</a:t>
          </a:r>
          <a:r>
            <a:rPr lang="en-US" sz="2000" kern="1200" dirty="0" smtClean="0"/>
            <a:t> </a:t>
          </a:r>
          <a:r>
            <a:rPr lang="ru-RU" sz="2000" kern="1200" dirty="0" smtClean="0"/>
            <a:t>ч. </a:t>
          </a:r>
          <a:r>
            <a:rPr lang="ru-RU" sz="2000" kern="1200" dirty="0" smtClean="0"/>
            <a:t>адвокатом</a:t>
          </a:r>
          <a:r>
            <a:rPr lang="ru-RU" sz="2000" kern="1200" dirty="0" smtClean="0"/>
            <a:t>, патентным поверенным) на электронный или другой носитель</a:t>
          </a:r>
          <a:endParaRPr lang="uk-UA" sz="2000" kern="1200" dirty="0"/>
        </a:p>
      </dsp:txBody>
      <dsp:txXfrm rot="10800000">
        <a:off x="1275112" y="1234219"/>
        <a:ext cx="8699258" cy="1046535"/>
      </dsp:txXfrm>
    </dsp:sp>
    <dsp:sp modelId="{1EC62B02-9A2B-4369-82FF-97C7610F0A9A}">
      <dsp:nvSpPr>
        <dsp:cNvPr id="0" name=""/>
        <dsp:cNvSpPr/>
      </dsp:nvSpPr>
      <dsp:spPr>
        <a:xfrm>
          <a:off x="539376" y="1374615"/>
          <a:ext cx="830064" cy="79263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98DB18-93E2-4D6A-881A-43FCB117A4F9}">
      <dsp:nvSpPr>
        <dsp:cNvPr id="0" name=""/>
        <dsp:cNvSpPr/>
      </dsp:nvSpPr>
      <dsp:spPr>
        <a:xfrm rot="10800000">
          <a:off x="1116275" y="2410917"/>
          <a:ext cx="8889822" cy="566622"/>
        </a:xfrm>
        <a:prstGeom prst="homePlate">
          <a:avLst/>
        </a:prstGeom>
        <a:gradFill rotWithShape="0">
          <a:gsLst>
            <a:gs pos="97000">
              <a:schemeClr val="accent5">
                <a:lumMod val="50000"/>
              </a:schemeClr>
            </a:gs>
            <a:gs pos="13000">
              <a:schemeClr val="accent5">
                <a:lumMod val="75000"/>
              </a:schemeClr>
            </a:gs>
          </a:gsLst>
          <a:lin ang="48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495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Распечатка снимка (изображения) веб-страницы</a:t>
          </a:r>
          <a:endParaRPr lang="uk-UA" sz="2000" kern="1200" dirty="0"/>
        </a:p>
      </dsp:txBody>
      <dsp:txXfrm rot="10800000">
        <a:off x="1257930" y="2410917"/>
        <a:ext cx="8748167" cy="566622"/>
      </dsp:txXfrm>
    </dsp:sp>
    <dsp:sp modelId="{E54F7704-B499-4C2E-9DA4-8B28849BEED5}">
      <dsp:nvSpPr>
        <dsp:cNvPr id="0" name=""/>
        <dsp:cNvSpPr/>
      </dsp:nvSpPr>
      <dsp:spPr>
        <a:xfrm>
          <a:off x="525929" y="2370445"/>
          <a:ext cx="767433" cy="72825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7A2F1E-2239-436F-B0C8-E63CB5AAE667}">
      <dsp:nvSpPr>
        <dsp:cNvPr id="0" name=""/>
        <dsp:cNvSpPr/>
      </dsp:nvSpPr>
      <dsp:spPr>
        <a:xfrm rot="10800000">
          <a:off x="1116275" y="3137057"/>
          <a:ext cx="8889822" cy="586357"/>
        </a:xfrm>
        <a:prstGeom prst="homePlate">
          <a:avLst/>
        </a:prstGeom>
        <a:gradFill rotWithShape="0">
          <a:gsLst>
            <a:gs pos="97000">
              <a:schemeClr val="accent5">
                <a:lumMod val="50000"/>
              </a:schemeClr>
            </a:gs>
            <a:gs pos="13000">
              <a:schemeClr val="accent5">
                <a:lumMod val="75000"/>
              </a:schemeClr>
            </a:gs>
          </a:gsLst>
          <a:lin ang="48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495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Составление протокола осмотра веб-страницы нотариусом РФ</a:t>
          </a:r>
          <a:endParaRPr lang="uk-UA" sz="2000" kern="1200" dirty="0"/>
        </a:p>
      </dsp:txBody>
      <dsp:txXfrm rot="10800000">
        <a:off x="1262864" y="3137057"/>
        <a:ext cx="8743233" cy="586357"/>
      </dsp:txXfrm>
    </dsp:sp>
    <dsp:sp modelId="{72C7231F-1902-4517-A00F-B1DFF859F66B}">
      <dsp:nvSpPr>
        <dsp:cNvPr id="0" name=""/>
        <dsp:cNvSpPr/>
      </dsp:nvSpPr>
      <dsp:spPr>
        <a:xfrm>
          <a:off x="535759" y="3080814"/>
          <a:ext cx="807680" cy="77953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361A8B-743D-4B34-B684-8BFFEF2878E0}">
      <dsp:nvSpPr>
        <dsp:cNvPr id="0" name=""/>
        <dsp:cNvSpPr/>
      </dsp:nvSpPr>
      <dsp:spPr>
        <a:xfrm rot="10800000">
          <a:off x="1040411" y="3824011"/>
          <a:ext cx="8960892" cy="646737"/>
        </a:xfrm>
        <a:prstGeom prst="homePlate">
          <a:avLst/>
        </a:prstGeom>
        <a:gradFill rotWithShape="0">
          <a:gsLst>
            <a:gs pos="97000">
              <a:schemeClr val="accent5">
                <a:lumMod val="50000"/>
              </a:schemeClr>
            </a:gs>
            <a:gs pos="13000">
              <a:schemeClr val="accent5">
                <a:lumMod val="75000"/>
              </a:schemeClr>
            </a:gs>
          </a:gsLst>
          <a:lin ang="4800000" scaled="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495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Сохранение </a:t>
          </a:r>
          <a:r>
            <a:rPr lang="ru-RU" sz="2000" kern="1200" dirty="0" smtClean="0"/>
            <a:t>содержания веб-страницы на соответствующих носителях </a:t>
          </a:r>
          <a:r>
            <a:rPr lang="en-US" sz="2000" kern="1200" dirty="0" smtClean="0"/>
            <a:t>(CD, DVD, </a:t>
          </a:r>
          <a:r>
            <a:rPr lang="ru-RU" sz="2000" kern="1200" dirty="0" smtClean="0"/>
            <a:t>магнитные диски и т.д.)</a:t>
          </a:r>
          <a:endParaRPr lang="uk-UA" sz="2000" kern="1200" dirty="0"/>
        </a:p>
      </dsp:txBody>
      <dsp:txXfrm rot="10800000">
        <a:off x="1202095" y="3824011"/>
        <a:ext cx="8799208" cy="646737"/>
      </dsp:txXfrm>
    </dsp:sp>
    <dsp:sp modelId="{0FAED094-0BE0-43E1-A70C-44DC2B391AB7}">
      <dsp:nvSpPr>
        <dsp:cNvPr id="0" name=""/>
        <dsp:cNvSpPr/>
      </dsp:nvSpPr>
      <dsp:spPr>
        <a:xfrm>
          <a:off x="529434" y="3791239"/>
          <a:ext cx="766541" cy="717418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43F5A-457E-4D92-A913-79F29D232390}">
      <dsp:nvSpPr>
        <dsp:cNvPr id="0" name=""/>
        <dsp:cNvSpPr/>
      </dsp:nvSpPr>
      <dsp:spPr>
        <a:xfrm>
          <a:off x="-5043167" y="-772642"/>
          <a:ext cx="6005995" cy="6005995"/>
        </a:xfrm>
        <a:prstGeom prst="blockArc">
          <a:avLst>
            <a:gd name="adj1" fmla="val 18900000"/>
            <a:gd name="adj2" fmla="val 2700000"/>
            <a:gd name="adj3" fmla="val 360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11275E-1328-4DAA-A831-176874F67B90}">
      <dsp:nvSpPr>
        <dsp:cNvPr id="0" name=""/>
        <dsp:cNvSpPr/>
      </dsp:nvSpPr>
      <dsp:spPr>
        <a:xfrm>
          <a:off x="490594" y="541975"/>
          <a:ext cx="8870344" cy="748545"/>
        </a:xfrm>
        <a:prstGeom prst="rect">
          <a:avLst/>
        </a:prstGeom>
        <a:gradFill rotWithShape="0">
          <a:gsLst>
            <a:gs pos="95000">
              <a:schemeClr val="accent5">
                <a:lumMod val="50000"/>
              </a:schemeClr>
            </a:gs>
            <a:gs pos="26000">
              <a:schemeClr val="accent5">
                <a:lumMod val="75000"/>
              </a:schemeClr>
            </a:gs>
          </a:gsLst>
          <a:lin ang="4800000" scaled="0"/>
        </a:gra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5447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Использование частных онлайн-сервисов фиксации содержания веб-страниц</a:t>
          </a:r>
          <a:endParaRPr lang="uk-UA" sz="2000" kern="1200" dirty="0"/>
        </a:p>
      </dsp:txBody>
      <dsp:txXfrm>
        <a:off x="490594" y="541975"/>
        <a:ext cx="8870344" cy="748545"/>
      </dsp:txXfrm>
    </dsp:sp>
    <dsp:sp modelId="{D067C96F-4F34-45F7-8AEF-D38B55ED0B25}">
      <dsp:nvSpPr>
        <dsp:cNvPr id="0" name=""/>
        <dsp:cNvSpPr/>
      </dsp:nvSpPr>
      <dsp:spPr>
        <a:xfrm>
          <a:off x="72369" y="321100"/>
          <a:ext cx="857794" cy="85779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1B26031-9A42-4D3F-8556-FECCE7B332AC}">
      <dsp:nvSpPr>
        <dsp:cNvPr id="0" name=""/>
        <dsp:cNvSpPr/>
      </dsp:nvSpPr>
      <dsp:spPr>
        <a:xfrm>
          <a:off x="883952" y="1469035"/>
          <a:ext cx="8476910" cy="748113"/>
        </a:xfrm>
        <a:prstGeom prst="rect">
          <a:avLst/>
        </a:prstGeom>
        <a:gradFill rotWithShape="0">
          <a:gsLst>
            <a:gs pos="95000">
              <a:schemeClr val="accent5">
                <a:lumMod val="50000"/>
              </a:schemeClr>
            </a:gs>
            <a:gs pos="26000">
              <a:schemeClr val="accent5">
                <a:lumMod val="75000"/>
              </a:schemeClr>
            </a:gs>
          </a:gsLst>
          <a:lin ang="4800000" scaled="0"/>
        </a:gra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5447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Справки, полученные от провайдеров </a:t>
          </a:r>
          <a:r>
            <a:rPr lang="en-US" sz="2000" kern="1200" dirty="0" smtClean="0"/>
            <a:t>(log</a:t>
          </a:r>
          <a:r>
            <a:rPr lang="ru-RU" sz="2000" kern="1200" dirty="0" smtClean="0"/>
            <a:t>-файлы)</a:t>
          </a:r>
          <a:endParaRPr lang="uk-UA" sz="2000" kern="1200" dirty="0"/>
        </a:p>
      </dsp:txBody>
      <dsp:txXfrm>
        <a:off x="883952" y="1469035"/>
        <a:ext cx="8476910" cy="748113"/>
      </dsp:txXfrm>
    </dsp:sp>
    <dsp:sp modelId="{25AE483D-F5A2-46E2-AD40-7FD1751BCE98}">
      <dsp:nvSpPr>
        <dsp:cNvPr id="0" name=""/>
        <dsp:cNvSpPr/>
      </dsp:nvSpPr>
      <dsp:spPr>
        <a:xfrm>
          <a:off x="171786" y="1353986"/>
          <a:ext cx="857794" cy="85779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74C4BE-9E95-4C88-93D5-86813945BC6E}">
      <dsp:nvSpPr>
        <dsp:cNvPr id="0" name=""/>
        <dsp:cNvSpPr/>
      </dsp:nvSpPr>
      <dsp:spPr>
        <a:xfrm>
          <a:off x="883952" y="2424467"/>
          <a:ext cx="8476910" cy="748113"/>
        </a:xfrm>
        <a:prstGeom prst="rect">
          <a:avLst/>
        </a:prstGeom>
        <a:gradFill rotWithShape="0">
          <a:gsLst>
            <a:gs pos="95000">
              <a:schemeClr val="accent5">
                <a:lumMod val="50000"/>
              </a:schemeClr>
            </a:gs>
            <a:gs pos="26000">
              <a:schemeClr val="accent5">
                <a:lumMod val="75000"/>
              </a:schemeClr>
            </a:gs>
          </a:gsLst>
          <a:lin ang="4800000" scaled="0"/>
        </a:gra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5447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Использование сервиса </a:t>
          </a:r>
          <a:r>
            <a:rPr lang="en-US" sz="2000" kern="1200" dirty="0" smtClean="0"/>
            <a:t>InternetArchive, WaybackMachine</a:t>
          </a:r>
          <a:endParaRPr lang="uk-UA" sz="2000" kern="1200" dirty="0"/>
        </a:p>
      </dsp:txBody>
      <dsp:txXfrm>
        <a:off x="883952" y="2424467"/>
        <a:ext cx="8476910" cy="748113"/>
      </dsp:txXfrm>
    </dsp:sp>
    <dsp:sp modelId="{7B331A82-C1E2-47F9-98A5-655AC9FAF6DF}">
      <dsp:nvSpPr>
        <dsp:cNvPr id="0" name=""/>
        <dsp:cNvSpPr/>
      </dsp:nvSpPr>
      <dsp:spPr>
        <a:xfrm>
          <a:off x="468703" y="2316224"/>
          <a:ext cx="857794" cy="8577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575A5C-80F9-4EC6-9D5F-C12429C01405}">
      <dsp:nvSpPr>
        <dsp:cNvPr id="0" name=""/>
        <dsp:cNvSpPr/>
      </dsp:nvSpPr>
      <dsp:spPr>
        <a:xfrm>
          <a:off x="504165" y="3284907"/>
          <a:ext cx="8870344" cy="979491"/>
        </a:xfrm>
        <a:prstGeom prst="rect">
          <a:avLst/>
        </a:prstGeom>
        <a:gradFill rotWithShape="0">
          <a:gsLst>
            <a:gs pos="95000">
              <a:schemeClr val="accent5">
                <a:lumMod val="50000"/>
              </a:schemeClr>
            </a:gs>
            <a:gs pos="26000">
              <a:schemeClr val="accent5">
                <a:lumMod val="75000"/>
              </a:schemeClr>
            </a:gs>
          </a:gsLst>
          <a:lin ang="4800000" scaled="0"/>
        </a:gra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5447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Составление экспертного заключения по результатам проведения инженерно-технической экспертизы по направлению 10.17 – «Исследование телекоммуникационных систем (оборудования) и средств»</a:t>
          </a:r>
          <a:endParaRPr lang="uk-UA" sz="2000" kern="1200" dirty="0"/>
        </a:p>
      </dsp:txBody>
      <dsp:txXfrm>
        <a:off x="504165" y="3284907"/>
        <a:ext cx="8870344" cy="979491"/>
      </dsp:txXfrm>
    </dsp:sp>
    <dsp:sp modelId="{861BFB21-E993-45AA-9B3B-841D688080D1}">
      <dsp:nvSpPr>
        <dsp:cNvPr id="0" name=""/>
        <dsp:cNvSpPr/>
      </dsp:nvSpPr>
      <dsp:spPr>
        <a:xfrm>
          <a:off x="75268" y="3345756"/>
          <a:ext cx="857794" cy="85779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8F41-FC23-4112-A934-32CE265D2826}" type="datetimeFigureOut">
              <a:rPr lang="uk-UA" smtClean="0"/>
              <a:t>13.10.2016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0804-984D-4DFF-A69E-F2F12F6D6E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5912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8F41-FC23-4112-A934-32CE265D2826}" type="datetimeFigureOut">
              <a:rPr lang="uk-UA" smtClean="0"/>
              <a:t>13.10.2016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0804-984D-4DFF-A69E-F2F12F6D6E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2712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8F41-FC23-4112-A934-32CE265D2826}" type="datetimeFigureOut">
              <a:rPr lang="uk-UA" smtClean="0"/>
              <a:t>13.10.2016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0804-984D-4DFF-A69E-F2F12F6D6E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3962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8F41-FC23-4112-A934-32CE265D2826}" type="datetimeFigureOut">
              <a:rPr lang="uk-UA" smtClean="0"/>
              <a:t>13.10.2016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0804-984D-4DFF-A69E-F2F12F6D6E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5580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8F41-FC23-4112-A934-32CE265D2826}" type="datetimeFigureOut">
              <a:rPr lang="uk-UA" smtClean="0"/>
              <a:t>13.10.2016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0804-984D-4DFF-A69E-F2F12F6D6E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822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8F41-FC23-4112-A934-32CE265D2826}" type="datetimeFigureOut">
              <a:rPr lang="uk-UA" smtClean="0"/>
              <a:t>13.10.2016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0804-984D-4DFF-A69E-F2F12F6D6E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514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8F41-FC23-4112-A934-32CE265D2826}" type="datetimeFigureOut">
              <a:rPr lang="uk-UA" smtClean="0"/>
              <a:t>13.10.2016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0804-984D-4DFF-A69E-F2F12F6D6E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1534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8F41-FC23-4112-A934-32CE265D2826}" type="datetimeFigureOut">
              <a:rPr lang="uk-UA" smtClean="0"/>
              <a:t>13.10.2016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0804-984D-4DFF-A69E-F2F12F6D6E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1644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8F41-FC23-4112-A934-32CE265D2826}" type="datetimeFigureOut">
              <a:rPr lang="uk-UA" smtClean="0"/>
              <a:t>13.10.2016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0804-984D-4DFF-A69E-F2F12F6D6E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455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8F41-FC23-4112-A934-32CE265D2826}" type="datetimeFigureOut">
              <a:rPr lang="uk-UA" smtClean="0"/>
              <a:t>13.10.2016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0804-984D-4DFF-A69E-F2F12F6D6E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9255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8F41-FC23-4112-A934-32CE265D2826}" type="datetimeFigureOut">
              <a:rPr lang="uk-UA" smtClean="0"/>
              <a:t>13.10.2016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0804-984D-4DFF-A69E-F2F12F6D6E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209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C8F41-FC23-4112-A934-32CE265D2826}" type="datetimeFigureOut">
              <a:rPr lang="uk-UA" smtClean="0"/>
              <a:t>13.10.2016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10804-984D-4DFF-A69E-F2F12F6D6E0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628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2.png"/><Relationship Id="rId7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jpeg"/><Relationship Id="rId4" Type="http://schemas.openxmlformats.org/officeDocument/2006/relationships/image" Target="../media/image27.pn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921" y="1075863"/>
            <a:ext cx="5111659" cy="1162229"/>
          </a:xfrm>
          <a:prstGeom prst="rect">
            <a:avLst/>
          </a:prstGeom>
        </p:spPr>
      </p:pic>
      <p:sp>
        <p:nvSpPr>
          <p:cNvPr id="6" name="Округлений прямокутник 5"/>
          <p:cNvSpPr/>
          <p:nvPr/>
        </p:nvSpPr>
        <p:spPr>
          <a:xfrm>
            <a:off x="4114741" y="3712753"/>
            <a:ext cx="2096087" cy="1359580"/>
          </a:xfrm>
          <a:prstGeom prst="roundRect">
            <a:avLst>
              <a:gd name="adj" fmla="val 12667"/>
            </a:avLst>
          </a:prstGeom>
          <a:ln w="38100">
            <a:solidFill>
              <a:srgbClr val="6664E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en-US" sz="5400" dirty="0" smtClean="0"/>
              <a:t>WEB</a:t>
            </a:r>
          </a:p>
          <a:p>
            <a:pPr algn="ctr">
              <a:lnSpc>
                <a:spcPct val="85000"/>
              </a:lnSpc>
            </a:pPr>
            <a:r>
              <a:rPr lang="en-US" sz="5400" dirty="0" smtClean="0"/>
              <a:t>FIX</a:t>
            </a:r>
            <a:endParaRPr lang="uk-UA" sz="5400" dirty="0"/>
          </a:p>
        </p:txBody>
      </p:sp>
      <p:cxnSp>
        <p:nvCxnSpPr>
          <p:cNvPr id="8" name="Пряма сполучна лінія 7"/>
          <p:cNvCxnSpPr/>
          <p:nvPr/>
        </p:nvCxnSpPr>
        <p:spPr>
          <a:xfrm>
            <a:off x="4502995" y="4373148"/>
            <a:ext cx="1319581" cy="1910"/>
          </a:xfrm>
          <a:prstGeom prst="line">
            <a:avLst/>
          </a:prstGeom>
          <a:ln w="38100">
            <a:solidFill>
              <a:srgbClr val="201CCA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Підзаголовок 2"/>
          <p:cNvSpPr>
            <a:spLocks noGrp="1"/>
          </p:cNvSpPr>
          <p:nvPr>
            <p:ph type="subTitle" idx="1"/>
          </p:nvPr>
        </p:nvSpPr>
        <p:spPr>
          <a:xfrm>
            <a:off x="430306" y="5247306"/>
            <a:ext cx="6636170" cy="1301411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  <a:spcBef>
                <a:spcPts val="600"/>
              </a:spcBef>
            </a:pPr>
            <a:r>
              <a:rPr lang="ru-RU" sz="1600" b="1" dirty="0" smtClean="0"/>
              <a:t>Разыграева Наталья </a:t>
            </a:r>
            <a:r>
              <a:rPr lang="ru-RU" sz="1600" dirty="0" smtClean="0"/>
              <a:t>– директор департамента </a:t>
            </a:r>
            <a:r>
              <a:rPr lang="en-US" sz="1600" dirty="0" smtClean="0"/>
              <a:t>“</a:t>
            </a:r>
            <a:r>
              <a:rPr lang="ru-RU" sz="1600" dirty="0" smtClean="0"/>
              <a:t>Центр компетенции</a:t>
            </a:r>
            <a:r>
              <a:rPr lang="en-US" sz="1600" dirty="0" smtClean="0"/>
              <a:t>” </a:t>
            </a:r>
          </a:p>
          <a:p>
            <a:pPr algn="l">
              <a:lnSpc>
                <a:spcPct val="80000"/>
              </a:lnSpc>
              <a:spcBef>
                <a:spcPts val="600"/>
              </a:spcBef>
            </a:pPr>
            <a:r>
              <a:rPr lang="ru-RU" sz="1600" dirty="0"/>
              <a:t>Консорциума </a:t>
            </a:r>
            <a:r>
              <a:rPr lang="en-US" sz="1600" dirty="0"/>
              <a:t>“</a:t>
            </a:r>
            <a:r>
              <a:rPr lang="ru-RU" sz="1600" dirty="0"/>
              <a:t>Украинский центр поддержки номеров и адресов</a:t>
            </a:r>
            <a:r>
              <a:rPr lang="en-US" sz="1600" dirty="0"/>
              <a:t>”</a:t>
            </a:r>
          </a:p>
          <a:p>
            <a:pPr algn="l">
              <a:lnSpc>
                <a:spcPct val="80000"/>
              </a:lnSpc>
              <a:spcBef>
                <a:spcPts val="600"/>
              </a:spcBef>
            </a:pPr>
            <a:r>
              <a:rPr lang="ru-RU" sz="1600" b="1" dirty="0" smtClean="0"/>
              <a:t>(</a:t>
            </a:r>
            <a:r>
              <a:rPr lang="ru-RU" sz="1600" b="1" dirty="0"/>
              <a:t>044) 333-33-51 (52), (099) 383-28-82</a:t>
            </a:r>
          </a:p>
          <a:p>
            <a:pPr algn="l">
              <a:lnSpc>
                <a:spcPct val="80000"/>
              </a:lnSpc>
              <a:spcBef>
                <a:spcPts val="600"/>
              </a:spcBef>
            </a:pPr>
            <a:r>
              <a:rPr lang="en-US" sz="1600" b="1" dirty="0" smtClean="0"/>
              <a:t>office@ip-protect.org</a:t>
            </a:r>
            <a:endParaRPr lang="ru-RU" sz="1600" b="1" dirty="0"/>
          </a:p>
          <a:p>
            <a:endParaRPr lang="uk-UA" sz="1400" dirty="0"/>
          </a:p>
        </p:txBody>
      </p:sp>
      <p:sp>
        <p:nvSpPr>
          <p:cNvPr id="7" name="Прямокутник 10"/>
          <p:cNvSpPr/>
          <p:nvPr/>
        </p:nvSpPr>
        <p:spPr>
          <a:xfrm>
            <a:off x="892650" y="2498369"/>
            <a:ext cx="8458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tabLst>
                <a:tab pos="5648325" algn="l"/>
              </a:tabLst>
            </a:pPr>
            <a:r>
              <a:rPr lang="uk-UA" sz="2800" b="1" dirty="0"/>
              <a:t>ОНЛАЙН-СЕРВИС </a:t>
            </a:r>
            <a:r>
              <a:rPr lang="uk-UA" sz="2800" b="1" dirty="0" smtClean="0"/>
              <a:t>ФИКСАЦИИ </a:t>
            </a:r>
            <a:r>
              <a:rPr lang="uk-UA" sz="2800" b="1" dirty="0"/>
              <a:t>И ИССЛЕДОВАНИЯ СОДЕРЖАНИЯ ВЕБ-СТРАНИЦ В СЕТИ ИНТЕРНЕТ</a:t>
            </a:r>
          </a:p>
        </p:txBody>
      </p:sp>
      <p:sp>
        <p:nvSpPr>
          <p:cNvPr id="11" name="Прямокутник 29"/>
          <p:cNvSpPr/>
          <p:nvPr/>
        </p:nvSpPr>
        <p:spPr>
          <a:xfrm>
            <a:off x="6932342" y="6172375"/>
            <a:ext cx="30480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FFFF00"/>
                </a:solidFill>
              </a:rPr>
              <a:t>www.</a:t>
            </a:r>
            <a:r>
              <a:rPr lang="uk-UA" sz="2400" b="1" i="1" dirty="0" smtClean="0">
                <a:solidFill>
                  <a:srgbClr val="FFFF00"/>
                </a:solidFill>
              </a:rPr>
              <a:t>ip-protect.org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56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ідзаголовок 1"/>
          <p:cNvSpPr>
            <a:spLocks noGrp="1"/>
          </p:cNvSpPr>
          <p:nvPr>
            <p:ph type="subTitle" idx="1"/>
          </p:nvPr>
        </p:nvSpPr>
        <p:spPr>
          <a:xfrm>
            <a:off x="0" y="1073377"/>
            <a:ext cx="9906000" cy="70870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381A8E"/>
                </a:solidFill>
              </a:rPr>
              <a:t>Страничка </a:t>
            </a:r>
            <a:r>
              <a:rPr lang="ru-RU" sz="4000" b="1" dirty="0" smtClean="0">
                <a:solidFill>
                  <a:srgbClr val="381A8E"/>
                </a:solidFill>
              </a:rPr>
              <a:t>веб-сайта </a:t>
            </a:r>
            <a:r>
              <a:rPr lang="en-US" sz="4000" b="1" dirty="0" smtClean="0">
                <a:solidFill>
                  <a:srgbClr val="381A8E"/>
                </a:solidFill>
              </a:rPr>
              <a:t>*.jpg</a:t>
            </a:r>
            <a:endParaRPr lang="uk-UA" sz="4000" b="1" dirty="0">
              <a:solidFill>
                <a:srgbClr val="381A8E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84" y="2651937"/>
            <a:ext cx="4782582" cy="260773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3626" y="2362903"/>
            <a:ext cx="1858559" cy="3448050"/>
          </a:xfrm>
          <a:prstGeom prst="rect">
            <a:avLst/>
          </a:prstGeom>
        </p:spPr>
      </p:pic>
      <p:sp>
        <p:nvSpPr>
          <p:cNvPr id="23" name="Прямокутник 22"/>
          <p:cNvSpPr/>
          <p:nvPr/>
        </p:nvSpPr>
        <p:spPr>
          <a:xfrm>
            <a:off x="432024" y="1962793"/>
            <a:ext cx="36563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381A8E"/>
                </a:solidFill>
              </a:rPr>
              <a:t>Страничка </a:t>
            </a:r>
            <a:r>
              <a:rPr lang="ru-RU" sz="2000" dirty="0" smtClean="0">
                <a:solidFill>
                  <a:srgbClr val="381A8E"/>
                </a:solidFill>
              </a:rPr>
              <a:t>веб-сайта </a:t>
            </a:r>
            <a:r>
              <a:rPr lang="ru-RU" sz="2000" dirty="0">
                <a:solidFill>
                  <a:srgbClr val="381A8E"/>
                </a:solidFill>
              </a:rPr>
              <a:t>в </a:t>
            </a:r>
            <a:r>
              <a:rPr lang="ru-RU" sz="2000" dirty="0" smtClean="0">
                <a:solidFill>
                  <a:srgbClr val="381A8E"/>
                </a:solidFill>
              </a:rPr>
              <a:t>браузере</a:t>
            </a:r>
            <a:endParaRPr lang="uk-UA" sz="2000" dirty="0">
              <a:solidFill>
                <a:srgbClr val="381A8E"/>
              </a:solidFill>
            </a:endParaRPr>
          </a:p>
        </p:txBody>
      </p:sp>
      <p:sp>
        <p:nvSpPr>
          <p:cNvPr id="24" name="Прямокутник 23"/>
          <p:cNvSpPr/>
          <p:nvPr/>
        </p:nvSpPr>
        <p:spPr>
          <a:xfrm>
            <a:off x="6401024" y="1962793"/>
            <a:ext cx="30278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381A8E"/>
                </a:solidFill>
              </a:rPr>
              <a:t>Страничка </a:t>
            </a:r>
            <a:r>
              <a:rPr lang="ru-RU" sz="2000" dirty="0" smtClean="0">
                <a:solidFill>
                  <a:srgbClr val="381A8E"/>
                </a:solidFill>
              </a:rPr>
              <a:t>веб-сайта </a:t>
            </a:r>
            <a:r>
              <a:rPr lang="ru-RU" sz="2000" dirty="0">
                <a:solidFill>
                  <a:srgbClr val="381A8E"/>
                </a:solidFill>
              </a:rPr>
              <a:t>в </a:t>
            </a:r>
            <a:r>
              <a:rPr lang="ru-RU" sz="2000" dirty="0">
                <a:solidFill>
                  <a:srgbClr val="381A8E"/>
                </a:solidFill>
              </a:rPr>
              <a:t>.</a:t>
            </a:r>
            <a:r>
              <a:rPr lang="en-US" sz="2000" dirty="0" smtClean="0">
                <a:solidFill>
                  <a:srgbClr val="381A8E"/>
                </a:solidFill>
              </a:rPr>
              <a:t>jpg</a:t>
            </a:r>
            <a:endParaRPr lang="uk-UA" sz="2000" dirty="0">
              <a:solidFill>
                <a:srgbClr val="381A8E"/>
              </a:solidFill>
            </a:endParaRPr>
          </a:p>
        </p:txBody>
      </p:sp>
      <p:cxnSp>
        <p:nvCxnSpPr>
          <p:cNvPr id="25" name="Пряма сполучна лінія 24"/>
          <p:cNvCxnSpPr/>
          <p:nvPr/>
        </p:nvCxnSpPr>
        <p:spPr>
          <a:xfrm>
            <a:off x="5624148" y="1962793"/>
            <a:ext cx="13676" cy="3764907"/>
          </a:xfrm>
          <a:prstGeom prst="line">
            <a:avLst/>
          </a:prstGeom>
          <a:ln w="28575">
            <a:solidFill>
              <a:srgbClr val="381A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кутник 29"/>
          <p:cNvSpPr/>
          <p:nvPr/>
        </p:nvSpPr>
        <p:spPr>
          <a:xfrm>
            <a:off x="6932342" y="6172375"/>
            <a:ext cx="30480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FFFF00"/>
                </a:solidFill>
              </a:rPr>
              <a:t>www.</a:t>
            </a:r>
            <a:r>
              <a:rPr lang="uk-UA" sz="2400" b="1" i="1" dirty="0" smtClean="0">
                <a:solidFill>
                  <a:srgbClr val="FFFF00"/>
                </a:solidFill>
              </a:rPr>
              <a:t>ip-protect.org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2439" y="417278"/>
            <a:ext cx="2190628" cy="50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7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ідзаголовок 1"/>
          <p:cNvSpPr>
            <a:spLocks noGrp="1"/>
          </p:cNvSpPr>
          <p:nvPr>
            <p:ph type="subTitle" idx="1"/>
          </p:nvPr>
        </p:nvSpPr>
        <p:spPr>
          <a:xfrm>
            <a:off x="0" y="1057589"/>
            <a:ext cx="9906000" cy="70870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381A8E"/>
                </a:solidFill>
              </a:rPr>
              <a:t>Страничка </a:t>
            </a:r>
            <a:r>
              <a:rPr lang="ru-RU" sz="4000" b="1" dirty="0" smtClean="0">
                <a:solidFill>
                  <a:srgbClr val="381A8E"/>
                </a:solidFill>
              </a:rPr>
              <a:t>веб-сайта </a:t>
            </a:r>
            <a:r>
              <a:rPr lang="ru-RU" sz="4000" b="1" dirty="0" smtClean="0">
                <a:solidFill>
                  <a:srgbClr val="381A8E"/>
                </a:solidFill>
              </a:rPr>
              <a:t>в </a:t>
            </a:r>
            <a:r>
              <a:rPr lang="en-US" sz="4000" b="1" dirty="0" smtClean="0">
                <a:solidFill>
                  <a:srgbClr val="381A8E"/>
                </a:solidFill>
              </a:rPr>
              <a:t>*.pdf</a:t>
            </a:r>
            <a:endParaRPr lang="uk-UA" sz="4000" b="1" dirty="0">
              <a:solidFill>
                <a:srgbClr val="381A8E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700" y="2955975"/>
            <a:ext cx="3951287" cy="2600275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933112" y="1917555"/>
            <a:ext cx="36563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381A8E"/>
                </a:solidFill>
              </a:rPr>
              <a:t>Страничка </a:t>
            </a:r>
            <a:r>
              <a:rPr lang="ru-RU" sz="2000" dirty="0" smtClean="0">
                <a:solidFill>
                  <a:srgbClr val="381A8E"/>
                </a:solidFill>
              </a:rPr>
              <a:t>веб-сайта </a:t>
            </a:r>
            <a:r>
              <a:rPr lang="ru-RU" sz="2000" dirty="0">
                <a:solidFill>
                  <a:srgbClr val="381A8E"/>
                </a:solidFill>
              </a:rPr>
              <a:t>в </a:t>
            </a:r>
            <a:r>
              <a:rPr lang="ru-RU" sz="2000" dirty="0" smtClean="0">
                <a:solidFill>
                  <a:srgbClr val="381A8E"/>
                </a:solidFill>
              </a:rPr>
              <a:t>браузере</a:t>
            </a:r>
            <a:endParaRPr lang="uk-UA" sz="2000" dirty="0">
              <a:solidFill>
                <a:srgbClr val="381A8E"/>
              </a:solidFill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6401024" y="1962793"/>
            <a:ext cx="30598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381A8E"/>
                </a:solidFill>
              </a:rPr>
              <a:t>Страничка </a:t>
            </a:r>
            <a:r>
              <a:rPr lang="ru-RU" sz="2000" dirty="0" smtClean="0">
                <a:solidFill>
                  <a:srgbClr val="381A8E"/>
                </a:solidFill>
              </a:rPr>
              <a:t>веб-сайта </a:t>
            </a:r>
            <a:r>
              <a:rPr lang="ru-RU" sz="2000" dirty="0">
                <a:solidFill>
                  <a:srgbClr val="381A8E"/>
                </a:solidFill>
              </a:rPr>
              <a:t>в </a:t>
            </a:r>
            <a:r>
              <a:rPr lang="ru-RU" sz="2000" dirty="0" smtClean="0">
                <a:solidFill>
                  <a:srgbClr val="381A8E"/>
                </a:solidFill>
              </a:rPr>
              <a:t>.</a:t>
            </a:r>
            <a:r>
              <a:rPr lang="en-US" sz="2000" dirty="0" smtClean="0">
                <a:solidFill>
                  <a:srgbClr val="381A8E"/>
                </a:solidFill>
              </a:rPr>
              <a:t>pdf</a:t>
            </a:r>
            <a:endParaRPr lang="uk-UA" sz="2000" dirty="0">
              <a:solidFill>
                <a:srgbClr val="381A8E"/>
              </a:solidFill>
            </a:endParaRPr>
          </a:p>
        </p:txBody>
      </p:sp>
      <p:cxnSp>
        <p:nvCxnSpPr>
          <p:cNvPr id="12" name="Пряма сполучна лінія 11"/>
          <p:cNvCxnSpPr/>
          <p:nvPr/>
        </p:nvCxnSpPr>
        <p:spPr>
          <a:xfrm>
            <a:off x="5624148" y="1962793"/>
            <a:ext cx="13676" cy="3764907"/>
          </a:xfrm>
          <a:prstGeom prst="line">
            <a:avLst/>
          </a:prstGeom>
          <a:ln w="28575">
            <a:solidFill>
              <a:srgbClr val="381A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кутник 29"/>
          <p:cNvSpPr/>
          <p:nvPr/>
        </p:nvSpPr>
        <p:spPr>
          <a:xfrm>
            <a:off x="6932342" y="6172375"/>
            <a:ext cx="30480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FFFF00"/>
                </a:solidFill>
              </a:rPr>
              <a:t>www.</a:t>
            </a:r>
            <a:r>
              <a:rPr lang="uk-UA" sz="2400" b="1" i="1" dirty="0" smtClean="0">
                <a:solidFill>
                  <a:srgbClr val="FFFF00"/>
                </a:solidFill>
              </a:rPr>
              <a:t>ip-protect.org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2439" y="417278"/>
            <a:ext cx="2190628" cy="5020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484" y="2651937"/>
            <a:ext cx="4782582" cy="260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8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/>
          <a:srcRect b="46241"/>
          <a:stretch/>
        </p:blipFill>
        <p:spPr>
          <a:xfrm>
            <a:off x="1304925" y="2168399"/>
            <a:ext cx="7296150" cy="3451225"/>
          </a:xfrm>
          <a:prstGeom prst="rect">
            <a:avLst/>
          </a:prstGeom>
        </p:spPr>
      </p:pic>
      <p:sp>
        <p:nvSpPr>
          <p:cNvPr id="16" name="Підзаголовок 1"/>
          <p:cNvSpPr>
            <a:spLocks noGrp="1"/>
          </p:cNvSpPr>
          <p:nvPr>
            <p:ph type="subTitle" idx="1"/>
          </p:nvPr>
        </p:nvSpPr>
        <p:spPr>
          <a:xfrm>
            <a:off x="0" y="1127157"/>
            <a:ext cx="9906000" cy="70870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381A8E"/>
                </a:solidFill>
              </a:rPr>
              <a:t>Исходный код веб-страницы</a:t>
            </a:r>
            <a:endParaRPr lang="uk-UA" sz="4000" b="1" dirty="0">
              <a:solidFill>
                <a:srgbClr val="381A8E"/>
              </a:solidFill>
            </a:endParaRPr>
          </a:p>
        </p:txBody>
      </p:sp>
      <p:sp>
        <p:nvSpPr>
          <p:cNvPr id="4" name="Прямокутник 29"/>
          <p:cNvSpPr/>
          <p:nvPr/>
        </p:nvSpPr>
        <p:spPr>
          <a:xfrm>
            <a:off x="6932342" y="6172375"/>
            <a:ext cx="30480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FFFF00"/>
                </a:solidFill>
              </a:rPr>
              <a:t>www.</a:t>
            </a:r>
            <a:r>
              <a:rPr lang="uk-UA" sz="2400" b="1" i="1" dirty="0" smtClean="0">
                <a:solidFill>
                  <a:srgbClr val="FFFF00"/>
                </a:solidFill>
              </a:rPr>
              <a:t>ip-protect.org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2439" y="417278"/>
            <a:ext cx="2190628" cy="50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1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29"/>
          <p:cNvSpPr/>
          <p:nvPr/>
        </p:nvSpPr>
        <p:spPr>
          <a:xfrm>
            <a:off x="6932342" y="6172375"/>
            <a:ext cx="30480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FFFF00"/>
                </a:solidFill>
              </a:rPr>
              <a:t>www.</a:t>
            </a:r>
            <a:r>
              <a:rPr lang="uk-UA" sz="2400" b="1" i="1" dirty="0" smtClean="0">
                <a:solidFill>
                  <a:srgbClr val="FFFF00"/>
                </a:solidFill>
              </a:rPr>
              <a:t>ip-protect.org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  <p:sp>
        <p:nvSpPr>
          <p:cNvPr id="13" name="Підзаголовок 1"/>
          <p:cNvSpPr txBox="1">
            <a:spLocks/>
          </p:cNvSpPr>
          <p:nvPr/>
        </p:nvSpPr>
        <p:spPr>
          <a:xfrm>
            <a:off x="0" y="1127157"/>
            <a:ext cx="9906000" cy="708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rgbClr val="381A8E"/>
                </a:solidFill>
              </a:rPr>
              <a:t>Справк</a:t>
            </a:r>
            <a:r>
              <a:rPr lang="uk-UA" sz="3200" b="1" dirty="0">
                <a:solidFill>
                  <a:srgbClr val="381A8E"/>
                </a:solidFill>
              </a:rPr>
              <a:t>а</a:t>
            </a:r>
            <a:r>
              <a:rPr lang="ru-RU" sz="3200" b="1" dirty="0">
                <a:solidFill>
                  <a:srgbClr val="381A8E"/>
                </a:solidFill>
              </a:rPr>
              <a:t> </a:t>
            </a:r>
            <a:r>
              <a:rPr lang="ru-RU" sz="3200" b="1" dirty="0">
                <a:solidFill>
                  <a:srgbClr val="381A8E"/>
                </a:solidFill>
              </a:rPr>
              <a:t>со сведениями о регистранте доменного имени или </a:t>
            </a:r>
            <a:r>
              <a:rPr lang="ru-RU" sz="3200" b="1" dirty="0" smtClean="0">
                <a:solidFill>
                  <a:srgbClr val="381A8E"/>
                </a:solidFill>
              </a:rPr>
              <a:t>информацией </a:t>
            </a:r>
            <a:r>
              <a:rPr lang="ru-RU" sz="3200" b="1" dirty="0">
                <a:solidFill>
                  <a:srgbClr val="381A8E"/>
                </a:solidFill>
              </a:rPr>
              <a:t>о его установлении</a:t>
            </a:r>
            <a:endParaRPr lang="uk-UA" sz="3200" b="1" dirty="0">
              <a:solidFill>
                <a:srgbClr val="381A8E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439" y="417278"/>
            <a:ext cx="2190628" cy="502019"/>
          </a:xfrm>
          <a:prstGeom prst="rect">
            <a:avLst/>
          </a:prstGeom>
        </p:spPr>
      </p:pic>
      <p:sp>
        <p:nvSpPr>
          <p:cNvPr id="16" name="Прямокутник 16"/>
          <p:cNvSpPr/>
          <p:nvPr/>
        </p:nvSpPr>
        <p:spPr>
          <a:xfrm>
            <a:off x="475321" y="2672735"/>
            <a:ext cx="943067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SzPct val="156000"/>
              <a:buBlip>
                <a:blip r:embed="rId4"/>
              </a:buBlip>
            </a:pPr>
            <a:r>
              <a:rPr lang="ru-RU" dirty="0"/>
              <a:t>д</a:t>
            </a:r>
            <a:r>
              <a:rPr lang="ru-RU" dirty="0" smtClean="0"/>
              <a:t>анные сервиса </a:t>
            </a:r>
            <a:r>
              <a:rPr lang="en-US" dirty="0" smtClean="0"/>
              <a:t>WHOIS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SzPct val="156000"/>
              <a:buBlip>
                <a:blip r:embed="rId4"/>
              </a:buBlip>
            </a:pPr>
            <a:r>
              <a:rPr lang="ru-RU" dirty="0"/>
              <a:t>п</a:t>
            </a:r>
            <a:r>
              <a:rPr lang="ru-RU" dirty="0" smtClean="0"/>
              <a:t>оиск данных о регистранте доменного имени / собственнике веб-сайта в разных источниках информации (в </a:t>
            </a:r>
            <a:r>
              <a:rPr lang="ru-RU" dirty="0" err="1" smtClean="0"/>
              <a:t>т.ч</a:t>
            </a:r>
            <a:r>
              <a:rPr lang="ru-RU" dirty="0" smtClean="0"/>
              <a:t>. </a:t>
            </a:r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официальных государственных </a:t>
            </a:r>
            <a:r>
              <a:rPr lang="ru-RU" dirty="0" smtClean="0"/>
              <a:t>реестрах), оценка их надежности, сопоставление данных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SzPct val="156000"/>
              <a:buBlip>
                <a:blip r:embed="rId4"/>
              </a:buBlip>
            </a:pPr>
            <a:r>
              <a:rPr lang="ru-RU" dirty="0"/>
              <a:t>п</a:t>
            </a:r>
            <a:r>
              <a:rPr lang="ru-RU" dirty="0" smtClean="0"/>
              <a:t>оиск альтернативных источников информации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SzPct val="156000"/>
              <a:buBlip>
                <a:blip r:embed="rId4"/>
              </a:buBlip>
            </a:pPr>
            <a:r>
              <a:rPr lang="ru-RU" dirty="0" smtClean="0"/>
              <a:t>запрос регистратору доменного имени и/или хостинг-провайдеру веб-сайта,                           который адресуется доменным именем</a:t>
            </a:r>
            <a:endParaRPr lang="ru-RU" dirty="0"/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SzPct val="156000"/>
              <a:buBlip>
                <a:blip r:embed="rId4"/>
              </a:buBlip>
            </a:pPr>
            <a:endParaRPr lang="uk-UA" dirty="0" smtClean="0"/>
          </a:p>
        </p:txBody>
      </p:sp>
      <p:pic>
        <p:nvPicPr>
          <p:cNvPr id="3074" name="Picture 2" descr="&amp;Kcy;&amp;acy;&amp;rcy;&amp;tcy;&amp;icy;&amp;ncy;&amp;kcy;&amp;icy; &amp;pcy;&amp;ocy; &amp;zcy;&amp;acy;&amp;pcy;&amp;rcy;&amp;ocy;&amp;scy;&amp;ucy; WHO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17" y="2232605"/>
            <a:ext cx="1081554" cy="67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&amp;Kcy;&amp;acy;&amp;rcy;&amp;tcy;&amp;icy;&amp;ncy;&amp;kcy;&amp;icy; &amp;pcy;&amp;ocy; &amp;zcy;&amp;acy;&amp;pcy;&amp;rcy;&amp;ocy;&amp;scy;&amp;ucy; WHO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102" y="3961738"/>
            <a:ext cx="797828" cy="79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&amp;Kcy;&amp;acy;&amp;rcy;&amp;tcy;&amp;icy;&amp;ncy;&amp;kcy;&amp;icy; &amp;pcy;&amp;ocy; &amp;zcy;&amp;acy;&amp;pcy;&amp;rcy;&amp;ocy;&amp;scy;&amp;ucy; WHOI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753" y="2401958"/>
            <a:ext cx="1068107" cy="106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&amp;Kcy;&amp;acy;&amp;rcy;&amp;tcy;&amp;icy;&amp;ncy;&amp;kcy;&amp;icy; &amp;pcy;&amp;ocy; &amp;zcy;&amp;acy;&amp;pcy;&amp;rcy;&amp;ocy;&amp;scy;&amp;ucy; &amp;ecy;&amp;lcy;&amp;iecy;&amp;kcy;&amp;tcy;&amp;rcy;&amp;ocy;&amp;ncy;&amp;ncy;&amp;acy;&amp;yacy; &amp;zcy;&amp;acy;&amp;yacy;&amp;vcy;&amp;kcy;&amp;acy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356" y="4538172"/>
            <a:ext cx="977671" cy="99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61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979" y="1122530"/>
            <a:ext cx="5450644" cy="1249106"/>
          </a:xfrm>
          <a:prstGeom prst="rect">
            <a:avLst/>
          </a:prstGeom>
        </p:spPr>
      </p:pic>
      <p:sp>
        <p:nvSpPr>
          <p:cNvPr id="14" name="Підзаголовок 2"/>
          <p:cNvSpPr>
            <a:spLocks noGrp="1"/>
          </p:cNvSpPr>
          <p:nvPr>
            <p:ph type="subTitle" idx="1"/>
          </p:nvPr>
        </p:nvSpPr>
        <p:spPr>
          <a:xfrm>
            <a:off x="615696" y="4489159"/>
            <a:ext cx="6636170" cy="1362989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  <a:spcBef>
                <a:spcPts val="600"/>
              </a:spcBef>
            </a:pPr>
            <a:r>
              <a:rPr lang="ru-RU" sz="1800" b="1" dirty="0" smtClean="0"/>
              <a:t>03005</a:t>
            </a:r>
            <a:r>
              <a:rPr lang="ru-RU" sz="1800" b="1" dirty="0" smtClean="0"/>
              <a:t>, г. Киев, ул. </a:t>
            </a:r>
            <a:r>
              <a:rPr lang="ru-RU" sz="1800" b="1" dirty="0" smtClean="0"/>
              <a:t>Смоленская, 31/33, </a:t>
            </a:r>
            <a:r>
              <a:rPr lang="ru-RU" sz="1800" b="1" dirty="0" smtClean="0"/>
              <a:t>оф. </a:t>
            </a:r>
            <a:r>
              <a:rPr lang="ru-RU" sz="1800" b="1" dirty="0" smtClean="0"/>
              <a:t>704</a:t>
            </a:r>
            <a:endParaRPr lang="ru-RU" sz="1800" b="1" dirty="0" smtClean="0"/>
          </a:p>
          <a:p>
            <a:pPr algn="l">
              <a:lnSpc>
                <a:spcPct val="80000"/>
              </a:lnSpc>
              <a:spcBef>
                <a:spcPts val="600"/>
              </a:spcBef>
            </a:pPr>
            <a:r>
              <a:rPr lang="ru-RU" sz="1800" b="1" dirty="0" smtClean="0"/>
              <a:t>(</a:t>
            </a:r>
            <a:r>
              <a:rPr lang="ru-RU" sz="1800" b="1" dirty="0"/>
              <a:t>044) 333-33-51 (52), (</a:t>
            </a:r>
            <a:r>
              <a:rPr lang="ru-RU" sz="1800" b="1" dirty="0" smtClean="0"/>
              <a:t>063) 489-72-34</a:t>
            </a:r>
          </a:p>
          <a:p>
            <a:pPr algn="l">
              <a:lnSpc>
                <a:spcPct val="80000"/>
              </a:lnSpc>
              <a:spcBef>
                <a:spcPts val="600"/>
              </a:spcBef>
            </a:pPr>
            <a:r>
              <a:rPr lang="en-US" sz="1800" b="1" dirty="0" smtClean="0"/>
              <a:t>office@ip-protect.org</a:t>
            </a:r>
            <a:endParaRPr lang="ru-RU" sz="1800" b="1" dirty="0" smtClean="0"/>
          </a:p>
          <a:p>
            <a:pPr algn="l">
              <a:lnSpc>
                <a:spcPct val="80000"/>
              </a:lnSpc>
              <a:spcBef>
                <a:spcPts val="600"/>
              </a:spcBef>
            </a:pPr>
            <a:r>
              <a:rPr lang="en-US" sz="1800" b="1" dirty="0" smtClean="0"/>
              <a:t>www.ip-protect.org</a:t>
            </a:r>
            <a:endParaRPr lang="ru-RU" sz="1800" b="1" dirty="0"/>
          </a:p>
          <a:p>
            <a:pPr algn="l">
              <a:lnSpc>
                <a:spcPct val="80000"/>
              </a:lnSpc>
              <a:spcBef>
                <a:spcPts val="600"/>
              </a:spcBef>
            </a:pPr>
            <a:r>
              <a:rPr lang="ru-RU" sz="1800" b="1" dirty="0"/>
              <a:t>Директор Центра компетенции УЦПНА – Разыграева Наталья</a:t>
            </a:r>
            <a:endParaRPr lang="uk-UA" sz="1800" b="1" dirty="0"/>
          </a:p>
          <a:p>
            <a:pPr algn="l">
              <a:lnSpc>
                <a:spcPct val="80000"/>
              </a:lnSpc>
              <a:spcBef>
                <a:spcPts val="600"/>
              </a:spcBef>
            </a:pPr>
            <a:endParaRPr lang="ru-RU" sz="1600" b="1" dirty="0"/>
          </a:p>
          <a:p>
            <a:pPr algn="l">
              <a:lnSpc>
                <a:spcPct val="80000"/>
              </a:lnSpc>
              <a:spcBef>
                <a:spcPts val="600"/>
              </a:spcBef>
            </a:pPr>
            <a:r>
              <a:rPr lang="ru-RU" sz="1600" dirty="0" smtClean="0"/>
              <a:t>    </a:t>
            </a:r>
            <a:endParaRPr lang="ru-RU" sz="1600" dirty="0"/>
          </a:p>
        </p:txBody>
      </p:sp>
      <p:sp>
        <p:nvSpPr>
          <p:cNvPr id="3" name="Прямокутник 2"/>
          <p:cNvSpPr/>
          <p:nvPr/>
        </p:nvSpPr>
        <p:spPr>
          <a:xfrm>
            <a:off x="1522251" y="2769700"/>
            <a:ext cx="69076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381A8E"/>
                </a:solidFill>
              </a:rPr>
              <a:t>Спасибо за внимание!</a:t>
            </a:r>
            <a:endParaRPr lang="uk-UA" sz="5400" b="1" dirty="0">
              <a:solidFill>
                <a:srgbClr val="381A8E"/>
              </a:solidFill>
            </a:endParaRPr>
          </a:p>
        </p:txBody>
      </p:sp>
      <p:sp>
        <p:nvSpPr>
          <p:cNvPr id="9" name="Прямокутник 29"/>
          <p:cNvSpPr/>
          <p:nvPr/>
        </p:nvSpPr>
        <p:spPr>
          <a:xfrm>
            <a:off x="6932342" y="6172375"/>
            <a:ext cx="30480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FFFF00"/>
                </a:solidFill>
              </a:rPr>
              <a:t>www.</a:t>
            </a:r>
            <a:r>
              <a:rPr lang="uk-UA" sz="2400" b="1" i="1" dirty="0" smtClean="0">
                <a:solidFill>
                  <a:srgbClr val="FFFF00"/>
                </a:solidFill>
              </a:rPr>
              <a:t>ip-protect.org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  <p:sp>
        <p:nvSpPr>
          <p:cNvPr id="10" name="Округлений прямокутник 5"/>
          <p:cNvSpPr/>
          <p:nvPr/>
        </p:nvSpPr>
        <p:spPr>
          <a:xfrm>
            <a:off x="7826115" y="4681733"/>
            <a:ext cx="1573305" cy="972227"/>
          </a:xfrm>
          <a:prstGeom prst="roundRect">
            <a:avLst>
              <a:gd name="adj" fmla="val 12667"/>
            </a:avLst>
          </a:prstGeom>
          <a:ln w="38100">
            <a:solidFill>
              <a:srgbClr val="6664E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en-US" sz="3600" dirty="0" smtClean="0"/>
              <a:t>WEB</a:t>
            </a:r>
          </a:p>
          <a:p>
            <a:pPr algn="ctr">
              <a:lnSpc>
                <a:spcPct val="85000"/>
              </a:lnSpc>
            </a:pPr>
            <a:r>
              <a:rPr lang="en-US" sz="3600" dirty="0" smtClean="0"/>
              <a:t>FIX</a:t>
            </a:r>
            <a:endParaRPr lang="uk-UA" sz="3600" dirty="0"/>
          </a:p>
        </p:txBody>
      </p:sp>
      <p:cxnSp>
        <p:nvCxnSpPr>
          <p:cNvPr id="11" name="Пряма сполучна лінія 7"/>
          <p:cNvCxnSpPr/>
          <p:nvPr/>
        </p:nvCxnSpPr>
        <p:spPr>
          <a:xfrm>
            <a:off x="8141235" y="5157254"/>
            <a:ext cx="943064" cy="10592"/>
          </a:xfrm>
          <a:prstGeom prst="line">
            <a:avLst/>
          </a:prstGeom>
          <a:ln w="38100">
            <a:solidFill>
              <a:srgbClr val="201CCA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95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ідзаголовок 1"/>
          <p:cNvSpPr>
            <a:spLocks noGrp="1"/>
          </p:cNvSpPr>
          <p:nvPr>
            <p:ph type="subTitle" idx="1"/>
          </p:nvPr>
        </p:nvSpPr>
        <p:spPr>
          <a:xfrm>
            <a:off x="74370" y="1105480"/>
            <a:ext cx="9906000" cy="70870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381A8E"/>
                </a:solidFill>
              </a:rPr>
              <a:t>Виды споров в сети Интернет</a:t>
            </a:r>
            <a:endParaRPr lang="uk-UA" sz="4000" b="1" dirty="0">
              <a:solidFill>
                <a:srgbClr val="381A8E"/>
              </a:solidFill>
            </a:endParaRPr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287140" y="1951463"/>
            <a:ext cx="3515149" cy="2211633"/>
          </a:xfrm>
          <a:prstGeom prst="roundRect">
            <a:avLst>
              <a:gd name="adj" fmla="val 6029"/>
            </a:avLst>
          </a:prstGeom>
          <a:gradFill flip="none" rotWithShape="1">
            <a:gsLst>
              <a:gs pos="14000">
                <a:schemeClr val="accent5">
                  <a:lumMod val="75000"/>
                </a:schemeClr>
              </a:gs>
              <a:gs pos="0">
                <a:srgbClr val="201CCA"/>
              </a:gs>
              <a:gs pos="100000">
                <a:srgbClr val="381A8E"/>
              </a:gs>
            </a:gsLst>
            <a:lin ang="5280000" scaled="0"/>
            <a:tileRect/>
          </a:gradFill>
          <a:effectLst>
            <a:glow>
              <a:schemeClr val="accent1">
                <a:alpha val="40000"/>
              </a:schemeClr>
            </a:glow>
            <a:outerShdw blurRad="76200" dist="127000" dir="2700000" algn="tl" rotWithShape="0">
              <a:schemeClr val="tx1">
                <a:alpha val="53000"/>
              </a:schemeClr>
            </a:outerShdw>
            <a:reflection endPos="0" dist="508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По защите достоинства и чести физических лиц, деловой репутации физических и юридических лиц</a:t>
            </a:r>
            <a:endParaRPr lang="uk-UA" sz="2400" dirty="0"/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3523129" y="3352875"/>
            <a:ext cx="2793231" cy="1410194"/>
          </a:xfrm>
          <a:prstGeom prst="roundRect">
            <a:avLst>
              <a:gd name="adj" fmla="val 6029"/>
            </a:avLst>
          </a:prstGeom>
          <a:gradFill flip="none" rotWithShape="1">
            <a:gsLst>
              <a:gs pos="14000">
                <a:schemeClr val="accent5">
                  <a:lumMod val="75000"/>
                </a:schemeClr>
              </a:gs>
              <a:gs pos="0">
                <a:srgbClr val="201CCA"/>
              </a:gs>
              <a:gs pos="100000">
                <a:srgbClr val="381A8E"/>
              </a:gs>
            </a:gsLst>
            <a:lin ang="5280000" scaled="0"/>
            <a:tileRect/>
          </a:gradFill>
          <a:effectLst>
            <a:glow>
              <a:schemeClr val="accent1">
                <a:alpha val="40000"/>
              </a:schemeClr>
            </a:glow>
            <a:outerShdw blurRad="76200" dist="127000" dir="2700000" algn="tl" rotWithShape="0">
              <a:schemeClr val="tx1">
                <a:alpha val="53000"/>
              </a:schemeClr>
            </a:outerShdw>
            <a:reflection endPos="0" dist="508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 защите прав интеллектуальной собственности</a:t>
            </a:r>
            <a:endParaRPr lang="uk-UA" sz="2400" dirty="0"/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6196714" y="4178538"/>
            <a:ext cx="2651451" cy="1169062"/>
          </a:xfrm>
          <a:prstGeom prst="roundRect">
            <a:avLst>
              <a:gd name="adj" fmla="val 6029"/>
            </a:avLst>
          </a:prstGeom>
          <a:gradFill flip="none" rotWithShape="1">
            <a:gsLst>
              <a:gs pos="14000">
                <a:schemeClr val="accent5">
                  <a:lumMod val="75000"/>
                </a:schemeClr>
              </a:gs>
              <a:gs pos="0">
                <a:srgbClr val="201CCA"/>
              </a:gs>
              <a:gs pos="100000">
                <a:srgbClr val="381A8E"/>
              </a:gs>
            </a:gsLst>
            <a:lin ang="5280000" scaled="0"/>
            <a:tileRect/>
          </a:gradFill>
          <a:effectLst>
            <a:glow>
              <a:schemeClr val="accent1">
                <a:alpha val="40000"/>
              </a:schemeClr>
            </a:glow>
            <a:outerShdw blurRad="76200" dist="127000" dir="2700000" algn="tl" rotWithShape="0">
              <a:schemeClr val="tx1">
                <a:alpha val="53000"/>
              </a:schemeClr>
            </a:outerShdw>
            <a:reflection endPos="0" dist="508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Доменные споры</a:t>
            </a:r>
            <a:endParaRPr lang="uk-UA" sz="2400" dirty="0"/>
          </a:p>
        </p:txBody>
      </p:sp>
      <p:sp>
        <p:nvSpPr>
          <p:cNvPr id="18" name="Прямокутник 17"/>
          <p:cNvSpPr/>
          <p:nvPr/>
        </p:nvSpPr>
        <p:spPr>
          <a:xfrm>
            <a:off x="7785847" y="5424878"/>
            <a:ext cx="1043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uk-UA" i="1" dirty="0" smtClean="0" bmk="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</a:t>
            </a:r>
            <a:r>
              <a:rPr lang="en-US" altLang="uk-UA" i="1" dirty="0" smtClean="0" bmk="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uk-UA" altLang="uk-UA" i="1" dirty="0" smtClean="0" bmk="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.ua </a:t>
            </a:r>
            <a:endParaRPr lang="uk-UA" altLang="uk-UA" i="1" dirty="0" bmk="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рямокутник 18"/>
          <p:cNvSpPr/>
          <p:nvPr/>
        </p:nvSpPr>
        <p:spPr>
          <a:xfrm>
            <a:off x="8973192" y="5162934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uk-UA" i="1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biz.</a:t>
            </a:r>
            <a:r>
              <a:rPr lang="en-US" altLang="uk-UA" i="1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uk-UA" altLang="uk-UA" i="1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uk-UA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Прямокутник 19"/>
          <p:cNvSpPr/>
          <p:nvPr/>
        </p:nvSpPr>
        <p:spPr>
          <a:xfrm>
            <a:off x="8456356" y="3697196"/>
            <a:ext cx="686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uk-UA" i="1" dirty="0" smtClean="0" bmk="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in.ua</a:t>
            </a:r>
            <a:endParaRPr lang="uk-UA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Прямокутник 20"/>
          <p:cNvSpPr/>
          <p:nvPr/>
        </p:nvSpPr>
        <p:spPr>
          <a:xfrm>
            <a:off x="8973192" y="4264353"/>
            <a:ext cx="891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uk-UA" i="1" dirty="0" smtClean="0" bmk="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kiev.ua</a:t>
            </a:r>
            <a:endParaRPr lang="uk-UA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179" name="Picture 11" descr="Картинки по запросу защита прав интелектуальной собственности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32" t="10123" r="16408" b="14177"/>
          <a:stretch/>
        </p:blipFill>
        <p:spPr bwMode="auto">
          <a:xfrm>
            <a:off x="4485816" y="2089581"/>
            <a:ext cx="987138" cy="1099864"/>
          </a:xfrm>
          <a:prstGeom prst="rect">
            <a:avLst/>
          </a:prstGeom>
          <a:noFill/>
          <a:effectLst>
            <a:glow rad="114300">
              <a:schemeClr val="accent1">
                <a:alpha val="40000"/>
              </a:schemeClr>
            </a:glow>
            <a:outerShdw blurRad="25400" dist="76200" dir="2700000" sx="96000" sy="96000" algn="tl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Картинки по запросу защита прав интелектуальной собственности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9"/>
          <a:stretch/>
        </p:blipFill>
        <p:spPr bwMode="auto">
          <a:xfrm>
            <a:off x="1228986" y="4478854"/>
            <a:ext cx="1312620" cy="1239989"/>
          </a:xfrm>
          <a:prstGeom prst="rect">
            <a:avLst/>
          </a:prstGeom>
          <a:noFill/>
          <a:effectLst>
            <a:glow rad="114300">
              <a:schemeClr val="accent1">
                <a:alpha val="40000"/>
              </a:schemeClr>
            </a:glow>
            <a:outerShdw blurRad="25400" dist="76200" dir="2700000" sx="96000" sy="96000" algn="tl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кутник 29"/>
          <p:cNvSpPr/>
          <p:nvPr/>
        </p:nvSpPr>
        <p:spPr>
          <a:xfrm>
            <a:off x="6932342" y="6172375"/>
            <a:ext cx="30480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FFFF00"/>
                </a:solidFill>
              </a:rPr>
              <a:t>www.</a:t>
            </a:r>
            <a:r>
              <a:rPr lang="uk-UA" sz="2400" b="1" i="1" dirty="0" smtClean="0">
                <a:solidFill>
                  <a:srgbClr val="FFFF00"/>
                </a:solidFill>
              </a:rPr>
              <a:t>ip-protect.org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2439" y="417278"/>
            <a:ext cx="2190628" cy="502019"/>
          </a:xfrm>
          <a:prstGeom prst="rect">
            <a:avLst/>
          </a:prstGeom>
        </p:spPr>
      </p:pic>
      <p:sp>
        <p:nvSpPr>
          <p:cNvPr id="17" name="Прямокутник 15"/>
          <p:cNvSpPr/>
          <p:nvPr/>
        </p:nvSpPr>
        <p:spPr>
          <a:xfrm>
            <a:off x="6968349" y="3680210"/>
            <a:ext cx="1132728" cy="377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uk-UA" i="1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иев.укр</a:t>
            </a:r>
            <a:endParaRPr lang="uk-UA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Прямокутник 15"/>
          <p:cNvSpPr/>
          <p:nvPr/>
        </p:nvSpPr>
        <p:spPr>
          <a:xfrm>
            <a:off x="6150414" y="5467408"/>
            <a:ext cx="1437673" cy="377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бизнес.укр</a:t>
            </a:r>
            <a:endParaRPr lang="uk-UA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42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ідзаголовок 1"/>
          <p:cNvSpPr>
            <a:spLocks noGrp="1"/>
          </p:cNvSpPr>
          <p:nvPr>
            <p:ph type="subTitle" idx="1"/>
          </p:nvPr>
        </p:nvSpPr>
        <p:spPr>
          <a:xfrm>
            <a:off x="0" y="1137147"/>
            <a:ext cx="9906000" cy="70870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381A8E"/>
                </a:solidFill>
              </a:rPr>
              <a:t>Основные </a:t>
            </a:r>
            <a:r>
              <a:rPr lang="ru-RU" sz="4000" b="1" dirty="0">
                <a:solidFill>
                  <a:srgbClr val="381A8E"/>
                </a:solidFill>
              </a:rPr>
              <a:t>проблемы </a:t>
            </a:r>
            <a:r>
              <a:rPr lang="en-US" sz="4000" b="1" dirty="0" smtClean="0">
                <a:solidFill>
                  <a:srgbClr val="381A8E"/>
                </a:solidFill>
              </a:rPr>
              <a:t>                                            </a:t>
            </a:r>
            <a:r>
              <a:rPr lang="ru-RU" sz="4000" b="1" dirty="0" smtClean="0">
                <a:solidFill>
                  <a:srgbClr val="381A8E"/>
                </a:solidFill>
              </a:rPr>
              <a:t>при </a:t>
            </a:r>
            <a:r>
              <a:rPr lang="ru-RU" sz="4000" b="1" dirty="0" smtClean="0">
                <a:solidFill>
                  <a:srgbClr val="381A8E"/>
                </a:solidFill>
              </a:rPr>
              <a:t>защите </a:t>
            </a:r>
            <a:r>
              <a:rPr lang="ru-RU" sz="4000" b="1" dirty="0">
                <a:solidFill>
                  <a:srgbClr val="381A8E"/>
                </a:solidFill>
              </a:rPr>
              <a:t>прав в сети </a:t>
            </a:r>
            <a:r>
              <a:rPr lang="ru-RU" sz="4000" b="1" dirty="0" smtClean="0">
                <a:solidFill>
                  <a:srgbClr val="381A8E"/>
                </a:solidFill>
              </a:rPr>
              <a:t>Интернет</a:t>
            </a:r>
            <a:endParaRPr lang="uk-UA" sz="4000" b="1" dirty="0" smtClean="0"/>
          </a:p>
          <a:p>
            <a:endParaRPr lang="uk-UA" sz="4800" dirty="0">
              <a:solidFill>
                <a:srgbClr val="381A8E"/>
              </a:solidFill>
            </a:endParaRPr>
          </a:p>
        </p:txBody>
      </p:sp>
      <p:pic>
        <p:nvPicPr>
          <p:cNvPr id="7" name="Picture 2" descr="Картинки по запросу галочка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83" y="2419497"/>
            <a:ext cx="527050" cy="48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664962" y="2711750"/>
            <a:ext cx="92410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Формирование надлежащих </a:t>
            </a:r>
            <a:r>
              <a:rPr lang="ru-RU" sz="2800" dirty="0" smtClean="0"/>
              <a:t>и </a:t>
            </a:r>
            <a:r>
              <a:rPr lang="ru-RU" sz="2800" dirty="0"/>
              <a:t>достаточных доказательств совершения нарушения прав в сети </a:t>
            </a:r>
            <a:r>
              <a:rPr lang="ru-RU" sz="2800" dirty="0" smtClean="0"/>
              <a:t>Интернет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Идентификация </a:t>
            </a:r>
            <a:r>
              <a:rPr lang="ru-RU" sz="2800" dirty="0"/>
              <a:t>возможного правонарушителя (надлежащего ответчика</a:t>
            </a:r>
            <a:r>
              <a:rPr lang="ru-RU" sz="2800" dirty="0" smtClean="0"/>
              <a:t>)</a:t>
            </a:r>
            <a:endParaRPr lang="uk-UA" sz="2800" dirty="0"/>
          </a:p>
        </p:txBody>
      </p:sp>
      <p:pic>
        <p:nvPicPr>
          <p:cNvPr id="10" name="Picture 2" descr="Картинки по запросу галочка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83" y="4050578"/>
            <a:ext cx="527050" cy="48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Картинки по запросу отпечаток пальца 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003" y="4229799"/>
            <a:ext cx="1604722" cy="138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Картинки по запросу evidence  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0" r="30266" b="32386"/>
          <a:stretch/>
        </p:blipFill>
        <p:spPr bwMode="auto">
          <a:xfrm>
            <a:off x="8534378" y="3291997"/>
            <a:ext cx="987347" cy="73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2439" y="417278"/>
            <a:ext cx="2190628" cy="502019"/>
          </a:xfrm>
          <a:prstGeom prst="rect">
            <a:avLst/>
          </a:prstGeom>
        </p:spPr>
      </p:pic>
      <p:sp>
        <p:nvSpPr>
          <p:cNvPr id="15" name="Прямокутник 29"/>
          <p:cNvSpPr/>
          <p:nvPr/>
        </p:nvSpPr>
        <p:spPr>
          <a:xfrm>
            <a:off x="6932342" y="6172375"/>
            <a:ext cx="30480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FFFF00"/>
                </a:solidFill>
              </a:rPr>
              <a:t>www.</a:t>
            </a:r>
            <a:r>
              <a:rPr lang="uk-UA" sz="2400" b="1" i="1" dirty="0" smtClean="0">
                <a:solidFill>
                  <a:srgbClr val="FFFF00"/>
                </a:solidFill>
              </a:rPr>
              <a:t>ip-protect.org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1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ідзаголовок 1"/>
          <p:cNvSpPr>
            <a:spLocks noGrp="1"/>
          </p:cNvSpPr>
          <p:nvPr>
            <p:ph type="subTitle" idx="1"/>
          </p:nvPr>
        </p:nvSpPr>
        <p:spPr>
          <a:xfrm>
            <a:off x="228600" y="1033650"/>
            <a:ext cx="9906000" cy="70870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381A8E"/>
                </a:solidFill>
              </a:rPr>
              <a:t>Визуальные способы веб-фиксации </a:t>
            </a:r>
            <a:endParaRPr lang="uk-UA" sz="4000" b="1" dirty="0">
              <a:solidFill>
                <a:srgbClr val="381A8E"/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00379763"/>
              </p:ext>
            </p:extLst>
          </p:nvPr>
        </p:nvGraphicFramePr>
        <p:xfrm>
          <a:off x="-431800" y="1421495"/>
          <a:ext cx="10602326" cy="4508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кутник 29"/>
          <p:cNvSpPr/>
          <p:nvPr/>
        </p:nvSpPr>
        <p:spPr>
          <a:xfrm>
            <a:off x="6932342" y="6172375"/>
            <a:ext cx="30480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FFFF00"/>
                </a:solidFill>
              </a:rPr>
              <a:t>www.</a:t>
            </a:r>
            <a:r>
              <a:rPr lang="uk-UA" sz="2400" b="1" i="1" dirty="0" smtClean="0">
                <a:solidFill>
                  <a:srgbClr val="FFFF00"/>
                </a:solidFill>
              </a:rPr>
              <a:t>ip-protect.org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2439" y="417278"/>
            <a:ext cx="2190628" cy="50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4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ідзаголовок 1"/>
          <p:cNvSpPr>
            <a:spLocks noGrp="1"/>
          </p:cNvSpPr>
          <p:nvPr>
            <p:ph type="subTitle" idx="1"/>
          </p:nvPr>
        </p:nvSpPr>
        <p:spPr>
          <a:xfrm>
            <a:off x="228600" y="1206023"/>
            <a:ext cx="9906000" cy="70870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381A8E"/>
                </a:solidFill>
              </a:rPr>
              <a:t>Технические способы веб-фиксации </a:t>
            </a:r>
            <a:endParaRPr lang="uk-UA" sz="4000" b="1" dirty="0">
              <a:solidFill>
                <a:srgbClr val="381A8E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703657797"/>
              </p:ext>
            </p:extLst>
          </p:nvPr>
        </p:nvGraphicFramePr>
        <p:xfrm>
          <a:off x="235018" y="1551903"/>
          <a:ext cx="9435963" cy="4460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8" descr="Картинки по запросу Wayback Machine 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0" y="4294803"/>
            <a:ext cx="1181977" cy="41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Картинки по запросу log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011" y="2886665"/>
            <a:ext cx="382412" cy="38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Картинки по запросу InternetArchive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83" y="3795014"/>
            <a:ext cx="63817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22439" y="417278"/>
            <a:ext cx="2190628" cy="502019"/>
          </a:xfrm>
          <a:prstGeom prst="rect">
            <a:avLst/>
          </a:prstGeom>
        </p:spPr>
      </p:pic>
      <p:sp>
        <p:nvSpPr>
          <p:cNvPr id="11" name="Прямокутник 29"/>
          <p:cNvSpPr/>
          <p:nvPr/>
        </p:nvSpPr>
        <p:spPr>
          <a:xfrm>
            <a:off x="6932342" y="6172375"/>
            <a:ext cx="30480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FFFF00"/>
                </a:solidFill>
              </a:rPr>
              <a:t>www.</a:t>
            </a:r>
            <a:r>
              <a:rPr lang="uk-UA" sz="2400" b="1" i="1" dirty="0" smtClean="0">
                <a:solidFill>
                  <a:srgbClr val="FFFF00"/>
                </a:solidFill>
              </a:rPr>
              <a:t>ip-protect.org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1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16" descr="&amp;Kcy;&amp;acy;&amp;rcy;&amp;tcy;&amp;icy;&amp;ncy;&amp;kcy;&amp;icy; &amp;pcy;&amp;ocy; &amp;zcy;&amp;acy;&amp;pcy;&amp;rcy;&amp;ocy;&amp;scy;&amp;ucy; &amp;zcy;&amp;ncy;&amp;acy;&amp;chcy;&amp;ocy;&amp;kcy; &amp;ocy;&amp;pcy;&amp;lcy;&amp;acy;&amp;tcy;&amp;y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334" y="4528889"/>
            <a:ext cx="745151" cy="70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&amp;Kcy;&amp;acy;&amp;rcy;&amp;tcy;&amp;icy;&amp;ncy;&amp;kcy;&amp;icy; &amp;pcy;&amp;ocy; &amp;zcy;&amp;acy;&amp;pcy;&amp;rcy;&amp;ocy;&amp;scy;&amp;ucy; &amp;zcy;&amp;ncy;&amp;acy;&amp;chcy;&amp;ocy;&amp;kcy; &amp;ocy;&amp;pcy;&amp;lcy;&amp;acy;&amp;tcy;&amp;y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996" y="3357860"/>
            <a:ext cx="745151" cy="70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ідзаголовок 1"/>
          <p:cNvSpPr>
            <a:spLocks noGrp="1"/>
          </p:cNvSpPr>
          <p:nvPr>
            <p:ph type="subTitle" idx="1"/>
          </p:nvPr>
        </p:nvSpPr>
        <p:spPr>
          <a:xfrm>
            <a:off x="0" y="952222"/>
            <a:ext cx="9906000" cy="70870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381A8E"/>
                </a:solidFill>
              </a:rPr>
              <a:t>Алгоритм действий системы </a:t>
            </a:r>
            <a:r>
              <a:rPr lang="en-US" sz="4000" b="1" dirty="0" smtClean="0">
                <a:solidFill>
                  <a:srgbClr val="381A8E"/>
                </a:solidFill>
              </a:rPr>
              <a:t>WEB</a:t>
            </a:r>
            <a:r>
              <a:rPr lang="ru-RU" sz="4000" b="1" dirty="0" smtClean="0">
                <a:solidFill>
                  <a:srgbClr val="381A8E"/>
                </a:solidFill>
              </a:rPr>
              <a:t>-</a:t>
            </a:r>
            <a:r>
              <a:rPr lang="en-US" sz="4000" b="1" dirty="0" smtClean="0">
                <a:solidFill>
                  <a:srgbClr val="381A8E"/>
                </a:solidFill>
              </a:rPr>
              <a:t>FIX</a:t>
            </a:r>
            <a:endParaRPr lang="uk-UA" sz="4000" b="1" dirty="0">
              <a:solidFill>
                <a:srgbClr val="381A8E"/>
              </a:solidFill>
            </a:endParaRPr>
          </a:p>
        </p:txBody>
      </p:sp>
      <p:sp>
        <p:nvSpPr>
          <p:cNvPr id="30" name="Округлений прямокутник 29"/>
          <p:cNvSpPr/>
          <p:nvPr/>
        </p:nvSpPr>
        <p:spPr>
          <a:xfrm>
            <a:off x="3517616" y="2210511"/>
            <a:ext cx="1936391" cy="472854"/>
          </a:xfrm>
          <a:prstGeom prst="roundRect">
            <a:avLst>
              <a:gd name="adj" fmla="val 102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Заявитель</a:t>
            </a:r>
            <a:endParaRPr lang="uk-UA" dirty="0"/>
          </a:p>
        </p:txBody>
      </p:sp>
      <p:sp>
        <p:nvSpPr>
          <p:cNvPr id="31" name="Округлений прямокутник 30"/>
          <p:cNvSpPr/>
          <p:nvPr/>
        </p:nvSpPr>
        <p:spPr>
          <a:xfrm>
            <a:off x="3461624" y="3042056"/>
            <a:ext cx="2067097" cy="616171"/>
          </a:xfrm>
          <a:prstGeom prst="roundRect">
            <a:avLst>
              <a:gd name="adj" fmla="val 102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5000"/>
              </a:lnSpc>
            </a:pPr>
            <a:r>
              <a:rPr lang="ru-RU" dirty="0" smtClean="0"/>
              <a:t>Онлайн</a:t>
            </a:r>
            <a:r>
              <a:rPr lang="en-US" dirty="0" smtClean="0"/>
              <a:t>-</a:t>
            </a:r>
            <a:r>
              <a:rPr lang="ru-RU" dirty="0" smtClean="0"/>
              <a:t>сервис </a:t>
            </a:r>
            <a:r>
              <a:rPr lang="en-US" dirty="0" smtClean="0">
                <a:solidFill>
                  <a:srgbClr val="FFFF00"/>
                </a:solidFill>
              </a:rPr>
              <a:t>www.ip</a:t>
            </a:r>
            <a:r>
              <a:rPr lang="ru-RU" dirty="0" smtClean="0">
                <a:solidFill>
                  <a:srgbClr val="FFFF00"/>
                </a:solidFill>
              </a:rPr>
              <a:t>-</a:t>
            </a:r>
            <a:r>
              <a:rPr lang="en-US" dirty="0" smtClean="0">
                <a:solidFill>
                  <a:srgbClr val="FFFF00"/>
                </a:solidFill>
              </a:rPr>
              <a:t>protect.org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100" name="Округлений прямокутник 99"/>
          <p:cNvSpPr/>
          <p:nvPr/>
        </p:nvSpPr>
        <p:spPr>
          <a:xfrm>
            <a:off x="6244676" y="1660928"/>
            <a:ext cx="3468391" cy="1098194"/>
          </a:xfrm>
          <a:prstGeom prst="roundRect">
            <a:avLst>
              <a:gd name="adj" fmla="val 102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5000"/>
              </a:lnSpc>
            </a:pPr>
            <a:r>
              <a:rPr lang="ru-RU" dirty="0" smtClean="0"/>
              <a:t>ПРЕДВАРИТЕЛЬНАЯ ЗАЯВКА             </a:t>
            </a:r>
          </a:p>
          <a:p>
            <a:pPr lvl="0" algn="ctr">
              <a:lnSpc>
                <a:spcPct val="85000"/>
              </a:lnSpc>
            </a:pPr>
            <a:r>
              <a:rPr lang="ru-RU" dirty="0" smtClean="0"/>
              <a:t>о проведении фиксации и исследования содержания веб-страницы</a:t>
            </a:r>
            <a:endParaRPr lang="uk-UA" dirty="0"/>
          </a:p>
        </p:txBody>
      </p:sp>
      <p:pic>
        <p:nvPicPr>
          <p:cNvPr id="110" name="Picture 16" descr="Картинки по запросу личный кабинет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658" y="4054407"/>
            <a:ext cx="2454174" cy="55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4" name="Picture 18" descr="Картинки по запросу пользователь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797" y="1631873"/>
            <a:ext cx="679210" cy="67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80" name="Picture 24" descr="Картинки по запросу WEB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137" y="2695441"/>
            <a:ext cx="547937" cy="54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кутник 29"/>
          <p:cNvSpPr/>
          <p:nvPr/>
        </p:nvSpPr>
        <p:spPr>
          <a:xfrm>
            <a:off x="6932342" y="6172375"/>
            <a:ext cx="30480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FFFF00"/>
                </a:solidFill>
              </a:rPr>
              <a:t>www.</a:t>
            </a:r>
            <a:r>
              <a:rPr lang="uk-UA" sz="2400" b="1" i="1" dirty="0" smtClean="0">
                <a:solidFill>
                  <a:srgbClr val="FFFF00"/>
                </a:solidFill>
              </a:rPr>
              <a:t>ip-protect.org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2439" y="417278"/>
            <a:ext cx="2190628" cy="502019"/>
          </a:xfrm>
          <a:prstGeom prst="rect">
            <a:avLst/>
          </a:prstGeom>
        </p:spPr>
      </p:pic>
      <p:sp>
        <p:nvSpPr>
          <p:cNvPr id="69" name="Округлений прямокутник 99"/>
          <p:cNvSpPr/>
          <p:nvPr/>
        </p:nvSpPr>
        <p:spPr>
          <a:xfrm>
            <a:off x="6230953" y="4054798"/>
            <a:ext cx="3482114" cy="644891"/>
          </a:xfrm>
          <a:prstGeom prst="roundRect">
            <a:avLst>
              <a:gd name="adj" fmla="val 102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5000"/>
              </a:lnSpc>
            </a:pPr>
            <a:r>
              <a:rPr lang="ru-RU" dirty="0" smtClean="0"/>
              <a:t>Подтверждение ПРЕДВАРИТЕЛЬНОЙ ЗАЯВКИ</a:t>
            </a:r>
            <a:endParaRPr lang="uk-UA" dirty="0"/>
          </a:p>
        </p:txBody>
      </p:sp>
      <p:sp>
        <p:nvSpPr>
          <p:cNvPr id="73" name="Округлений прямокутник 99"/>
          <p:cNvSpPr/>
          <p:nvPr/>
        </p:nvSpPr>
        <p:spPr>
          <a:xfrm>
            <a:off x="6244676" y="4900221"/>
            <a:ext cx="3468392" cy="348633"/>
          </a:xfrm>
          <a:prstGeom prst="roundRect">
            <a:avLst>
              <a:gd name="adj" fmla="val 102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5000"/>
              </a:lnSpc>
            </a:pPr>
            <a:r>
              <a:rPr lang="ru-RU" dirty="0" smtClean="0"/>
              <a:t>ОПЛАТА</a:t>
            </a:r>
            <a:endParaRPr lang="uk-UA" dirty="0"/>
          </a:p>
        </p:txBody>
      </p:sp>
      <p:sp>
        <p:nvSpPr>
          <p:cNvPr id="74" name="Округлений прямокутник 99"/>
          <p:cNvSpPr/>
          <p:nvPr/>
        </p:nvSpPr>
        <p:spPr>
          <a:xfrm>
            <a:off x="6244676" y="5430745"/>
            <a:ext cx="3491255" cy="377848"/>
          </a:xfrm>
          <a:prstGeom prst="roundRect">
            <a:avLst>
              <a:gd name="adj" fmla="val 102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5000"/>
              </a:lnSpc>
            </a:pPr>
            <a:r>
              <a:rPr lang="ru-RU" dirty="0" smtClean="0"/>
              <a:t>    ЭКСПЕРТНОЕ ЗАКЛЮЧЕНИЕ</a:t>
            </a:r>
            <a:endParaRPr lang="uk-UA" dirty="0"/>
          </a:p>
        </p:txBody>
      </p:sp>
      <p:sp>
        <p:nvSpPr>
          <p:cNvPr id="79" name="Округлений прямокутник 99"/>
          <p:cNvSpPr/>
          <p:nvPr/>
        </p:nvSpPr>
        <p:spPr>
          <a:xfrm>
            <a:off x="6244676" y="2961239"/>
            <a:ext cx="3482115" cy="889236"/>
          </a:xfrm>
          <a:prstGeom prst="roundRect">
            <a:avLst>
              <a:gd name="adj" fmla="val 102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ru-RU" dirty="0" smtClean="0"/>
              <a:t>Предварительный просмотр  </a:t>
            </a:r>
            <a:r>
              <a:rPr lang="uk-UA" dirty="0" smtClean="0"/>
              <a:t>JPG</a:t>
            </a:r>
            <a:r>
              <a:rPr lang="ru-RU" dirty="0" smtClean="0"/>
              <a:t>-файла с изображением зафиксированной веб-страницы   </a:t>
            </a:r>
            <a:endParaRPr lang="uk-UA" dirty="0"/>
          </a:p>
        </p:txBody>
      </p:sp>
      <p:pic>
        <p:nvPicPr>
          <p:cNvPr id="129" name="Picture 28" descr="Картинки по запросу фотоаппарат вектор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640" y="2735192"/>
            <a:ext cx="481191" cy="54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82" name="Picture 26" descr="Картинки по запросу заключение 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" t="3386" r="56828" b="3314"/>
          <a:stretch/>
        </p:blipFill>
        <p:spPr bwMode="auto">
          <a:xfrm>
            <a:off x="9175681" y="5204025"/>
            <a:ext cx="672150" cy="68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Стрелка вниз 85"/>
          <p:cNvSpPr/>
          <p:nvPr/>
        </p:nvSpPr>
        <p:spPr>
          <a:xfrm>
            <a:off x="7894862" y="3877096"/>
            <a:ext cx="164004" cy="167476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8" name="Стрелка вниз 87"/>
          <p:cNvSpPr/>
          <p:nvPr/>
        </p:nvSpPr>
        <p:spPr>
          <a:xfrm>
            <a:off x="7867984" y="4700214"/>
            <a:ext cx="164004" cy="167476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9" name="Стрелка вниз 88"/>
          <p:cNvSpPr/>
          <p:nvPr/>
        </p:nvSpPr>
        <p:spPr>
          <a:xfrm>
            <a:off x="7879327" y="2751642"/>
            <a:ext cx="168858" cy="18107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1" name="Стрелка вниз 90"/>
          <p:cNvSpPr/>
          <p:nvPr/>
        </p:nvSpPr>
        <p:spPr>
          <a:xfrm>
            <a:off x="7867984" y="5256061"/>
            <a:ext cx="164004" cy="167476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2" name="Стрелка вниз 91"/>
          <p:cNvSpPr/>
          <p:nvPr/>
        </p:nvSpPr>
        <p:spPr>
          <a:xfrm>
            <a:off x="4410210" y="2693088"/>
            <a:ext cx="211754" cy="335321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4" name="Стрелка вниз 93"/>
          <p:cNvSpPr/>
          <p:nvPr/>
        </p:nvSpPr>
        <p:spPr>
          <a:xfrm>
            <a:off x="4414554" y="3668062"/>
            <a:ext cx="214542" cy="37651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80" name="Прямая со стрелкой 79"/>
          <p:cNvCxnSpPr/>
          <p:nvPr/>
        </p:nvCxnSpPr>
        <p:spPr>
          <a:xfrm flipV="1">
            <a:off x="5648804" y="2717485"/>
            <a:ext cx="583871" cy="1378168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Округлений прямокутник 99"/>
          <p:cNvSpPr/>
          <p:nvPr/>
        </p:nvSpPr>
        <p:spPr>
          <a:xfrm>
            <a:off x="303437" y="1691011"/>
            <a:ext cx="2447037" cy="1802687"/>
          </a:xfrm>
          <a:prstGeom prst="roundRect">
            <a:avLst>
              <a:gd name="adj" fmla="val 102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5000"/>
              </a:lnSpc>
            </a:pPr>
            <a:r>
              <a:rPr lang="ru-RU" dirty="0" smtClean="0"/>
              <a:t>ЗАЯВКА </a:t>
            </a:r>
          </a:p>
          <a:p>
            <a:pPr lvl="0" algn="ctr">
              <a:lnSpc>
                <a:spcPct val="85000"/>
              </a:lnSpc>
            </a:pPr>
            <a:r>
              <a:rPr lang="ru-RU" dirty="0" smtClean="0"/>
              <a:t>о выдаче справки со сведениями о регистранте доменного имени или информацией о его установлении</a:t>
            </a:r>
            <a:endParaRPr lang="uk-UA" dirty="0"/>
          </a:p>
        </p:txBody>
      </p:sp>
      <p:sp>
        <p:nvSpPr>
          <p:cNvPr id="102" name="Округлений прямокутник 99"/>
          <p:cNvSpPr/>
          <p:nvPr/>
        </p:nvSpPr>
        <p:spPr>
          <a:xfrm>
            <a:off x="303437" y="3786026"/>
            <a:ext cx="2447037" cy="302502"/>
          </a:xfrm>
          <a:prstGeom prst="roundRect">
            <a:avLst>
              <a:gd name="adj" fmla="val 102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5000"/>
              </a:lnSpc>
            </a:pPr>
            <a:r>
              <a:rPr lang="ru-RU" dirty="0" smtClean="0"/>
              <a:t>ОПЛАТА</a:t>
            </a:r>
            <a:endParaRPr lang="uk-UA" dirty="0"/>
          </a:p>
        </p:txBody>
      </p:sp>
      <p:sp>
        <p:nvSpPr>
          <p:cNvPr id="103" name="Округлений прямокутник 99"/>
          <p:cNvSpPr/>
          <p:nvPr/>
        </p:nvSpPr>
        <p:spPr>
          <a:xfrm>
            <a:off x="315056" y="4305381"/>
            <a:ext cx="2423797" cy="353996"/>
          </a:xfrm>
          <a:prstGeom prst="roundRect">
            <a:avLst>
              <a:gd name="adj" fmla="val 102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5000"/>
              </a:lnSpc>
            </a:pPr>
            <a:r>
              <a:rPr lang="ru-RU" dirty="0" smtClean="0"/>
              <a:t>СПРАВКА</a:t>
            </a:r>
            <a:endParaRPr lang="uk-UA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 flipV="1">
            <a:off x="2807067" y="2759123"/>
            <a:ext cx="543956" cy="1325329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трелка вниз 31"/>
          <p:cNvSpPr/>
          <p:nvPr/>
        </p:nvSpPr>
        <p:spPr>
          <a:xfrm>
            <a:off x="1438835" y="3506689"/>
            <a:ext cx="158125" cy="27193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Стрелка вниз 32"/>
          <p:cNvSpPr/>
          <p:nvPr/>
        </p:nvSpPr>
        <p:spPr>
          <a:xfrm>
            <a:off x="1435595" y="4084452"/>
            <a:ext cx="161365" cy="203524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2738853" y="4510335"/>
            <a:ext cx="572805" cy="109002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74" idx="1"/>
          </p:cNvCxnSpPr>
          <p:nvPr/>
        </p:nvCxnSpPr>
        <p:spPr>
          <a:xfrm flipH="1" flipV="1">
            <a:off x="5385421" y="4566054"/>
            <a:ext cx="859255" cy="105361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6" descr="Картинки по запросу заключение 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" t="3386" r="56828" b="3314"/>
          <a:stretch/>
        </p:blipFill>
        <p:spPr bwMode="auto">
          <a:xfrm>
            <a:off x="96499" y="4251087"/>
            <a:ext cx="672150" cy="68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&amp;Kcy;&amp;acy;&amp;rcy;&amp;tcy;&amp;icy;&amp;ncy;&amp;kcy;&amp;icy; &amp;pcy;&amp;ocy; &amp;zcy;&amp;acy;&amp;pcy;&amp;rcy;&amp;ocy;&amp;scy;&amp;ucy; &amp;ocy;&amp;ncy;&amp;lcy;&amp;acy;&amp;jcy;&amp;ncy; &amp;zcy;&amp;acy;&amp;yacy;&amp;vcy;&amp;kcy;&amp;acy; &amp;kcy;&amp;ncy;&amp;ocy;&amp;pcy;&amp;kcy;&amp;acy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188" y="1604781"/>
            <a:ext cx="992082" cy="42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&amp;Kcy;&amp;acy;&amp;rcy;&amp;tcy;&amp;icy;&amp;ncy;&amp;kcy;&amp;icy; &amp;pcy;&amp;ocy; &amp;zcy;&amp;acy;&amp;pcy;&amp;rcy;&amp;ocy;&amp;scy;&amp;ucy; &amp;ocy;&amp;ncy;&amp;lcy;&amp;acy;&amp;jcy;&amp;ncy; &amp;zcy;&amp;acy;&amp;yacy;&amp;vcy;&amp;kcy;&amp;acy; &amp;kcy;&amp;ncy;&amp;ocy;&amp;pcy;&amp;kcy;&amp;acy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735" y="3952307"/>
            <a:ext cx="1050702" cy="49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2" descr="&amp;Kcy;&amp;acy;&amp;rcy;&amp;tcy;&amp;icy;&amp;ncy;&amp;kcy;&amp;icy; &amp;pcy;&amp;ocy; &amp;zcy;&amp;acy;&amp;pcy;&amp;rcy;&amp;ocy;&amp;scy;&amp;ucy; &amp;ocy;&amp;ncy;&amp;lcy;&amp;acy;&amp;jcy;&amp;ncy; &amp;zcy;&amp;acy;&amp;yacy;&amp;vcy;&amp;kcy;&amp;acy; &amp;kcy;&amp;ncy;&amp;ocy;&amp;pcy;&amp;kcy;&amp;acy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226" y="1597056"/>
            <a:ext cx="992082" cy="42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70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ідзаголовок 1"/>
          <p:cNvSpPr>
            <a:spLocks noGrp="1"/>
          </p:cNvSpPr>
          <p:nvPr>
            <p:ph type="subTitle" idx="1"/>
          </p:nvPr>
        </p:nvSpPr>
        <p:spPr>
          <a:xfrm>
            <a:off x="-194206" y="966216"/>
            <a:ext cx="9906000" cy="70870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381A8E"/>
                </a:solidFill>
              </a:rPr>
              <a:t>WEB-FIX </a:t>
            </a:r>
            <a:r>
              <a:rPr lang="ru-RU" sz="4000" b="1" dirty="0" smtClean="0">
                <a:solidFill>
                  <a:srgbClr val="381A8E"/>
                </a:solidFill>
              </a:rPr>
              <a:t>это:</a:t>
            </a:r>
            <a:endParaRPr lang="uk-UA" sz="4000" b="1" dirty="0">
              <a:solidFill>
                <a:srgbClr val="381A8E"/>
              </a:solidFill>
            </a:endParaRPr>
          </a:p>
        </p:txBody>
      </p:sp>
      <p:sp>
        <p:nvSpPr>
          <p:cNvPr id="17" name="Прямокутник 16"/>
          <p:cNvSpPr/>
          <p:nvPr/>
        </p:nvSpPr>
        <p:spPr>
          <a:xfrm>
            <a:off x="255346" y="1721840"/>
            <a:ext cx="972502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SzPct val="156000"/>
              <a:buBlip>
                <a:blip r:embed="rId3"/>
              </a:buBlip>
            </a:pPr>
            <a:r>
              <a:rPr lang="ru-RU" dirty="0" smtClean="0"/>
              <a:t>Доступная цена</a:t>
            </a:r>
            <a:endParaRPr lang="uk-UA" dirty="0" smtClean="0"/>
          </a:p>
          <a:p>
            <a:pPr marL="285750" lvl="0" indent="-285750">
              <a:spcBef>
                <a:spcPts val="1200"/>
              </a:spcBef>
              <a:spcAft>
                <a:spcPts val="1200"/>
              </a:spcAft>
              <a:buSzPct val="156000"/>
              <a:buBlip>
                <a:blip r:embed="rId3"/>
              </a:buBlip>
            </a:pPr>
            <a:r>
              <a:rPr lang="ru-RU" dirty="0" smtClean="0"/>
              <a:t>Удобный онлайн-сервис с использованием личного кабинета</a:t>
            </a:r>
            <a:endParaRPr lang="uk-UA" dirty="0" smtClean="0"/>
          </a:p>
          <a:p>
            <a:pPr marL="285750" lvl="0" indent="-285750">
              <a:spcBef>
                <a:spcPts val="1200"/>
              </a:spcBef>
              <a:spcAft>
                <a:spcPts val="1200"/>
              </a:spcAft>
              <a:buSzPct val="156000"/>
              <a:buBlip>
                <a:blip r:embed="rId3"/>
              </a:buBlip>
            </a:pPr>
            <a:r>
              <a:rPr lang="ru-RU" dirty="0" smtClean="0"/>
              <a:t>Формирование  экспертного заключения </a:t>
            </a:r>
            <a:r>
              <a:rPr lang="ru-RU" dirty="0" smtClean="0"/>
              <a:t>в </a:t>
            </a:r>
            <a:r>
              <a:rPr lang="ru-RU" dirty="0" smtClean="0"/>
              <a:t>качестве </a:t>
            </a:r>
            <a:r>
              <a:rPr lang="ru-RU" dirty="0" smtClean="0"/>
              <a:t>доказательства возможного</a:t>
            </a:r>
            <a:r>
              <a:rPr lang="en-US" dirty="0"/>
              <a:t> </a:t>
            </a:r>
            <a:r>
              <a:rPr lang="ru-RU" dirty="0" smtClean="0"/>
              <a:t>                </a:t>
            </a:r>
            <a:r>
              <a:rPr lang="ru-RU" dirty="0" smtClean="0"/>
              <a:t>нарушения </a:t>
            </a:r>
            <a:r>
              <a:rPr lang="ru-RU" dirty="0" smtClean="0"/>
              <a:t>прав </a:t>
            </a:r>
            <a:r>
              <a:rPr lang="ru-RU" dirty="0" smtClean="0"/>
              <a:t>в </a:t>
            </a:r>
            <a:r>
              <a:rPr lang="ru-RU" dirty="0" smtClean="0"/>
              <a:t>сети Интернет</a:t>
            </a:r>
            <a:endParaRPr lang="uk-UA" dirty="0" smtClean="0"/>
          </a:p>
          <a:p>
            <a:pPr marL="285750" lvl="0" indent="-285750">
              <a:spcBef>
                <a:spcPts val="1200"/>
              </a:spcBef>
              <a:spcAft>
                <a:spcPts val="1200"/>
              </a:spcAft>
              <a:buSzPct val="156000"/>
              <a:buBlip>
                <a:blip r:embed="rId3"/>
              </a:buBlip>
            </a:pPr>
            <a:r>
              <a:rPr lang="ru-RU" dirty="0" smtClean="0"/>
              <a:t>Автоматическая фиксация веб-страницы и исключение возможности модификации (изменения) ее оригинального </a:t>
            </a:r>
            <a:r>
              <a:rPr lang="ru-RU" dirty="0" smtClean="0"/>
              <a:t>содержания</a:t>
            </a:r>
          </a:p>
          <a:p>
            <a:pPr marL="285750" lvl="0" indent="-285750">
              <a:spcBef>
                <a:spcPts val="1200"/>
              </a:spcBef>
              <a:spcAft>
                <a:spcPts val="1200"/>
              </a:spcAft>
              <a:buSzPct val="156000"/>
              <a:buBlip>
                <a:blip r:embed="rId3"/>
              </a:buBlip>
            </a:pPr>
            <a:r>
              <a:rPr lang="ru-RU" dirty="0" smtClean="0"/>
              <a:t>Формирование справки со сведениями о регистранте доменного имени или                     информацией о его установлении, которая помогает установить надлежащего ответчика</a:t>
            </a:r>
            <a:endParaRPr lang="ru-RU" dirty="0" smtClean="0"/>
          </a:p>
          <a:p>
            <a:pPr marL="285750" lvl="0" indent="-285750">
              <a:spcBef>
                <a:spcPts val="1200"/>
              </a:spcBef>
              <a:spcAft>
                <a:spcPts val="1200"/>
              </a:spcAft>
              <a:buSzPct val="156000"/>
              <a:buBlip>
                <a:blip r:embed="rId3"/>
              </a:buBlip>
            </a:pPr>
            <a:r>
              <a:rPr lang="ru-RU" dirty="0" smtClean="0"/>
              <a:t>Краткий срок выполнения</a:t>
            </a:r>
            <a:r>
              <a:rPr lang="ru-RU" dirty="0" smtClean="0"/>
              <a:t>: </a:t>
            </a:r>
            <a:r>
              <a:rPr lang="ru-RU" b="1" dirty="0" smtClean="0"/>
              <a:t>фиксация и исследование </a:t>
            </a:r>
            <a:r>
              <a:rPr lang="ru-RU" dirty="0" smtClean="0"/>
              <a:t>содержания веб-страницы:                   </a:t>
            </a:r>
            <a:r>
              <a:rPr lang="ru-RU" u="sng" dirty="0" smtClean="0"/>
              <a:t>базовая</a:t>
            </a:r>
            <a:r>
              <a:rPr lang="ru-RU" b="1" dirty="0" smtClean="0"/>
              <a:t> </a:t>
            </a:r>
            <a:r>
              <a:rPr lang="ru-RU" dirty="0" smtClean="0"/>
              <a:t>– </a:t>
            </a:r>
            <a:r>
              <a:rPr lang="ru-RU" b="1" dirty="0" smtClean="0"/>
              <a:t>до 2 р. дней; </a:t>
            </a:r>
            <a:r>
              <a:rPr lang="ru-RU" u="sng" dirty="0" smtClean="0"/>
              <a:t>комплексная</a:t>
            </a:r>
            <a:r>
              <a:rPr lang="ru-RU" b="1" dirty="0" smtClean="0"/>
              <a:t> </a:t>
            </a:r>
            <a:r>
              <a:rPr lang="ru-RU" dirty="0" smtClean="0"/>
              <a:t>– </a:t>
            </a:r>
            <a:r>
              <a:rPr lang="ru-RU" b="1" dirty="0"/>
              <a:t>до</a:t>
            </a:r>
            <a:r>
              <a:rPr lang="ru-RU" dirty="0"/>
              <a:t> </a:t>
            </a:r>
            <a:r>
              <a:rPr lang="ru-RU" b="1" dirty="0" smtClean="0"/>
              <a:t>5 р. дней</a:t>
            </a:r>
            <a:r>
              <a:rPr lang="ru-RU" b="1" dirty="0" smtClean="0"/>
              <a:t>;                                                                    справка </a:t>
            </a:r>
            <a:r>
              <a:rPr lang="ru-RU" dirty="0" smtClean="0"/>
              <a:t>о регистранте – </a:t>
            </a:r>
            <a:r>
              <a:rPr lang="ru-RU" b="1" dirty="0" smtClean="0"/>
              <a:t>до 10 дней</a:t>
            </a:r>
            <a:endParaRPr lang="ru-RU" b="1" dirty="0" smtClean="0"/>
          </a:p>
        </p:txBody>
      </p:sp>
      <p:pic>
        <p:nvPicPr>
          <p:cNvPr id="19464" name="Picture 8" descr="Картинки по запросу fix 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853" y="3521327"/>
            <a:ext cx="679450" cy="33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Картинки по запросу сроки выполнен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278" y="5236926"/>
            <a:ext cx="989014" cy="98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8" name="Picture 12" descr="Картинки по запросу фотоаппарат вектор 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7" y="3119346"/>
            <a:ext cx="930903" cy="93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0" name="Picture 14" descr="Картинки по запросу лучшая цена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084" y="1331586"/>
            <a:ext cx="979021" cy="95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2" name="Picture 16" descr="Картинки по запросу личный кабинет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702" y="1861034"/>
            <a:ext cx="1873737" cy="42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кутник 29"/>
          <p:cNvSpPr/>
          <p:nvPr/>
        </p:nvSpPr>
        <p:spPr>
          <a:xfrm>
            <a:off x="6932342" y="6172375"/>
            <a:ext cx="30480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FFFF00"/>
                </a:solidFill>
              </a:rPr>
              <a:t>www.</a:t>
            </a:r>
            <a:r>
              <a:rPr lang="uk-UA" sz="2400" b="1" i="1" dirty="0" smtClean="0">
                <a:solidFill>
                  <a:srgbClr val="FFFF00"/>
                </a:solidFill>
              </a:rPr>
              <a:t>ip-protect.org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22439" y="417278"/>
            <a:ext cx="2190628" cy="502019"/>
          </a:xfrm>
          <a:prstGeom prst="rect">
            <a:avLst/>
          </a:prstGeom>
        </p:spPr>
      </p:pic>
      <p:pic>
        <p:nvPicPr>
          <p:cNvPr id="2052" name="Picture 4" descr="&amp;Kcy;&amp;acy;&amp;rcy;&amp;tcy;&amp;icy;&amp;ncy;&amp;kcy;&amp;icy; &amp;pcy;&amp;ocy; &amp;zcy;&amp;acy;&amp;pcy;&amp;rcy;&amp;ocy;&amp;scy;&amp;ucy; &amp;dcy;&amp;ocy;&amp;kcy;&amp;ucy;&amp;mcy;&amp;iecy;&amp;ncy;&amp;tcy; &amp;kcy;&amp;lcy;&amp;icy;&amp;pcy;&amp;acy;&amp;rcy;&amp;tcy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854" y="4091460"/>
            <a:ext cx="626847" cy="79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Картинки по запросу экспертиза  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960" y="2166372"/>
            <a:ext cx="702686" cy="78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86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ідзаголовок 1"/>
          <p:cNvSpPr>
            <a:spLocks noGrp="1"/>
          </p:cNvSpPr>
          <p:nvPr>
            <p:ph type="subTitle" idx="1"/>
          </p:nvPr>
        </p:nvSpPr>
        <p:spPr>
          <a:xfrm>
            <a:off x="78486" y="996596"/>
            <a:ext cx="9906000" cy="70870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381A8E"/>
                </a:solidFill>
              </a:rPr>
              <a:t>Базовая услуга </a:t>
            </a:r>
            <a:r>
              <a:rPr lang="ru-RU" sz="3200" b="1" dirty="0" smtClean="0">
                <a:solidFill>
                  <a:srgbClr val="381A8E"/>
                </a:solidFill>
              </a:rPr>
              <a:t>по </a:t>
            </a:r>
            <a:r>
              <a:rPr lang="ru-RU" sz="3200" b="1" dirty="0" smtClean="0">
                <a:solidFill>
                  <a:srgbClr val="381A8E"/>
                </a:solidFill>
              </a:rPr>
              <a:t>фиксации и исследованию </a:t>
            </a:r>
            <a:r>
              <a:rPr lang="ru-RU" sz="3200" b="1" dirty="0" smtClean="0">
                <a:solidFill>
                  <a:srgbClr val="381A8E"/>
                </a:solidFill>
              </a:rPr>
              <a:t>содержания веб-страницы в сети Интернет</a:t>
            </a:r>
            <a:endParaRPr lang="uk-UA" sz="3200" b="1" dirty="0">
              <a:solidFill>
                <a:srgbClr val="381A8E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755" y="2176002"/>
            <a:ext cx="2039116" cy="37830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767" y="2176001"/>
            <a:ext cx="2743434" cy="3880000"/>
          </a:xfrm>
          <a:prstGeom prst="rect">
            <a:avLst/>
          </a:prstGeom>
        </p:spPr>
      </p:pic>
      <p:sp>
        <p:nvSpPr>
          <p:cNvPr id="3" name="Плюс 2"/>
          <p:cNvSpPr/>
          <p:nvPr/>
        </p:nvSpPr>
        <p:spPr>
          <a:xfrm>
            <a:off x="3262465" y="3623011"/>
            <a:ext cx="628650" cy="59055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люс 5"/>
          <p:cNvSpPr/>
          <p:nvPr/>
        </p:nvSpPr>
        <p:spPr>
          <a:xfrm>
            <a:off x="6124871" y="3623011"/>
            <a:ext cx="628650" cy="59055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292" name="Picture 4" descr="Картинки по запросу диск сд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807" y="2292465"/>
            <a:ext cx="2367280" cy="198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Картинки по запросу pdf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758" y="4563066"/>
            <a:ext cx="889607" cy="88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Картинки по запросу jpg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2300" name="Picture 12" descr="Картинки по запросу jpg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032" y="4532989"/>
            <a:ext cx="889607" cy="88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Картинки по запросу txt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460" y="4532988"/>
            <a:ext cx="889607" cy="88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 6"/>
          <p:cNvSpPr/>
          <p:nvPr/>
        </p:nvSpPr>
        <p:spPr>
          <a:xfrm>
            <a:off x="8959864" y="4861538"/>
            <a:ext cx="7532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381A8E"/>
                </a:solidFill>
              </a:rPr>
              <a:t>Исходный код</a:t>
            </a:r>
            <a:endParaRPr lang="uk-UA" sz="10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22439" y="417278"/>
            <a:ext cx="2190628" cy="502019"/>
          </a:xfrm>
          <a:prstGeom prst="rect">
            <a:avLst/>
          </a:prstGeom>
        </p:spPr>
      </p:pic>
      <p:sp>
        <p:nvSpPr>
          <p:cNvPr id="14" name="Прямокутник 29"/>
          <p:cNvSpPr/>
          <p:nvPr/>
        </p:nvSpPr>
        <p:spPr>
          <a:xfrm>
            <a:off x="6932342" y="6172375"/>
            <a:ext cx="30480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FFFF00"/>
                </a:solidFill>
              </a:rPr>
              <a:t>www.</a:t>
            </a:r>
            <a:r>
              <a:rPr lang="uk-UA" sz="2400" b="1" i="1" dirty="0" smtClean="0">
                <a:solidFill>
                  <a:srgbClr val="FFFF00"/>
                </a:solidFill>
              </a:rPr>
              <a:t>ip-protect.org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2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ідзаголовок 1"/>
          <p:cNvSpPr>
            <a:spLocks noGrp="1"/>
          </p:cNvSpPr>
          <p:nvPr>
            <p:ph type="subTitle" idx="1"/>
          </p:nvPr>
        </p:nvSpPr>
        <p:spPr>
          <a:xfrm>
            <a:off x="78486" y="981459"/>
            <a:ext cx="9906000" cy="70870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381A8E"/>
                </a:solidFill>
              </a:rPr>
              <a:t>Комплексная услуга </a:t>
            </a:r>
            <a:r>
              <a:rPr lang="ru-RU" sz="3200" b="1" dirty="0">
                <a:solidFill>
                  <a:srgbClr val="381A8E"/>
                </a:solidFill>
              </a:rPr>
              <a:t>по фиксации и исследованию содержания веб-страницы в сети Интернет</a:t>
            </a:r>
            <a:endParaRPr lang="uk-UA" sz="3200" b="1" dirty="0">
              <a:solidFill>
                <a:srgbClr val="381A8E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045" y="2067436"/>
            <a:ext cx="2130882" cy="39532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300" y="2069080"/>
            <a:ext cx="2794000" cy="3951514"/>
          </a:xfrm>
          <a:prstGeom prst="rect">
            <a:avLst/>
          </a:prstGeom>
        </p:spPr>
      </p:pic>
      <p:sp>
        <p:nvSpPr>
          <p:cNvPr id="3" name="Плюс 2"/>
          <p:cNvSpPr/>
          <p:nvPr/>
        </p:nvSpPr>
        <p:spPr>
          <a:xfrm>
            <a:off x="3262465" y="3623011"/>
            <a:ext cx="628650" cy="59055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люс 5"/>
          <p:cNvSpPr/>
          <p:nvPr/>
        </p:nvSpPr>
        <p:spPr>
          <a:xfrm>
            <a:off x="6124871" y="3623011"/>
            <a:ext cx="628650" cy="59055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292" name="Picture 4" descr="Картинки по запросу диск сд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807" y="2980319"/>
            <a:ext cx="2367280" cy="1981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Картинки по запросу pdf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90" y="4977793"/>
            <a:ext cx="889607" cy="88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Картинки по запросу jpg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2300" name="Picture 12" descr="Картинки по запросу jpg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644" y="4977793"/>
            <a:ext cx="889607" cy="88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Картинки по запросу txt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283" y="4977793"/>
            <a:ext cx="889607" cy="88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 6"/>
          <p:cNvSpPr/>
          <p:nvPr/>
        </p:nvSpPr>
        <p:spPr>
          <a:xfrm>
            <a:off x="8927687" y="5422596"/>
            <a:ext cx="7532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381A8E"/>
                </a:solidFill>
              </a:rPr>
              <a:t>Исходный код</a:t>
            </a:r>
            <a:endParaRPr lang="uk-UA" sz="1000" b="1" dirty="0"/>
          </a:p>
        </p:txBody>
      </p:sp>
      <p:pic>
        <p:nvPicPr>
          <p:cNvPr id="12304" name="Picture 16" descr="Картинки по запросу MP3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830" y="2036130"/>
            <a:ext cx="923486" cy="92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8" name="Picture 20" descr="Картинки по запросу MP4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259" y="2035472"/>
            <a:ext cx="696821" cy="89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0" name="Picture 22" descr="Картинки по запросу doc 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647" y="2019384"/>
            <a:ext cx="930661" cy="93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29"/>
          <p:cNvSpPr/>
          <p:nvPr/>
        </p:nvSpPr>
        <p:spPr>
          <a:xfrm>
            <a:off x="6932342" y="6172375"/>
            <a:ext cx="30480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FFFF00"/>
                </a:solidFill>
              </a:rPr>
              <a:t>www.</a:t>
            </a:r>
            <a:r>
              <a:rPr lang="uk-UA" sz="2400" b="1" i="1" dirty="0" smtClean="0">
                <a:solidFill>
                  <a:srgbClr val="FFFF00"/>
                </a:solidFill>
              </a:rPr>
              <a:t>ip-protect.org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22439" y="417278"/>
            <a:ext cx="2190628" cy="50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7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921</TotalTime>
  <Words>540</Words>
  <Application>Microsoft Office PowerPoint</Application>
  <PresentationFormat>Лист A4 (210x297 мм)</PresentationFormat>
  <Paragraphs>93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Шевченко Олег</dc:creator>
  <cp:lastModifiedBy>Учетная запись Майкрософт</cp:lastModifiedBy>
  <cp:revision>94</cp:revision>
  <dcterms:created xsi:type="dcterms:W3CDTF">2016-10-12T09:03:21Z</dcterms:created>
  <dcterms:modified xsi:type="dcterms:W3CDTF">2016-10-13T20:13:06Z</dcterms:modified>
</cp:coreProperties>
</file>